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66" r:id="rId2"/>
    <p:sldId id="308" r:id="rId3"/>
    <p:sldId id="424" r:id="rId4"/>
    <p:sldId id="423" r:id="rId5"/>
    <p:sldId id="422" r:id="rId6"/>
    <p:sldId id="325" r:id="rId7"/>
    <p:sldId id="310" r:id="rId8"/>
    <p:sldId id="409" r:id="rId9"/>
    <p:sldId id="425" r:id="rId10"/>
    <p:sldId id="410" r:id="rId11"/>
    <p:sldId id="427" r:id="rId12"/>
    <p:sldId id="414" r:id="rId13"/>
    <p:sldId id="26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B8071E-93A7-4912-8158-CAA574F4B2DB}" v="1" dt="2023-05-16T08:34:23.8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54248" autoAdjust="0"/>
  </p:normalViewPr>
  <p:slideViewPr>
    <p:cSldViewPr snapToGrid="0" snapToObjects="1">
      <p:cViewPr varScale="1">
        <p:scale>
          <a:sx n="60" d="100"/>
          <a:sy n="60" d="100"/>
        </p:scale>
        <p:origin x="251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Saunders" userId="2cbb17ee116eb981" providerId="LiveId" clId="{0DB8071E-93A7-4912-8158-CAA574F4B2DB}"/>
    <pc:docChg chg="custSel modSld">
      <pc:chgData name="Laura Saunders" userId="2cbb17ee116eb981" providerId="LiveId" clId="{0DB8071E-93A7-4912-8158-CAA574F4B2DB}" dt="2023-05-16T08:49:53.727" v="531" actId="20577"/>
      <pc:docMkLst>
        <pc:docMk/>
      </pc:docMkLst>
      <pc:sldChg chg="modNotesTx">
        <pc:chgData name="Laura Saunders" userId="2cbb17ee116eb981" providerId="LiveId" clId="{0DB8071E-93A7-4912-8158-CAA574F4B2DB}" dt="2023-05-16T08:49:53.727" v="531" actId="20577"/>
        <pc:sldMkLst>
          <pc:docMk/>
          <pc:sldMk cId="522689520" sldId="266"/>
        </pc:sldMkLst>
      </pc:sldChg>
      <pc:sldChg chg="modNotesTx">
        <pc:chgData name="Laura Saunders" userId="2cbb17ee116eb981" providerId="LiveId" clId="{0DB8071E-93A7-4912-8158-CAA574F4B2DB}" dt="2023-05-16T08:30:45.286" v="208" actId="5793"/>
        <pc:sldMkLst>
          <pc:docMk/>
          <pc:sldMk cId="3278583314" sldId="308"/>
        </pc:sldMkLst>
      </pc:sldChg>
      <pc:sldChg chg="modNotesTx">
        <pc:chgData name="Laura Saunders" userId="2cbb17ee116eb981" providerId="LiveId" clId="{0DB8071E-93A7-4912-8158-CAA574F4B2DB}" dt="2023-05-16T08:32:58.915" v="227"/>
        <pc:sldMkLst>
          <pc:docMk/>
          <pc:sldMk cId="3655888754" sldId="310"/>
        </pc:sldMkLst>
      </pc:sldChg>
      <pc:sldChg chg="modNotesTx">
        <pc:chgData name="Laura Saunders" userId="2cbb17ee116eb981" providerId="LiveId" clId="{0DB8071E-93A7-4912-8158-CAA574F4B2DB}" dt="2023-05-16T08:32:45.570" v="226"/>
        <pc:sldMkLst>
          <pc:docMk/>
          <pc:sldMk cId="433117160" sldId="325"/>
        </pc:sldMkLst>
      </pc:sldChg>
      <pc:sldChg chg="modNotesTx">
        <pc:chgData name="Laura Saunders" userId="2cbb17ee116eb981" providerId="LiveId" clId="{0DB8071E-93A7-4912-8158-CAA574F4B2DB}" dt="2023-05-16T08:33:37.870" v="228"/>
        <pc:sldMkLst>
          <pc:docMk/>
          <pc:sldMk cId="0" sldId="409"/>
        </pc:sldMkLst>
      </pc:sldChg>
      <pc:sldChg chg="addSp modSp mod modNotesTx">
        <pc:chgData name="Laura Saunders" userId="2cbb17ee116eb981" providerId="LiveId" clId="{0DB8071E-93A7-4912-8158-CAA574F4B2DB}" dt="2023-05-16T08:49:01.545" v="473" actId="20577"/>
        <pc:sldMkLst>
          <pc:docMk/>
          <pc:sldMk cId="2400637685" sldId="410"/>
        </pc:sldMkLst>
        <pc:spChg chg="mod">
          <ac:chgData name="Laura Saunders" userId="2cbb17ee116eb981" providerId="LiveId" clId="{0DB8071E-93A7-4912-8158-CAA574F4B2DB}" dt="2023-05-16T08:34:29.844" v="295" actId="1035"/>
          <ac:spMkLst>
            <pc:docMk/>
            <pc:sldMk cId="2400637685" sldId="410"/>
            <ac:spMk id="2" creationId="{2ECCAD45-08FB-4734-A499-2EA8519AE772}"/>
          </ac:spMkLst>
        </pc:spChg>
        <pc:picChg chg="add mod">
          <ac:chgData name="Laura Saunders" userId="2cbb17ee116eb981" providerId="LiveId" clId="{0DB8071E-93A7-4912-8158-CAA574F4B2DB}" dt="2023-05-16T08:34:23.820" v="286"/>
          <ac:picMkLst>
            <pc:docMk/>
            <pc:sldMk cId="2400637685" sldId="410"/>
            <ac:picMk id="3" creationId="{AFB2D307-2613-5D03-548D-0339F6DE27B6}"/>
          </ac:picMkLst>
        </pc:picChg>
      </pc:sldChg>
      <pc:sldChg chg="modSp mod">
        <pc:chgData name="Laura Saunders" userId="2cbb17ee116eb981" providerId="LiveId" clId="{0DB8071E-93A7-4912-8158-CAA574F4B2DB}" dt="2023-05-16T08:37:29.644" v="361" actId="1036"/>
        <pc:sldMkLst>
          <pc:docMk/>
          <pc:sldMk cId="3979063452" sldId="414"/>
        </pc:sldMkLst>
        <pc:spChg chg="mod">
          <ac:chgData name="Laura Saunders" userId="2cbb17ee116eb981" providerId="LiveId" clId="{0DB8071E-93A7-4912-8158-CAA574F4B2DB}" dt="2023-05-16T08:37:29.644" v="361" actId="1036"/>
          <ac:spMkLst>
            <pc:docMk/>
            <pc:sldMk cId="3979063452" sldId="414"/>
            <ac:spMk id="2" creationId="{6E296FEA-F8EB-49A3-930F-E8CEBE2CF0A7}"/>
          </ac:spMkLst>
        </pc:spChg>
        <pc:spChg chg="mod">
          <ac:chgData name="Laura Saunders" userId="2cbb17ee116eb981" providerId="LiveId" clId="{0DB8071E-93A7-4912-8158-CAA574F4B2DB}" dt="2023-05-16T08:37:26.444" v="354" actId="1036"/>
          <ac:spMkLst>
            <pc:docMk/>
            <pc:sldMk cId="3979063452" sldId="414"/>
            <ac:spMk id="3" creationId="{D822D5C9-7E12-450C-AB8F-7E7CAB109BCB}"/>
          </ac:spMkLst>
        </pc:spChg>
      </pc:sldChg>
      <pc:sldChg chg="modNotesTx">
        <pc:chgData name="Laura Saunders" userId="2cbb17ee116eb981" providerId="LiveId" clId="{0DB8071E-93A7-4912-8158-CAA574F4B2DB}" dt="2023-05-16T08:32:20.290" v="225" actId="6549"/>
        <pc:sldMkLst>
          <pc:docMk/>
          <pc:sldMk cId="2050509883" sldId="422"/>
        </pc:sldMkLst>
      </pc:sldChg>
      <pc:sldChg chg="modNotesTx">
        <pc:chgData name="Laura Saunders" userId="2cbb17ee116eb981" providerId="LiveId" clId="{0DB8071E-93A7-4912-8158-CAA574F4B2DB}" dt="2023-05-16T08:31:23.665" v="214"/>
        <pc:sldMkLst>
          <pc:docMk/>
          <pc:sldMk cId="3990432866" sldId="423"/>
        </pc:sldMkLst>
      </pc:sldChg>
      <pc:sldChg chg="modNotesTx">
        <pc:chgData name="Laura Saunders" userId="2cbb17ee116eb981" providerId="LiveId" clId="{0DB8071E-93A7-4912-8158-CAA574F4B2DB}" dt="2023-05-16T08:31:04.948" v="213" actId="20577"/>
        <pc:sldMkLst>
          <pc:docMk/>
          <pc:sldMk cId="3188911582" sldId="424"/>
        </pc:sldMkLst>
      </pc:sldChg>
      <pc:sldChg chg="modNotesTx">
        <pc:chgData name="Laura Saunders" userId="2cbb17ee116eb981" providerId="LiveId" clId="{0DB8071E-93A7-4912-8158-CAA574F4B2DB}" dt="2023-05-16T08:33:46.382" v="229"/>
        <pc:sldMkLst>
          <pc:docMk/>
          <pc:sldMk cId="1743236390" sldId="425"/>
        </pc:sldMkLst>
      </pc:sldChg>
      <pc:sldChg chg="modSp mod">
        <pc:chgData name="Laura Saunders" userId="2cbb17ee116eb981" providerId="LiveId" clId="{0DB8071E-93A7-4912-8158-CAA574F4B2DB}" dt="2023-05-03T17:20:06.084" v="0" actId="108"/>
        <pc:sldMkLst>
          <pc:docMk/>
          <pc:sldMk cId="3771483874" sldId="427"/>
        </pc:sldMkLst>
        <pc:spChg chg="mod">
          <ac:chgData name="Laura Saunders" userId="2cbb17ee116eb981" providerId="LiveId" clId="{0DB8071E-93A7-4912-8158-CAA574F4B2DB}" dt="2023-05-03T17:20:06.084" v="0" actId="108"/>
          <ac:spMkLst>
            <pc:docMk/>
            <pc:sldMk cId="3771483874" sldId="427"/>
            <ac:spMk id="2" creationId="{36D7F8FB-FFCF-6652-19CD-671D316ADEC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E9DB1B-BE20-40F2-B2D9-C6C7A3BD5858}" type="datetimeFigureOut">
              <a:rPr lang="en-GB" smtClean="0"/>
              <a:t>10/05/2023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C89869-74A4-4AAC-9B67-FFEED4285685}" type="slidenum">
              <a:rPr lang="en-GB" smtClean="0"/>
              <a:t>‹#›</a:t>
            </a:fld>
            <a:endParaRPr lang="en-GB"/>
          </a:p>
        </p:txBody>
      </p:sp>
    </p:spTree>
    <p:extLst>
      <p:ext uri="{BB962C8B-B14F-4D97-AF65-F5344CB8AC3E}">
        <p14:creationId xmlns:p14="http://schemas.microsoft.com/office/powerpoint/2010/main" val="3111646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none" dirty="0"/>
              <a:t>Welcome</a:t>
            </a:r>
          </a:p>
          <a:p>
            <a:r>
              <a:rPr lang="en-GB" u="none" dirty="0"/>
              <a:t>Where from in world?</a:t>
            </a:r>
          </a:p>
          <a:p>
            <a:r>
              <a:rPr lang="en-GB" u="none" dirty="0"/>
              <a:t>Being recorded</a:t>
            </a:r>
          </a:p>
          <a:p>
            <a:r>
              <a:rPr lang="en-GB" u="none" dirty="0"/>
              <a:t>Q&amp;A box</a:t>
            </a:r>
          </a:p>
          <a:p>
            <a:r>
              <a:rPr lang="en-GB" u="none" dirty="0"/>
              <a:t>Introductions</a:t>
            </a:r>
          </a:p>
          <a:p>
            <a:endParaRPr lang="en-GB" u="none" dirty="0"/>
          </a:p>
          <a:p>
            <a:r>
              <a:rPr lang="en-GB" u="none" dirty="0"/>
              <a:t>Intros: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u="none" dirty="0"/>
              <a:t>Laura – Lead Facilitator for Specialist NPQ Programmes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u="none" dirty="0"/>
              <a:t>Jamie, waiting room, recording and sales – and Kai - Sales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u="none" dirty="0"/>
              <a:t>Joseph </a:t>
            </a:r>
            <a:r>
              <a:rPr lang="en-GB" u="none" dirty="0" err="1"/>
              <a:t>Gliddon</a:t>
            </a:r>
            <a:r>
              <a:rPr lang="en-GB" u="none" dirty="0"/>
              <a:t> - e-learning</a:t>
            </a:r>
          </a:p>
          <a:p>
            <a:pPr marL="171450" indent="-171450">
              <a:buFont typeface="Arial" panose="020B0604020202020204" pitchFamily="34" charset="0"/>
              <a:buChar char="•"/>
            </a:pPr>
            <a:r>
              <a:rPr lang="en-GB" u="none" dirty="0"/>
              <a:t>Alison </a:t>
            </a:r>
            <a:r>
              <a:rPr lang="en-GB" u="none" dirty="0" err="1"/>
              <a:t>Longvill</a:t>
            </a:r>
            <a:r>
              <a:rPr lang="en-GB" u="none" dirty="0"/>
              <a:t> – partner</a:t>
            </a:r>
          </a:p>
          <a:p>
            <a:pPr marL="171450" indent="-171450">
              <a:buFont typeface="Arial" panose="020B0604020202020204" pitchFamily="34" charset="0"/>
              <a:buChar char="•"/>
            </a:pPr>
            <a:r>
              <a:rPr lang="en-GB" u="none" dirty="0"/>
              <a:t>Kirsty Elliot - ex participant</a:t>
            </a:r>
          </a:p>
          <a:p>
            <a:pPr marL="171450" indent="-171450">
              <a:buFont typeface="Arial" panose="020B0604020202020204" pitchFamily="34" charset="0"/>
              <a:buChar char="•"/>
            </a:pPr>
            <a:r>
              <a:rPr lang="en-GB" u="none" dirty="0" err="1"/>
              <a:t>Poppi</a:t>
            </a:r>
            <a:r>
              <a:rPr lang="en-GB" u="none"/>
              <a:t> Birtle </a:t>
            </a:r>
            <a:r>
              <a:rPr lang="en-GB" u="none" dirty="0"/>
              <a:t>– ex participant</a:t>
            </a:r>
          </a:p>
          <a:p>
            <a:endParaRPr lang="en-GB" u="sng" dirty="0"/>
          </a:p>
          <a:p>
            <a:pPr marL="171450" indent="-171450">
              <a:buFont typeface="Arial" panose="020B0604020202020204" pitchFamily="34" charset="0"/>
              <a:buChar char="•"/>
            </a:pPr>
            <a:r>
              <a:rPr lang="en-GB" u="none" dirty="0"/>
              <a:t>Welcome</a:t>
            </a:r>
          </a:p>
          <a:p>
            <a:pPr marL="171450" indent="-171450">
              <a:buFont typeface="Arial" panose="020B0604020202020204" pitchFamily="34" charset="0"/>
              <a:buChar char="•"/>
            </a:pPr>
            <a:r>
              <a:rPr lang="en-GB" u="none" dirty="0"/>
              <a:t>Really excited to be working with you</a:t>
            </a:r>
          </a:p>
          <a:p>
            <a:pPr marL="171450" indent="-171450">
              <a:buFont typeface="Arial" panose="020B0604020202020204" pitchFamily="34" charset="0"/>
              <a:buChar char="•"/>
            </a:pPr>
            <a:r>
              <a:rPr lang="en-GB" u="none" dirty="0"/>
              <a:t>Info and insight into the specialist NPQs, what’s different about them from the previous iteration of NPQs, who enrols on which programmes and an insight into BPN’s approach and programmes</a:t>
            </a:r>
          </a:p>
          <a:p>
            <a:endParaRPr lang="en-GB" dirty="0"/>
          </a:p>
        </p:txBody>
      </p:sp>
      <p:sp>
        <p:nvSpPr>
          <p:cNvPr id="4" name="Slide Number Placeholder 3"/>
          <p:cNvSpPr>
            <a:spLocks noGrp="1"/>
          </p:cNvSpPr>
          <p:nvPr>
            <p:ph type="sldNum" sz="quarter" idx="5"/>
          </p:nvPr>
        </p:nvSpPr>
        <p:spPr/>
        <p:txBody>
          <a:bodyPr/>
          <a:lstStyle/>
          <a:p>
            <a:fld id="{93C89869-74A4-4AAC-9B67-FFEED4285685}" type="slidenum">
              <a:rPr lang="en-GB" smtClean="0"/>
              <a:t>1</a:t>
            </a:fld>
            <a:endParaRPr lang="en-GB"/>
          </a:p>
        </p:txBody>
      </p:sp>
    </p:spTree>
    <p:extLst>
      <p:ext uri="{BB962C8B-B14F-4D97-AF65-F5344CB8AC3E}">
        <p14:creationId xmlns:p14="http://schemas.microsoft.com/office/powerpoint/2010/main" val="687172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b="0" i="0" dirty="0">
                <a:solidFill>
                  <a:srgbClr val="000000"/>
                </a:solidFill>
                <a:effectLst/>
                <a:latin typeface="inherit"/>
              </a:rPr>
              <a:t>Welcome Alison, Kirsty and </a:t>
            </a:r>
            <a:r>
              <a:rPr lang="en-GB" sz="1200" b="0" i="0" dirty="0" err="1">
                <a:solidFill>
                  <a:srgbClr val="000000"/>
                </a:solidFill>
                <a:effectLst/>
                <a:latin typeface="inherit"/>
              </a:rPr>
              <a:t>Poppi</a:t>
            </a:r>
            <a:r>
              <a:rPr lang="en-GB" sz="1200" b="0" i="0" dirty="0">
                <a:solidFill>
                  <a:srgbClr val="000000"/>
                </a:solidFill>
                <a:effectLst/>
                <a:latin typeface="inherit"/>
              </a:rPr>
              <a:t>,</a:t>
            </a:r>
          </a:p>
          <a:p>
            <a:pPr marL="0" indent="0">
              <a:buFont typeface="Arial" panose="020B0604020202020204" pitchFamily="34" charset="0"/>
              <a:buNone/>
            </a:pPr>
            <a:endParaRPr lang="en-GB" sz="1200" b="0" i="0" dirty="0">
              <a:solidFill>
                <a:srgbClr val="000000"/>
              </a:solidFill>
              <a:effectLst/>
              <a:latin typeface="inherit"/>
            </a:endParaRPr>
          </a:p>
          <a:p>
            <a:pPr marL="0" indent="0">
              <a:buFont typeface="Arial" panose="020B0604020202020204" pitchFamily="34" charset="0"/>
              <a:buNone/>
            </a:pPr>
            <a:r>
              <a:rPr lang="en-GB" sz="1200" b="0" i="0" dirty="0">
                <a:solidFill>
                  <a:srgbClr val="000000"/>
                </a:solidFill>
                <a:effectLst/>
                <a:latin typeface="inherit"/>
              </a:rPr>
              <a:t>Thank you for joining us today.</a:t>
            </a:r>
            <a:r>
              <a:rPr lang="en-GB" sz="1200" b="0" i="0" dirty="0">
                <a:solidFill>
                  <a:srgbClr val="424242"/>
                </a:solidFill>
                <a:effectLst/>
                <a:latin typeface="Calibri" panose="020F0502020204030204" pitchFamily="34" charset="0"/>
              </a:rPr>
              <a:t> </a:t>
            </a:r>
          </a:p>
          <a:p>
            <a:pPr marL="0" indent="0">
              <a:buFont typeface="Arial" panose="020B0604020202020204" pitchFamily="34" charset="0"/>
              <a:buNone/>
            </a:pPr>
            <a:endParaRPr lang="en-GB" sz="1200" b="0" i="0" dirty="0">
              <a:solidFill>
                <a:srgbClr val="000000"/>
              </a:solidFill>
              <a:effectLst/>
              <a:latin typeface="Calibri" panose="020F0502020204030204" pitchFamily="34" charset="0"/>
            </a:endParaRPr>
          </a:p>
          <a:p>
            <a:pPr algn="l">
              <a:buFont typeface="Arial" panose="020B0604020202020204" pitchFamily="34" charset="0"/>
              <a:buNone/>
            </a:pPr>
            <a:r>
              <a:rPr lang="en-GB" sz="1200" b="0" i="0" dirty="0">
                <a:solidFill>
                  <a:srgbClr val="000000"/>
                </a:solidFill>
                <a:effectLst/>
                <a:latin typeface="inherit"/>
              </a:rPr>
              <a:t>Please could I ask you Alison, to give us: </a:t>
            </a:r>
            <a:endParaRPr lang="en-GB" b="0" i="0" dirty="0">
              <a:solidFill>
                <a:srgbClr val="000000"/>
              </a:solidFill>
              <a:effectLst/>
              <a:latin typeface="Calibri" panose="020F0502020204030204" pitchFamily="34" charset="0"/>
            </a:endParaRPr>
          </a:p>
          <a:p>
            <a:pPr marL="171450" indent="-171450" algn="l">
              <a:buFont typeface="Arial" panose="020B0604020202020204" pitchFamily="34" charset="0"/>
              <a:buChar char="•"/>
            </a:pPr>
            <a:r>
              <a:rPr lang="en-GB" sz="1200" b="0" i="0" dirty="0">
                <a:solidFill>
                  <a:srgbClr val="000000"/>
                </a:solidFill>
                <a:effectLst/>
                <a:latin typeface="inherit"/>
              </a:rPr>
              <a:t>a brief bit of context about how the NPQs have supported participants in your partnership, and</a:t>
            </a:r>
            <a:r>
              <a:rPr lang="en-GB" b="0" i="0" dirty="0">
                <a:solidFill>
                  <a:srgbClr val="424242"/>
                </a:solidFill>
                <a:effectLst/>
                <a:latin typeface="Calibri" panose="020F0502020204030204" pitchFamily="34" charset="0"/>
              </a:rPr>
              <a:t> </a:t>
            </a:r>
            <a:endParaRPr lang="en-GB" b="0" i="0" dirty="0">
              <a:solidFill>
                <a:srgbClr val="000000"/>
              </a:solidFill>
              <a:effectLst/>
              <a:latin typeface="Calibri" panose="020F0502020204030204" pitchFamily="34" charset="0"/>
            </a:endParaRPr>
          </a:p>
          <a:p>
            <a:pPr marL="171450" indent="-171450" algn="l">
              <a:buFont typeface="Arial" panose="020B0604020202020204" pitchFamily="34" charset="0"/>
              <a:buChar char="•"/>
            </a:pPr>
            <a:r>
              <a:rPr lang="en-GB" sz="1200" b="0" i="0" dirty="0">
                <a:solidFill>
                  <a:srgbClr val="000000"/>
                </a:solidFill>
                <a:effectLst/>
                <a:latin typeface="inherit"/>
              </a:rPr>
              <a:t>your top highlights of the NPQLBC from your perspective please</a:t>
            </a:r>
            <a:r>
              <a:rPr lang="en-GB" b="0" i="0" dirty="0">
                <a:solidFill>
                  <a:srgbClr val="424242"/>
                </a:solidFill>
                <a:effectLst/>
                <a:latin typeface="Calibri" panose="020F0502020204030204" pitchFamily="34" charset="0"/>
              </a:rPr>
              <a:t> </a:t>
            </a:r>
            <a:endParaRPr lang="en-GB" b="0" i="0" dirty="0">
              <a:solidFill>
                <a:srgbClr val="000000"/>
              </a:solidFill>
              <a:effectLst/>
              <a:latin typeface="Calibri" panose="020F0502020204030204" pitchFamily="34" charset="0"/>
            </a:endParaRPr>
          </a:p>
          <a:p>
            <a:pPr algn="l">
              <a:buFont typeface="Arial" panose="020B0604020202020204" pitchFamily="34" charset="0"/>
              <a:buNone/>
            </a:pPr>
            <a:endParaRPr lang="en-GB" sz="1200" b="0" i="0" dirty="0">
              <a:solidFill>
                <a:srgbClr val="000000"/>
              </a:solidFill>
              <a:effectLst/>
              <a:latin typeface="inherit"/>
            </a:endParaRPr>
          </a:p>
          <a:p>
            <a:pPr algn="l">
              <a:buFont typeface="Arial" panose="020B0604020202020204" pitchFamily="34" charset="0"/>
              <a:buNone/>
            </a:pPr>
            <a:r>
              <a:rPr lang="en-GB" sz="1200" b="0" i="0" dirty="0">
                <a:solidFill>
                  <a:srgbClr val="000000"/>
                </a:solidFill>
                <a:effectLst/>
                <a:latin typeface="inherit"/>
              </a:rPr>
              <a:t>How about you, </a:t>
            </a:r>
            <a:r>
              <a:rPr lang="en-GB" sz="1200" b="1" i="0" dirty="0">
                <a:solidFill>
                  <a:srgbClr val="000000"/>
                </a:solidFill>
                <a:effectLst/>
                <a:latin typeface="inherit"/>
              </a:rPr>
              <a:t>Kirsty</a:t>
            </a:r>
            <a:r>
              <a:rPr lang="en-GB" sz="1200" b="0" i="0" dirty="0">
                <a:solidFill>
                  <a:srgbClr val="000000"/>
                </a:solidFill>
                <a:effectLst/>
                <a:latin typeface="inherit"/>
              </a:rPr>
              <a:t>, – as a participant on the NPQ​LBC, what were your highlights?</a:t>
            </a:r>
            <a:r>
              <a:rPr lang="en-GB" b="0" i="0" dirty="0">
                <a:solidFill>
                  <a:srgbClr val="424242"/>
                </a:solidFill>
                <a:effectLst/>
                <a:latin typeface="Calibri" panose="020F0502020204030204" pitchFamily="34" charset="0"/>
              </a:rPr>
              <a:t> </a:t>
            </a:r>
          </a:p>
          <a:p>
            <a:pPr algn="l">
              <a:buFont typeface="Arial" panose="020B0604020202020204" pitchFamily="34" charset="0"/>
              <a:buNone/>
            </a:pPr>
            <a:endParaRPr lang="en-GB" b="0" i="0" dirty="0">
              <a:solidFill>
                <a:srgbClr val="000000"/>
              </a:solidFill>
              <a:effectLst/>
              <a:latin typeface="Calibri" panose="020F0502020204030204" pitchFamily="34" charset="0"/>
            </a:endParaRPr>
          </a:p>
          <a:p>
            <a:pPr algn="l">
              <a:buFont typeface="Arial" panose="020B0604020202020204" pitchFamily="34" charset="0"/>
              <a:buNone/>
            </a:pPr>
            <a:r>
              <a:rPr lang="en-GB" sz="1200" b="0" i="0" dirty="0">
                <a:solidFill>
                  <a:srgbClr val="000000"/>
                </a:solidFill>
                <a:effectLst/>
                <a:latin typeface="inherit"/>
              </a:rPr>
              <a:t>Alison, as we saw in the earlier input, participants on the NPQLBC occupy a number of different roles and pathways – in your partnership, what were their roles and reach?</a:t>
            </a:r>
            <a:r>
              <a:rPr lang="en-GB" sz="1200" b="0" i="0" dirty="0">
                <a:solidFill>
                  <a:srgbClr val="424242"/>
                </a:solidFill>
                <a:effectLst/>
                <a:latin typeface="inherit"/>
              </a:rPr>
              <a:t> </a:t>
            </a:r>
          </a:p>
          <a:p>
            <a:pPr algn="l">
              <a:buFont typeface="Arial" panose="020B0604020202020204" pitchFamily="34" charset="0"/>
              <a:buNone/>
            </a:pPr>
            <a:endParaRPr lang="en-GB" b="0" i="0" dirty="0">
              <a:solidFill>
                <a:srgbClr val="000000"/>
              </a:solidFill>
              <a:effectLst/>
              <a:latin typeface="Calibri" panose="020F0502020204030204" pitchFamily="34" charset="0"/>
            </a:endParaRPr>
          </a:p>
          <a:p>
            <a:pPr algn="l">
              <a:buFont typeface="Arial" panose="020B0604020202020204" pitchFamily="34" charset="0"/>
              <a:buNone/>
            </a:pPr>
            <a:r>
              <a:rPr lang="en-GB" sz="1200" b="1" i="0" dirty="0" err="1">
                <a:solidFill>
                  <a:srgbClr val="000000"/>
                </a:solidFill>
                <a:effectLst/>
                <a:latin typeface="inherit"/>
              </a:rPr>
              <a:t>Poppi</a:t>
            </a:r>
            <a:r>
              <a:rPr lang="en-GB" sz="1200" b="0" i="0" dirty="0">
                <a:solidFill>
                  <a:srgbClr val="000000"/>
                </a:solidFill>
                <a:effectLst/>
                <a:latin typeface="inherit"/>
              </a:rPr>
              <a:t>, what were the most impactful pieces of learning on the NPQLBC? </a:t>
            </a:r>
          </a:p>
          <a:p>
            <a:pPr algn="l">
              <a:buFont typeface="Arial" panose="020B0604020202020204" pitchFamily="34" charset="0"/>
              <a:buNone/>
            </a:pPr>
            <a:endParaRPr lang="en-GB" b="0" i="0" dirty="0">
              <a:solidFill>
                <a:srgbClr val="000000"/>
              </a:solidFill>
              <a:effectLst/>
              <a:latin typeface="Calibri" panose="020F0502020204030204" pitchFamily="34" charset="0"/>
            </a:endParaRPr>
          </a:p>
          <a:p>
            <a:pPr algn="l">
              <a:buFont typeface="Arial" panose="020B0604020202020204" pitchFamily="34" charset="0"/>
              <a:buNone/>
            </a:pPr>
            <a:r>
              <a:rPr lang="en-GB" sz="1200" b="0" i="0" dirty="0">
                <a:solidFill>
                  <a:srgbClr val="000000"/>
                </a:solidFill>
                <a:effectLst/>
                <a:latin typeface="inherit"/>
              </a:rPr>
              <a:t>Alison, have there been any commonly arising questions from your NPQLBC participants? </a:t>
            </a:r>
            <a:endParaRPr lang="en-GB" b="0" i="0" dirty="0">
              <a:solidFill>
                <a:srgbClr val="000000"/>
              </a:solidFill>
              <a:effectLst/>
              <a:latin typeface="Calibri" panose="020F0502020204030204" pitchFamily="34" charset="0"/>
            </a:endParaRPr>
          </a:p>
          <a:p>
            <a:pPr algn="l">
              <a:buFont typeface="Arial" panose="020B0604020202020204" pitchFamily="34" charset="0"/>
              <a:buNone/>
            </a:pPr>
            <a:endParaRPr lang="en-GB" sz="1200" b="1" i="0" dirty="0">
              <a:solidFill>
                <a:srgbClr val="000000"/>
              </a:solidFill>
              <a:effectLst/>
              <a:latin typeface="inherit"/>
            </a:endParaRPr>
          </a:p>
          <a:p>
            <a:pPr algn="l">
              <a:buFont typeface="Arial" panose="020B0604020202020204" pitchFamily="34" charset="0"/>
              <a:buNone/>
            </a:pPr>
            <a:r>
              <a:rPr lang="en-GB" sz="1200" b="1" i="0" dirty="0">
                <a:solidFill>
                  <a:srgbClr val="000000"/>
                </a:solidFill>
                <a:effectLst/>
                <a:latin typeface="inherit"/>
              </a:rPr>
              <a:t>Kirsty, </a:t>
            </a:r>
            <a:r>
              <a:rPr lang="en-GB" sz="1200" b="0" i="0" dirty="0">
                <a:solidFill>
                  <a:srgbClr val="000000"/>
                </a:solidFill>
                <a:effectLst/>
                <a:latin typeface="inherit"/>
              </a:rPr>
              <a:t>what impact has the NPQ​LBC begun to have on you to date?</a:t>
            </a:r>
            <a:r>
              <a:rPr lang="en-GB" b="0" i="0" dirty="0">
                <a:solidFill>
                  <a:srgbClr val="424242"/>
                </a:solidFill>
                <a:effectLst/>
                <a:latin typeface="Calibri" panose="020F0502020204030204" pitchFamily="34" charset="0"/>
              </a:rPr>
              <a:t> </a:t>
            </a:r>
          </a:p>
          <a:p>
            <a:pPr algn="l">
              <a:buFont typeface="Arial" panose="020B0604020202020204" pitchFamily="34" charset="0"/>
              <a:buNone/>
            </a:pPr>
            <a:endParaRPr lang="en-GB" b="0" i="0" dirty="0">
              <a:solidFill>
                <a:srgbClr val="424242"/>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0" dirty="0" err="1">
                <a:solidFill>
                  <a:srgbClr val="000000"/>
                </a:solidFill>
                <a:effectLst/>
                <a:latin typeface="inherit"/>
              </a:rPr>
              <a:t>Poppi</a:t>
            </a:r>
            <a:r>
              <a:rPr lang="en-GB" sz="1200" b="1" i="0" dirty="0">
                <a:solidFill>
                  <a:srgbClr val="000000"/>
                </a:solidFill>
                <a:effectLst/>
                <a:latin typeface="inherit"/>
              </a:rPr>
              <a:t>, </a:t>
            </a:r>
            <a:r>
              <a:rPr lang="en-GB" sz="1200" b="0" i="0" dirty="0">
                <a:solidFill>
                  <a:srgbClr val="000000"/>
                </a:solidFill>
                <a:effectLst/>
                <a:latin typeface="inherit"/>
              </a:rPr>
              <a:t>what impact has the NPQ​LBC begun to have on you to date?</a:t>
            </a:r>
            <a:r>
              <a:rPr lang="en-GB" b="0" i="0" dirty="0">
                <a:solidFill>
                  <a:srgbClr val="424242"/>
                </a:solidFill>
                <a:effectLst/>
                <a:latin typeface="Calibri" panose="020F0502020204030204" pitchFamily="34" charset="0"/>
              </a:rPr>
              <a:t> </a:t>
            </a:r>
            <a:endParaRPr lang="en-GB" b="0" i="0" dirty="0">
              <a:solidFill>
                <a:srgbClr val="000000"/>
              </a:solidFill>
              <a:effectLst/>
              <a:latin typeface="Calibri" panose="020F0502020204030204" pitchFamily="34" charset="0"/>
            </a:endParaRPr>
          </a:p>
          <a:p>
            <a:pPr algn="l">
              <a:buFont typeface="Arial" panose="020B0604020202020204" pitchFamily="34" charset="0"/>
              <a:buNone/>
            </a:pPr>
            <a:endParaRPr lang="en-GB" b="0" i="0" dirty="0">
              <a:solidFill>
                <a:srgbClr val="000000"/>
              </a:solidFill>
              <a:effectLst/>
              <a:latin typeface="Calibri" panose="020F0502020204030204" pitchFamily="34" charset="0"/>
            </a:endParaRP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b="1" dirty="0"/>
              <a:t>Potential discussion topics between partner, participants and Laura:</a:t>
            </a:r>
          </a:p>
          <a:p>
            <a:pPr marL="171450" indent="-171450">
              <a:buFont typeface="Arial" panose="020B0604020202020204" pitchFamily="34" charset="0"/>
              <a:buChar char="•"/>
            </a:pPr>
            <a:r>
              <a:rPr lang="en-GB" dirty="0"/>
              <a:t>Examples of the roles and pathways participants on these programmes are in your partnership</a:t>
            </a:r>
          </a:p>
          <a:p>
            <a:pPr marL="171450" indent="-171450">
              <a:buFont typeface="Arial" panose="020B0604020202020204" pitchFamily="34" charset="0"/>
              <a:buChar char="•"/>
            </a:pPr>
            <a:r>
              <a:rPr lang="en-GB" dirty="0"/>
              <a:t>Real and current case studies of best practice</a:t>
            </a:r>
          </a:p>
          <a:p>
            <a:pPr marL="171450" indent="-171450">
              <a:buFont typeface="Arial" panose="020B0604020202020204" pitchFamily="34" charset="0"/>
              <a:buChar char="•"/>
            </a:pPr>
            <a:r>
              <a:rPr lang="en-GB" dirty="0"/>
              <a:t>Evidence</a:t>
            </a:r>
          </a:p>
          <a:p>
            <a:pPr marL="171450" indent="-171450">
              <a:buFont typeface="Arial" panose="020B0604020202020204" pitchFamily="34" charset="0"/>
              <a:buChar char="•"/>
            </a:pPr>
            <a:r>
              <a:rPr lang="en-GB" dirty="0"/>
              <a:t>Myths and misconceptions</a:t>
            </a:r>
          </a:p>
          <a:p>
            <a:pPr marL="171450" indent="-171450">
              <a:buFont typeface="Arial" panose="020B0604020202020204" pitchFamily="34" charset="0"/>
              <a:buChar char="•"/>
            </a:pPr>
            <a:r>
              <a:rPr lang="en-GB" dirty="0"/>
              <a:t>In- school performance coach</a:t>
            </a:r>
          </a:p>
          <a:p>
            <a:pPr marL="171450" indent="-171450">
              <a:buFont typeface="Arial" panose="020B0604020202020204" pitchFamily="34" charset="0"/>
              <a:buChar char="•"/>
            </a:pPr>
            <a:r>
              <a:rPr lang="en-GB" dirty="0"/>
              <a:t>Up to date reflections of engagement</a:t>
            </a:r>
          </a:p>
          <a:p>
            <a:pPr marL="171450" indent="-171450">
              <a:buFont typeface="Arial" panose="020B0604020202020204" pitchFamily="34" charset="0"/>
              <a:buChar char="•"/>
            </a:pPr>
            <a:r>
              <a:rPr lang="en-GB" dirty="0"/>
              <a:t>Commonly arising questions from participants?</a:t>
            </a:r>
          </a:p>
          <a:p>
            <a:pPr marL="171450" indent="-171450">
              <a:buFont typeface="Arial" panose="020B0604020202020204" pitchFamily="34" charset="0"/>
              <a:buChar char="•"/>
            </a:pPr>
            <a:r>
              <a:rPr lang="en-GB" dirty="0"/>
              <a:t>No project!!!!!</a:t>
            </a:r>
          </a:p>
          <a:p>
            <a:pPr marL="171450" indent="-171450">
              <a:buFont typeface="Arial" panose="020B0604020202020204" pitchFamily="34" charset="0"/>
              <a:buChar char="•"/>
            </a:pPr>
            <a:r>
              <a:rPr lang="en-GB" dirty="0"/>
              <a:t>Can enrol on any or all (not together!)</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Thank you all – hugely insightful and brilliant to hear </a:t>
            </a:r>
            <a:r>
              <a:rPr lang="en-GB" u="none" dirty="0"/>
              <a:t>about the impact of the NPQLBC for different people involved in the programme</a:t>
            </a:r>
          </a:p>
        </p:txBody>
      </p:sp>
      <p:sp>
        <p:nvSpPr>
          <p:cNvPr id="4" name="Slide Number Placeholder 3"/>
          <p:cNvSpPr>
            <a:spLocks noGrp="1"/>
          </p:cNvSpPr>
          <p:nvPr>
            <p:ph type="sldNum" sz="quarter" idx="5"/>
          </p:nvPr>
        </p:nvSpPr>
        <p:spPr/>
        <p:txBody>
          <a:bodyPr/>
          <a:lstStyle/>
          <a:p>
            <a:fld id="{93C89869-74A4-4AAC-9B67-FFEED4285685}" type="slidenum">
              <a:rPr lang="en-GB" smtClean="0"/>
              <a:t>10</a:t>
            </a:fld>
            <a:endParaRPr lang="en-GB"/>
          </a:p>
        </p:txBody>
      </p:sp>
    </p:spTree>
    <p:extLst>
      <p:ext uri="{BB962C8B-B14F-4D97-AF65-F5344CB8AC3E}">
        <p14:creationId xmlns:p14="http://schemas.microsoft.com/office/powerpoint/2010/main" val="198100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Jamie Slide</a:t>
            </a:r>
          </a:p>
          <a:p>
            <a:r>
              <a:rPr lang="en-GB" dirty="0"/>
              <a:t>Whilst there are no scholarships available for international participants (many of whom will be present), the fact that the DfE pays for scholarships should add to the prestige of the NPQs in the eyes of our international attendees</a:t>
            </a:r>
          </a:p>
        </p:txBody>
      </p:sp>
      <p:sp>
        <p:nvSpPr>
          <p:cNvPr id="4" name="Slide Number Placeholder 3"/>
          <p:cNvSpPr>
            <a:spLocks noGrp="1"/>
          </p:cNvSpPr>
          <p:nvPr>
            <p:ph type="sldNum" sz="quarter" idx="5"/>
          </p:nvPr>
        </p:nvSpPr>
        <p:spPr/>
        <p:txBody>
          <a:bodyPr/>
          <a:lstStyle/>
          <a:p>
            <a:fld id="{93C89869-74A4-4AAC-9B67-FFEED4285685}" type="slidenum">
              <a:rPr lang="en-GB" smtClean="0"/>
              <a:t>11</a:t>
            </a:fld>
            <a:endParaRPr lang="en-GB"/>
          </a:p>
        </p:txBody>
      </p:sp>
    </p:spTree>
    <p:extLst>
      <p:ext uri="{BB962C8B-B14F-4D97-AF65-F5344CB8AC3E}">
        <p14:creationId xmlns:p14="http://schemas.microsoft.com/office/powerpoint/2010/main" val="2422433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0" u="none" dirty="0"/>
              <a:t>Next steps</a:t>
            </a:r>
          </a:p>
          <a:p>
            <a:pPr marL="171450" indent="-171450">
              <a:buFont typeface="Arial" panose="020B0604020202020204" pitchFamily="34" charset="0"/>
              <a:buChar char="•"/>
            </a:pPr>
            <a:r>
              <a:rPr lang="en-GB" b="0" u="none" dirty="0"/>
              <a:t>Consider which programmes are best for you or for colleagues in school.</a:t>
            </a:r>
          </a:p>
          <a:p>
            <a:pPr marL="171450" indent="-171450">
              <a:buFont typeface="Arial" panose="020B0604020202020204" pitchFamily="34" charset="0"/>
              <a:buChar char="•"/>
            </a:pPr>
            <a:r>
              <a:rPr lang="en-GB" b="0" u="none" dirty="0"/>
              <a:t>Straightforward slide – do utilise those contacts for ensuring you have all the information you need</a:t>
            </a:r>
          </a:p>
          <a:p>
            <a:pPr marL="171450" indent="-171450">
              <a:buFont typeface="Arial" panose="020B0604020202020204" pitchFamily="34" charset="0"/>
              <a:buChar char="•"/>
            </a:pPr>
            <a:r>
              <a:rPr lang="en-GB" b="0" u="none" dirty="0"/>
              <a:t>Thank you to you all for joining and to everyone in the team who has contributed and will be getting those FAQs out as necessary</a:t>
            </a:r>
          </a:p>
          <a:p>
            <a:pPr marL="171450" indent="-171450">
              <a:buFont typeface="Arial" panose="020B0604020202020204" pitchFamily="34" charset="0"/>
              <a:buChar char="•"/>
            </a:pPr>
            <a:r>
              <a:rPr lang="en-GB" b="0" u="none" dirty="0"/>
              <a:t>Get your applications before the Winter break in to guarantee spaces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0" u="non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u="none" dirty="0"/>
              <a:t>Q&amp;A – Tom to lead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u="none" dirty="0"/>
              <a:t>Thank you and good evening</a:t>
            </a:r>
          </a:p>
          <a:p>
            <a:endParaRPr lang="en-GB" b="1" dirty="0"/>
          </a:p>
          <a:p>
            <a:r>
              <a:rPr lang="en-GB" b="1" dirty="0"/>
              <a:t>Q&amp;A</a:t>
            </a:r>
          </a:p>
          <a:p>
            <a:pPr marL="171450" indent="-171450">
              <a:buFont typeface="Arial" panose="020B0604020202020204" pitchFamily="34" charset="0"/>
              <a:buChar char="•"/>
            </a:pPr>
            <a:r>
              <a:rPr lang="en-GB" i="1" dirty="0"/>
              <a:t>Eligibility for funding and scholarships – Tom</a:t>
            </a:r>
          </a:p>
          <a:p>
            <a:pPr marL="171450" indent="-171450">
              <a:buFont typeface="Arial" panose="020B0604020202020204" pitchFamily="34" charset="0"/>
              <a:buChar char="•"/>
            </a:pPr>
            <a:r>
              <a:rPr lang="en-GB" i="1" dirty="0"/>
              <a:t>Eligibility to apply</a:t>
            </a:r>
          </a:p>
          <a:p>
            <a:pPr marL="171450" indent="-171450">
              <a:buFont typeface="Arial" panose="020B0604020202020204" pitchFamily="34" charset="0"/>
              <a:buChar char="•"/>
            </a:pPr>
            <a:r>
              <a:rPr lang="en-GB" i="1" dirty="0"/>
              <a:t>No hard cap on applications for BPN, but DfE does have a cap on the amount of money they can spend</a:t>
            </a:r>
          </a:p>
          <a:p>
            <a:pPr marL="171450" indent="-171450">
              <a:buFont typeface="Arial" panose="020B0604020202020204" pitchFamily="34" charset="0"/>
              <a:buChar char="•"/>
            </a:pPr>
            <a:r>
              <a:rPr lang="en-GB" i="1" dirty="0"/>
              <a:t>Specialist before SL? Can go straight – depends on background and experience and demonstration of aspiration to SL as well as capacity to work across the school</a:t>
            </a:r>
          </a:p>
          <a:p>
            <a:pPr marL="171450" indent="-171450">
              <a:buFont typeface="Arial" panose="020B0604020202020204" pitchFamily="34" charset="0"/>
              <a:buChar char="•"/>
            </a:pPr>
            <a:r>
              <a:rPr lang="en-GB" i="1" dirty="0"/>
              <a:t>SAT – unseen case study. However, remiss of us to not prepare you for that – choices of practice activities and FATs to prepare you</a:t>
            </a:r>
          </a:p>
          <a:p>
            <a:pPr marL="171450" indent="-171450">
              <a:buFont typeface="Arial" panose="020B0604020202020204" pitchFamily="34" charset="0"/>
              <a:buChar char="•"/>
            </a:pPr>
            <a:r>
              <a:rPr lang="en-GB" i="1" dirty="0"/>
              <a:t>BPN-own assessment centre – arms length from us in delivery team in order to maintain ethics – then internal moderation, then national moderation</a:t>
            </a:r>
          </a:p>
          <a:p>
            <a:pPr marL="171450" indent="-171450">
              <a:buFont typeface="Arial" panose="020B0604020202020204" pitchFamily="34" charset="0"/>
              <a:buChar char="•"/>
            </a:pPr>
            <a:r>
              <a:rPr lang="en-GB" i="1" dirty="0"/>
              <a:t>If don’t pass, can resubmit using a different case study SAT</a:t>
            </a:r>
          </a:p>
          <a:p>
            <a:pPr marL="171450" indent="-171450">
              <a:buFont typeface="Arial" panose="020B0604020202020204" pitchFamily="34" charset="0"/>
              <a:buChar char="•"/>
            </a:pPr>
            <a:r>
              <a:rPr lang="en-GB" i="1" dirty="0"/>
              <a:t>Decision about gaining qualification also aligned to DfE’s compliance measure of 90% engagement (+ successful assessment SAT)</a:t>
            </a:r>
          </a:p>
          <a:p>
            <a:pPr marL="171450" indent="-171450">
              <a:buFont typeface="Arial" panose="020B0604020202020204" pitchFamily="34" charset="0"/>
              <a:buChar char="•"/>
            </a:pPr>
            <a:r>
              <a:rPr lang="en-GB" i="1" dirty="0"/>
              <a:t>NPQH placement task has gone, however practice activities recommend H and EL do apply practice in a different context to their own</a:t>
            </a:r>
          </a:p>
          <a:p>
            <a:pPr marL="171450" indent="-171450">
              <a:buFont typeface="Arial" panose="020B0604020202020204" pitchFamily="34" charset="0"/>
              <a:buChar char="•"/>
            </a:pPr>
            <a:r>
              <a:rPr lang="en-GB" i="1" dirty="0"/>
              <a:t>All progs are for aspirant colleagues – if aspiring for middle leadership, choose most appropriate specialist prog, if aspiring SL – apply to SL</a:t>
            </a:r>
          </a:p>
          <a:p>
            <a:pPr marL="171450" indent="-171450">
              <a:buFont typeface="Arial" panose="020B0604020202020204" pitchFamily="34" charset="0"/>
              <a:buChar char="•"/>
            </a:pPr>
            <a:r>
              <a:rPr lang="en-GB" i="1" dirty="0"/>
              <a:t>Post links to website for eligibility and requirements</a:t>
            </a:r>
          </a:p>
          <a:p>
            <a:pPr marL="171450" indent="-171450">
              <a:buFont typeface="Arial" panose="020B0604020202020204" pitchFamily="34" charset="0"/>
              <a:buChar char="•"/>
            </a:pPr>
            <a:endParaRPr lang="en-GB" b="1" i="0" dirty="0"/>
          </a:p>
          <a:p>
            <a:pPr marL="171450" indent="-171450">
              <a:buFont typeface="Arial" panose="020B0604020202020204" pitchFamily="34" charset="0"/>
              <a:buChar char="•"/>
            </a:pPr>
            <a:r>
              <a:rPr lang="en-GB" b="1" i="0" dirty="0"/>
              <a:t>FAQ for outstanding questions - Tom</a:t>
            </a:r>
          </a:p>
        </p:txBody>
      </p:sp>
      <p:sp>
        <p:nvSpPr>
          <p:cNvPr id="4" name="Slide Number Placeholder 3"/>
          <p:cNvSpPr>
            <a:spLocks noGrp="1"/>
          </p:cNvSpPr>
          <p:nvPr>
            <p:ph type="sldNum" sz="quarter" idx="5"/>
          </p:nvPr>
        </p:nvSpPr>
        <p:spPr/>
        <p:txBody>
          <a:bodyPr/>
          <a:lstStyle/>
          <a:p>
            <a:fld id="{93C89869-74A4-4AAC-9B67-FFEED4285685}" type="slidenum">
              <a:rPr lang="en-GB" smtClean="0"/>
              <a:t>12</a:t>
            </a:fld>
            <a:endParaRPr lang="en-GB"/>
          </a:p>
        </p:txBody>
      </p:sp>
    </p:spTree>
    <p:extLst>
      <p:ext uri="{BB962C8B-B14F-4D97-AF65-F5344CB8AC3E}">
        <p14:creationId xmlns:p14="http://schemas.microsoft.com/office/powerpoint/2010/main" val="1488383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C89869-74A4-4AAC-9B67-FFEED4285685}" type="slidenum">
              <a:rPr lang="en-GB" smtClean="0"/>
              <a:t>13</a:t>
            </a:fld>
            <a:endParaRPr lang="en-GB"/>
          </a:p>
        </p:txBody>
      </p:sp>
    </p:spTree>
    <p:extLst>
      <p:ext uri="{BB962C8B-B14F-4D97-AF65-F5344CB8AC3E}">
        <p14:creationId xmlns:p14="http://schemas.microsoft.com/office/powerpoint/2010/main" val="2481835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r>
              <a:rPr lang="en-US" dirty="0"/>
              <a:t>USE HEADLINE INFO ONLY</a:t>
            </a:r>
          </a:p>
          <a:p>
            <a:pPr marL="457200" lvl="1" indent="0">
              <a:buFont typeface="Arial" panose="020B0604020202020204" pitchFamily="34" charset="0"/>
              <a:buNone/>
            </a:pPr>
            <a:endParaRPr lang="en-US" dirty="0"/>
          </a:p>
          <a:p>
            <a:pPr marL="171450" indent="-171450">
              <a:buFont typeface="Arial" panose="020B0604020202020204" pitchFamily="34" charset="0"/>
              <a:buChar char="•"/>
            </a:pPr>
            <a:r>
              <a:rPr lang="en-US" dirty="0"/>
              <a:t>We want to start by providing some clarity about the journey and development NPQs have gone through</a:t>
            </a:r>
          </a:p>
          <a:p>
            <a:pPr marL="171450" indent="-171450">
              <a:buFont typeface="Arial" panose="020B0604020202020204" pitchFamily="34" charset="0"/>
              <a:buChar char="•"/>
            </a:pPr>
            <a:r>
              <a:rPr lang="en-US" dirty="0"/>
              <a:t>What’s fantastic about the NPQs is that they’ve become part of a very clear career pathway which starts with the trainee teacher and ITT, into the ECF and then onto NPQs with the specialist route </a:t>
            </a:r>
            <a:r>
              <a:rPr lang="en-US" dirty="0" err="1"/>
              <a:t>programmes</a:t>
            </a:r>
            <a:r>
              <a:rPr lang="en-US" dirty="0"/>
              <a:t>, and then senior leaders, headteachers and executive leaders – brings everything together, and provides a very clear pathway and golden thread that the government have been keen to create</a:t>
            </a:r>
          </a:p>
          <a:p>
            <a:pPr marL="171450" indent="-171450">
              <a:buFont typeface="Arial" panose="020B0604020202020204" pitchFamily="34" charset="0"/>
              <a:buChar char="•"/>
            </a:pPr>
            <a:r>
              <a:rPr lang="en-US" dirty="0"/>
              <a:t>CLICK</a:t>
            </a:r>
          </a:p>
          <a:p>
            <a:pPr marL="171450" indent="-171450">
              <a:buFont typeface="Arial" panose="020B0604020202020204" pitchFamily="34" charset="0"/>
              <a:buChar char="•"/>
            </a:pPr>
            <a:r>
              <a:rPr lang="en-US" dirty="0"/>
              <a:t>ITT and ECF means early career teachers are supported in the first 2 years of their teaching careers</a:t>
            </a:r>
          </a:p>
          <a:p>
            <a:pPr marL="171450" indent="-171450">
              <a:buFont typeface="Arial" panose="020B0604020202020204" pitchFamily="34" charset="0"/>
              <a:buChar char="•"/>
            </a:pPr>
            <a:r>
              <a:rPr lang="en-US" dirty="0"/>
              <a:t>The NPQs follow on from there and many of the NPQ content areas are threaded from the ECF</a:t>
            </a:r>
          </a:p>
          <a:p>
            <a:pPr marL="171450" indent="-171450">
              <a:buFont typeface="Arial" panose="020B0604020202020204" pitchFamily="34" charset="0"/>
              <a:buChar char="•"/>
            </a:pPr>
            <a:r>
              <a:rPr lang="en-US" dirty="0"/>
              <a:t>Rooted in evidence and collective excellent practice from the profession</a:t>
            </a:r>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Jamie, would you mind posting the DfE’s framework for the NPQLTD into the </a:t>
            </a:r>
            <a:r>
              <a:rPr lang="en-US" dirty="0" err="1"/>
              <a:t>chatbox</a:t>
            </a:r>
            <a:r>
              <a:rPr lang="en-US" dirty="0"/>
              <a:t> please?</a:t>
            </a:r>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endParaRPr lang="en-GB" dirty="0"/>
          </a:p>
          <a:p>
            <a:endParaRPr lang="en-GB" dirty="0"/>
          </a:p>
        </p:txBody>
      </p:sp>
      <p:sp>
        <p:nvSpPr>
          <p:cNvPr id="4" name="Slide Number Placeholder 3"/>
          <p:cNvSpPr>
            <a:spLocks noGrp="1"/>
          </p:cNvSpPr>
          <p:nvPr>
            <p:ph type="sldNum" sz="quarter" idx="5"/>
          </p:nvPr>
        </p:nvSpPr>
        <p:spPr/>
        <p:txBody>
          <a:bodyPr/>
          <a:lstStyle/>
          <a:p>
            <a:pPr>
              <a:defRPr/>
            </a:pPr>
            <a:fld id="{93DE1CE7-BE94-43AD-AFB0-3809144F9F09}" type="slidenum">
              <a:rPr lang="en-GB" smtClean="0"/>
              <a:pPr>
                <a:defRPr/>
              </a:pPr>
              <a:t>2</a:t>
            </a:fld>
            <a:endParaRPr lang="en-GB"/>
          </a:p>
        </p:txBody>
      </p:sp>
    </p:spTree>
    <p:extLst>
      <p:ext uri="{BB962C8B-B14F-4D97-AF65-F5344CB8AC3E}">
        <p14:creationId xmlns:p14="http://schemas.microsoft.com/office/powerpoint/2010/main" val="1279497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USE HEADLINE INFO ONLY TO POSITION LTD</a:t>
            </a:r>
          </a:p>
          <a:p>
            <a:pPr marL="171450" indent="-171450">
              <a:buFont typeface="Arial" panose="020B0604020202020204" pitchFamily="34" charset="0"/>
              <a:buChar char="•"/>
            </a:pPr>
            <a:endParaRPr lang="en-GB" u="none" dirty="0"/>
          </a:p>
          <a:p>
            <a:pPr marL="171450" indent="-171450">
              <a:buFont typeface="Arial" panose="020B0604020202020204" pitchFamily="34" charset="0"/>
              <a:buChar char="•"/>
            </a:pPr>
            <a:r>
              <a:rPr lang="en-GB" u="none" dirty="0"/>
              <a:t>There is a growing list of NPQ programmes (replacing previous 4 NPQs during the reforms in 2020) </a:t>
            </a:r>
          </a:p>
          <a:p>
            <a:pPr marL="171450" indent="-171450">
              <a:buFont typeface="Arial" panose="020B0604020202020204" pitchFamily="34" charset="0"/>
              <a:buChar char="•"/>
            </a:pPr>
            <a:r>
              <a:rPr lang="en-US" dirty="0"/>
              <a:t>In developing the width of the pathway, the old NPQML has been replaced by the NPQLT, NPQLTD, NPQLBC and NPQLL which provides more choice, opportunity and sense of direction for school leaders, and to become better at what we do and to be able to specialism our knowledge in order to make specific difference to the young people we work with</a:t>
            </a:r>
            <a:endParaRPr lang="en-US" b="1" u="sng" dirty="0"/>
          </a:p>
          <a:p>
            <a:pPr marL="171450" indent="-171450">
              <a:buFont typeface="Arial" panose="020B0604020202020204" pitchFamily="34" charset="0"/>
              <a:buChar char="•"/>
            </a:pPr>
            <a:endParaRPr lang="en-GB" u="none" dirty="0"/>
          </a:p>
          <a:p>
            <a:pPr marL="171450" indent="-171450">
              <a:buFont typeface="Arial" panose="020B0604020202020204" pitchFamily="34" charset="0"/>
              <a:buChar char="•"/>
            </a:pPr>
            <a:r>
              <a:rPr lang="en-GB" u="none" dirty="0"/>
              <a:t>As you can see, the NPQLBC is 12 months long.</a:t>
            </a:r>
          </a:p>
          <a:p>
            <a:pPr marL="171450" indent="-171450">
              <a:buFont typeface="Arial" panose="020B0604020202020204" pitchFamily="34" charset="0"/>
              <a:buChar char="•"/>
            </a:pPr>
            <a:endParaRPr lang="en-GB" u="none" dirty="0"/>
          </a:p>
          <a:p>
            <a:pPr marL="171450" indent="-171450">
              <a:buFont typeface="Arial" panose="020B0604020202020204" pitchFamily="34" charset="0"/>
              <a:buChar char="•"/>
            </a:pPr>
            <a:r>
              <a:rPr lang="en-GB" u="none" dirty="0"/>
              <a:t>No project – FATs and SAT (more in a min)</a:t>
            </a:r>
          </a:p>
          <a:p>
            <a:pPr marL="171450" indent="-171450">
              <a:buFont typeface="Arial" panose="020B0604020202020204" pitchFamily="34" charset="0"/>
              <a:buChar char="•"/>
            </a:pPr>
            <a:r>
              <a:rPr lang="en-GB" u="none" dirty="0"/>
              <a:t>No longer any leadership behaviours in the DfE frameworks but BPN have a set that are embedded throughout, alongside leadership skills to enable participants to apply new knowledge into their practice </a:t>
            </a:r>
            <a:r>
              <a:rPr lang="en-GB" u="sng" dirty="0"/>
              <a:t>as a leader</a:t>
            </a:r>
          </a:p>
          <a:p>
            <a:pPr marL="171450" indent="-171450">
              <a:buFont typeface="Arial" panose="020B0604020202020204" pitchFamily="34" charset="0"/>
              <a:buChar char="•"/>
            </a:pPr>
            <a:r>
              <a:rPr lang="en-GB" sz="1200" dirty="0"/>
              <a:t>Greater emphasis on practice-based activity and participant context – practice activities, in-school performance coach – applying your learning in your own contexts</a:t>
            </a:r>
          </a:p>
          <a:p>
            <a:pPr marL="171450" indent="-171450">
              <a:buFont typeface="Arial" panose="020B0604020202020204" pitchFamily="34" charset="0"/>
              <a:buChar char="•"/>
            </a:pPr>
            <a:r>
              <a:rPr lang="en-GB" sz="1200" dirty="0"/>
              <a:t>Domain-(school-)-specific evidence base as opposed to generic evidence-base from previous iterations</a:t>
            </a:r>
          </a:p>
          <a:p>
            <a:pPr marL="171450" indent="-171450">
              <a:buFont typeface="Arial" panose="020B0604020202020204" pitchFamily="34" charset="0"/>
              <a:buChar char="•"/>
            </a:pPr>
            <a:endParaRPr lang="en-GB" u="none" dirty="0"/>
          </a:p>
          <a:p>
            <a:pPr marL="171450" indent="-171450">
              <a:buFont typeface="Arial" panose="020B0604020202020204" pitchFamily="34" charset="0"/>
              <a:buChar char="•"/>
            </a:pPr>
            <a:endParaRPr lang="en-GB" u="sng" dirty="0"/>
          </a:p>
          <a:p>
            <a:endParaRPr lang="en-GB" dirty="0"/>
          </a:p>
        </p:txBody>
      </p:sp>
      <p:sp>
        <p:nvSpPr>
          <p:cNvPr id="4" name="Slide Number Placeholder 3"/>
          <p:cNvSpPr>
            <a:spLocks noGrp="1"/>
          </p:cNvSpPr>
          <p:nvPr>
            <p:ph type="sldNum" sz="quarter" idx="5"/>
          </p:nvPr>
        </p:nvSpPr>
        <p:spPr/>
        <p:txBody>
          <a:bodyPr/>
          <a:lstStyle/>
          <a:p>
            <a:pPr>
              <a:defRPr/>
            </a:pPr>
            <a:fld id="{93DE1CE7-BE94-43AD-AFB0-3809144F9F09}" type="slidenum">
              <a:rPr lang="en-GB" smtClean="0"/>
              <a:pPr>
                <a:defRPr/>
              </a:pPr>
              <a:t>3</a:t>
            </a:fld>
            <a:endParaRPr lang="en-GB"/>
          </a:p>
        </p:txBody>
      </p:sp>
    </p:spTree>
    <p:extLst>
      <p:ext uri="{BB962C8B-B14F-4D97-AF65-F5344CB8AC3E}">
        <p14:creationId xmlns:p14="http://schemas.microsoft.com/office/powerpoint/2010/main" val="2229808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USE HEADLINE INFO ONLY</a:t>
            </a:r>
          </a:p>
          <a:p>
            <a:pPr marL="171450" indent="-171450">
              <a:buFont typeface="Arial" panose="020B0604020202020204" pitchFamily="34" charset="0"/>
              <a:buChar char="•"/>
            </a:pPr>
            <a:endParaRPr lang="en-GB" u="none" dirty="0"/>
          </a:p>
          <a:p>
            <a:pPr marL="171450" indent="-171450">
              <a:buFont typeface="Arial" panose="020B0604020202020204" pitchFamily="34" charset="0"/>
              <a:buChar char="•"/>
            </a:pPr>
            <a:r>
              <a:rPr lang="en-GB" u="none" dirty="0"/>
              <a:t>No longer a school improvement project - now a streamlined summative assessment task at the end of the programme</a:t>
            </a:r>
          </a:p>
          <a:p>
            <a:pPr marL="171450" indent="-171450">
              <a:buFont typeface="Arial" panose="020B0604020202020204" pitchFamily="34" charset="0"/>
              <a:buChar char="•"/>
            </a:pPr>
            <a:r>
              <a:rPr lang="en-GB" u="none" dirty="0"/>
              <a:t>Application of learning in practice is now the focus and the final assessment follows the 12 months of engagement and learning through an unseen case study scenario where responses need to be 1500 words – much lower expectation in terms of word count, but the requirement for completion is much tighter to fit in with the within an 8-day period</a:t>
            </a:r>
          </a:p>
          <a:p>
            <a:pPr marL="171450" indent="-171450">
              <a:buFont typeface="Arial" panose="020B0604020202020204" pitchFamily="34" charset="0"/>
              <a:buChar char="•"/>
            </a:pPr>
            <a:r>
              <a:rPr lang="en-GB" u="none" dirty="0"/>
              <a:t>In order to undertake the SAT at the end, you will need to engaged with at least 90% of the programme elements</a:t>
            </a: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pPr>
              <a:defRPr/>
            </a:pPr>
            <a:fld id="{93DE1CE7-BE94-43AD-AFB0-3809144F9F09}" type="slidenum">
              <a:rPr lang="en-GB" smtClean="0"/>
              <a:pPr>
                <a:defRPr/>
              </a:pPr>
              <a:t>4</a:t>
            </a:fld>
            <a:endParaRPr lang="en-GB"/>
          </a:p>
        </p:txBody>
      </p:sp>
    </p:spTree>
    <p:extLst>
      <p:ext uri="{BB962C8B-B14F-4D97-AF65-F5344CB8AC3E}">
        <p14:creationId xmlns:p14="http://schemas.microsoft.com/office/powerpoint/2010/main" val="298554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dirty="0"/>
              <a:t>So, the DfE have designed the frameworks for each of the NPQs to support you all to </a:t>
            </a:r>
            <a:r>
              <a:rPr lang="en-US" b="0" i="0" u="none" dirty="0" err="1"/>
              <a:t>specialise</a:t>
            </a:r>
            <a:r>
              <a:rPr lang="en-US" b="0" i="0" u="none" dirty="0"/>
              <a:t> based on your different interests, or experience or potential expertise, so we know that the LBC is broadly for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dirty="0"/>
              <a:t>What’s important to know at this stage is that the DfE framework outlines </a:t>
            </a:r>
            <a:r>
              <a:rPr lang="en-US" b="0" i="0" u="sng" dirty="0"/>
              <a:t>what</a:t>
            </a:r>
            <a:r>
              <a:rPr lang="en-US" b="0" i="0" u="none" dirty="0"/>
              <a:t> needs to be covered in the NPQ, but lead providers such as Best Practice Network have designed </a:t>
            </a:r>
            <a:r>
              <a:rPr lang="en-US" b="0" i="0" u="sng" dirty="0"/>
              <a:t>how</a:t>
            </a:r>
            <a:r>
              <a:rPr lang="en-US" b="0" i="0" u="none" dirty="0"/>
              <a:t> you learn that, and our </a:t>
            </a:r>
            <a:r>
              <a:rPr lang="en-US" b="0" i="0" u="none" dirty="0" err="1"/>
              <a:t>programmes</a:t>
            </a:r>
            <a:r>
              <a:rPr lang="en-US" b="0" i="0" u="none" dirty="0"/>
              <a:t> have been written to be highly inclusive and suit diverse experiences, so I’m going to take you through a few participant case studies to demonstrate the range of participant contexts: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u="non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dirty="0"/>
              <a:t>CLICK Cath: LBC – Cath is a highly experienced teacher and leader in schools and her new role is to lead the work in her large primary team in a challenging area in the south west of England as Head of Culture. The school is experiencing issues with pupil </a:t>
            </a:r>
            <a:r>
              <a:rPr lang="en-US" b="0" i="0" u="none" dirty="0" err="1"/>
              <a:t>behaviour</a:t>
            </a:r>
            <a:r>
              <a:rPr lang="en-US" b="0" i="0" u="none" dirty="0"/>
              <a:t> and staff consistency and turnover so she wants to better understand how to lead with a focus on </a:t>
            </a:r>
            <a:r>
              <a:rPr lang="en-US" b="0" i="0" u="none" dirty="0" err="1"/>
              <a:t>behaviour</a:t>
            </a:r>
            <a:r>
              <a:rPr lang="en-US" b="0" i="0" u="none" dirty="0"/>
              <a:t> and culture as opposed to previous lenses such as teaching and learning, but knows this needs to be closely linked to the SDP.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u="non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dirty="0"/>
              <a:t>CLICK Ryan: LBC – he works in an all-through PRU in the north west that faces a great deal of highly complex </a:t>
            </a:r>
            <a:r>
              <a:rPr lang="en-US" b="0" i="0" u="none" dirty="0" err="1"/>
              <a:t>behavioural</a:t>
            </a:r>
            <a:r>
              <a:rPr lang="en-US" b="0" i="0" u="none" dirty="0"/>
              <a:t> needs amongst its small student body. He has great </a:t>
            </a:r>
            <a:r>
              <a:rPr lang="en-US" b="0" i="0" u="none" dirty="0" err="1"/>
              <a:t>behaviour</a:t>
            </a:r>
            <a:r>
              <a:rPr lang="en-US" b="0" i="0" u="none" dirty="0"/>
              <a:t> management with the students he works with daily after 6 years in the profession, but is now interested in looking into leadership as an AHT position is looking imminently available, and he wants to be able to develop his </a:t>
            </a:r>
            <a:r>
              <a:rPr lang="en-US" b="0" i="0" u="none" dirty="0" err="1"/>
              <a:t>behaviour</a:t>
            </a:r>
            <a:r>
              <a:rPr lang="en-US" b="0" i="0" u="none" dirty="0"/>
              <a:t> management into a whole setting approach to leading excellent </a:t>
            </a:r>
            <a:r>
              <a:rPr lang="en-US" b="0" i="0" u="none" dirty="0" err="1"/>
              <a:t>behaviour</a:t>
            </a:r>
            <a:r>
              <a:rPr lang="en-US" b="0" i="0" u="none" dirty="0"/>
              <a:t>, and begin to develop a culture and expectation of excellence before he applies for the role.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u="non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dirty="0"/>
              <a:t>We also have participants from SEND, alternative settings like PRUs and outdoor schools, EY settings, HE and FE settings, independent schools, and international schools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u="non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dirty="0"/>
              <a:t>Our point here is that our participant body is diverse and all at different points in their teaching and leading careers, with completely different school or setting contexts. The </a:t>
            </a:r>
            <a:r>
              <a:rPr lang="en-US" b="0" i="0" u="none" dirty="0" err="1"/>
              <a:t>programmes</a:t>
            </a:r>
            <a:r>
              <a:rPr lang="en-US" b="0" i="0" u="none" dirty="0"/>
              <a:t> are written to enable all participants to thrive no matter if they are already in a leadership post or aspiring to be in one. What’s important to note here is that this is not the same as the ECT Mentor </a:t>
            </a:r>
            <a:r>
              <a:rPr lang="en-US" b="0" i="0" u="none" dirty="0" err="1"/>
              <a:t>programme</a:t>
            </a:r>
            <a:r>
              <a:rPr lang="en-US" b="0" i="0" u="none" dirty="0"/>
              <a:t> that people access through the ECF when supporting early careers teachers. This is about leading the development of others – those others could include ECTs, but not only ECTs, within a team, department, phase, subject or even school or trust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u="non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dirty="0"/>
              <a:t>If your role or phase/team/school priority is to develop </a:t>
            </a:r>
            <a:r>
              <a:rPr lang="en-US" b="0" i="0" u="none" dirty="0" err="1"/>
              <a:t>behaviour</a:t>
            </a:r>
            <a:r>
              <a:rPr lang="en-US" b="0" i="0" u="none" dirty="0"/>
              <a:t> and culture or wellbeing, or </a:t>
            </a:r>
            <a:r>
              <a:rPr lang="en-US" b="0" i="0" u="none" dirty="0" err="1"/>
              <a:t>behaviours</a:t>
            </a:r>
            <a:r>
              <a:rPr lang="en-US" b="0" i="0" u="none" dirty="0"/>
              <a:t> for learning, the NPQLBC could be for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u="non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dirty="0"/>
              <a:t>You can undertake all specialist NPQs if you like, but not at the same time! </a:t>
            </a: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pPr>
              <a:defRPr/>
            </a:pPr>
            <a:fld id="{93DE1CE7-BE94-43AD-AFB0-3809144F9F09}" type="slidenum">
              <a:rPr lang="en-GB" smtClean="0"/>
              <a:pPr>
                <a:defRPr/>
              </a:pPr>
              <a:t>5</a:t>
            </a:fld>
            <a:endParaRPr lang="en-GB"/>
          </a:p>
        </p:txBody>
      </p:sp>
    </p:spTree>
    <p:extLst>
      <p:ext uri="{BB962C8B-B14F-4D97-AF65-F5344CB8AC3E}">
        <p14:creationId xmlns:p14="http://schemas.microsoft.com/office/powerpoint/2010/main" val="1580639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USE HEADLINE INFO ONLY TO POSITION LT</a:t>
            </a:r>
            <a:endParaRPr lang="en-GB" u="none" baseline="0" dirty="0"/>
          </a:p>
          <a:p>
            <a:pPr marL="171450" indent="-171450">
              <a:buFont typeface="Arial" panose="020B0604020202020204" pitchFamily="34" charset="0"/>
              <a:buChar char="•"/>
            </a:pPr>
            <a:endParaRPr lang="en-GB" u="none" baseline="0" dirty="0"/>
          </a:p>
          <a:p>
            <a:pPr marL="171450" indent="-171450">
              <a:buFont typeface="Arial" panose="020B0604020202020204" pitchFamily="34" charset="0"/>
              <a:buChar char="•"/>
            </a:pPr>
            <a:r>
              <a:rPr lang="en-GB" u="none" baseline="0" dirty="0"/>
              <a:t>So, in designing the NPQs, the DfE created a ten </a:t>
            </a:r>
            <a:r>
              <a:rPr lang="en-GB" b="1" u="none" baseline="0" dirty="0"/>
              <a:t>content areas </a:t>
            </a:r>
            <a:r>
              <a:rPr lang="en-GB" u="none" baseline="0" dirty="0"/>
              <a:t>which each hold a series of </a:t>
            </a:r>
            <a:r>
              <a:rPr lang="en-GB" b="1" u="none" baseline="0" dirty="0"/>
              <a:t>learn that </a:t>
            </a:r>
            <a:r>
              <a:rPr lang="en-GB" u="none" baseline="0" dirty="0"/>
              <a:t>and </a:t>
            </a:r>
            <a:r>
              <a:rPr lang="en-GB" b="1" u="none" baseline="0" dirty="0"/>
              <a:t>learn how to </a:t>
            </a:r>
            <a:r>
              <a:rPr lang="en-GB" u="none" baseline="0" dirty="0"/>
              <a:t>statements</a:t>
            </a:r>
          </a:p>
          <a:p>
            <a:pPr marL="171450" indent="-171450">
              <a:buFont typeface="Arial" panose="020B0604020202020204" pitchFamily="34" charset="0"/>
              <a:buChar char="•"/>
            </a:pPr>
            <a:r>
              <a:rPr lang="en-GB" u="none" baseline="0" dirty="0"/>
              <a:t>This slide shows you how the content areas fit across 3 of the specialist progs, and how they compare to the leadership progs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u="none" baseline="0" dirty="0"/>
              <a:t>1</a:t>
            </a:r>
            <a:r>
              <a:rPr lang="en-GB" u="none" baseline="30000" dirty="0"/>
              <a:t>st</a:t>
            </a:r>
            <a:r>
              <a:rPr lang="en-GB" u="none" baseline="0" dirty="0"/>
              <a:t> table: Specialist – as you can see, they each cover different content areas that are relevant to the specialism, but all cover ‘teaching’ and ‘implementation’, and ‘professional development’ in some format and they’re highlighted in bold text so that you see where the links are, again important for that golden thread of the career pathway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u="none" baseline="0" dirty="0"/>
              <a:t>2nd table: Leadership progs – to compare, leadership route participants you will cover those 10 content areas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u="none" baseline="0" dirty="0"/>
              <a:t>So, LTD has 4 content areas, LT has 9, and LBC has 5 – don’t be fooled by LTD and LBC having fewer content areas than LT – it is the same amount of rigour and work involved in all 3!</a:t>
            </a:r>
          </a:p>
          <a:p>
            <a:pPr marL="171450" indent="-171450">
              <a:buFont typeface="Arial" panose="020B0604020202020204" pitchFamily="34" charset="0"/>
              <a:buChar char="•"/>
            </a:pPr>
            <a:endParaRPr lang="en-GB" b="1" u="none" baseline="0" dirty="0"/>
          </a:p>
          <a:p>
            <a:pPr marL="171450" indent="-171450">
              <a:buFont typeface="Arial" panose="020B0604020202020204" pitchFamily="34" charset="0"/>
              <a:buChar char="•"/>
            </a:pPr>
            <a:r>
              <a:rPr lang="en-GB" b="1" u="none" baseline="0" dirty="0"/>
              <a:t>Crucially, we have structured all of the programmes, both leadership and specialist routes, to cover all of their content areas, offering flow and cohesion through bite-sized activities</a:t>
            </a:r>
          </a:p>
          <a:p>
            <a:pPr marL="171450" indent="-171450">
              <a:buFont typeface="Arial" panose="020B0604020202020204" pitchFamily="34" charset="0"/>
              <a:buChar char="•"/>
            </a:pPr>
            <a:r>
              <a:rPr lang="en-GB" u="none" baseline="0" dirty="0"/>
              <a:t>At every point participants carry with them a Leadership Development Record which tracks progress and ensures relevance for you as individuals, and work with a nominated in-school performance coach will support you in applying your learning throughout</a:t>
            </a:r>
          </a:p>
          <a:p>
            <a:pPr marL="171450" indent="-171450">
              <a:buFont typeface="Arial" panose="020B0604020202020204" pitchFamily="34" charset="0"/>
              <a:buChar char="•"/>
            </a:pPr>
            <a:endParaRPr lang="en-GB" u="none" baseline="0" dirty="0"/>
          </a:p>
          <a:p>
            <a:pPr marL="171450" indent="-171450">
              <a:buFont typeface="Arial" panose="020B0604020202020204" pitchFamily="34" charset="0"/>
              <a:buChar char="•"/>
            </a:pPr>
            <a:r>
              <a:rPr lang="en-GB" u="none" baseline="0" dirty="0"/>
              <a:t>Underpinning all of these content areas is </a:t>
            </a:r>
            <a:r>
              <a:rPr lang="en-GB" b="1" u="none" baseline="0" dirty="0"/>
              <a:t>a very strong and clear evidence base and resource list </a:t>
            </a:r>
            <a:r>
              <a:rPr lang="en-GB" u="none" baseline="0" dirty="0"/>
              <a:t>in each framework and we have linked these to </a:t>
            </a:r>
            <a:r>
              <a:rPr lang="en-GB" b="1" u="none" baseline="0" dirty="0"/>
              <a:t>specific school practice </a:t>
            </a:r>
            <a:r>
              <a:rPr lang="en-GB" b="0" u="none" baseline="0" dirty="0"/>
              <a:t>that will </a:t>
            </a:r>
            <a:r>
              <a:rPr lang="en-GB" u="none" baseline="0" dirty="0"/>
              <a:t>be presented throughout your programmes to exemplify what the content areas look like in practice, to bring them alive in given contexts and then to </a:t>
            </a:r>
            <a:r>
              <a:rPr lang="en-GB" b="1" u="none" baseline="0" dirty="0"/>
              <a:t>challenge</a:t>
            </a:r>
            <a:r>
              <a:rPr lang="en-GB" u="none" baseline="0" dirty="0"/>
              <a:t> you through various different kinds of activities to apply them with relevance to you and your schools.</a:t>
            </a:r>
          </a:p>
          <a:p>
            <a:pPr marL="171450" indent="-171450">
              <a:buFont typeface="Arial" panose="020B0604020202020204" pitchFamily="34" charset="0"/>
              <a:buChar char="•"/>
            </a:pPr>
            <a:endParaRPr lang="en-GB" u="none" baseline="0" dirty="0"/>
          </a:p>
          <a:p>
            <a:pPr marL="171450" indent="-171450">
              <a:buFont typeface="Arial" panose="020B0604020202020204" pitchFamily="34" charset="0"/>
              <a:buChar char="•"/>
            </a:pPr>
            <a:r>
              <a:rPr lang="en-GB" b="1" u="none" baseline="0" dirty="0"/>
              <a:t>I mentioned flow and cohesion a moment ago - This group of content areas has guided the way the programmes have been structured and designed…</a:t>
            </a:r>
          </a:p>
        </p:txBody>
      </p:sp>
      <p:sp>
        <p:nvSpPr>
          <p:cNvPr id="4" name="Slide Number Placeholder 3"/>
          <p:cNvSpPr>
            <a:spLocks noGrp="1"/>
          </p:cNvSpPr>
          <p:nvPr>
            <p:ph type="sldNum" sz="quarter" idx="10"/>
          </p:nvPr>
        </p:nvSpPr>
        <p:spPr/>
        <p:txBody>
          <a:bodyPr/>
          <a:lstStyle/>
          <a:p>
            <a:pPr>
              <a:defRPr/>
            </a:pPr>
            <a:fld id="{93DE1CE7-BE94-43AD-AFB0-3809144F9F09}" type="slidenum">
              <a:rPr lang="en-GB" smtClean="0"/>
              <a:pPr>
                <a:defRPr/>
              </a:pPr>
              <a:t>6</a:t>
            </a:fld>
            <a:endParaRPr lang="en-GB" dirty="0"/>
          </a:p>
        </p:txBody>
      </p:sp>
    </p:spTree>
    <p:extLst>
      <p:ext uri="{BB962C8B-B14F-4D97-AF65-F5344CB8AC3E}">
        <p14:creationId xmlns:p14="http://schemas.microsoft.com/office/powerpoint/2010/main" val="3402832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This slide gives you a timeline of the approximate hours your programme will take you over either the 12 month period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All of BPN’s NPQ programmes follow this cyclical approach</a:t>
            </a:r>
          </a:p>
          <a:p>
            <a:pPr marL="171450" indent="-171450">
              <a:buFont typeface="Arial" panose="020B0604020202020204" pitchFamily="34" charset="0"/>
              <a:buChar char="•"/>
            </a:pPr>
            <a:r>
              <a:rPr lang="en-GB" u="none" dirty="0"/>
              <a:t>Induction cycle to get you started followed by Cycles 1, 2 and 3</a:t>
            </a:r>
          </a:p>
          <a:p>
            <a:pPr marL="171450" indent="-171450">
              <a:buFont typeface="Arial" panose="020B0604020202020204" pitchFamily="34" charset="0"/>
              <a:buChar char="•"/>
            </a:pPr>
            <a:r>
              <a:rPr lang="en-GB" u="none" dirty="0"/>
              <a:t>These main cycles – FTF events, online course study, practice activities, FATs and in-school performance coaching</a:t>
            </a:r>
          </a:p>
          <a:p>
            <a:pPr marL="171450" indent="-171450">
              <a:buFont typeface="Arial" panose="020B0604020202020204" pitchFamily="34" charset="0"/>
              <a:buChar char="•"/>
            </a:pPr>
            <a:r>
              <a:rPr lang="en-GB" u="none" dirty="0"/>
              <a:t>Summative assessment stage</a:t>
            </a:r>
          </a:p>
        </p:txBody>
      </p:sp>
      <p:sp>
        <p:nvSpPr>
          <p:cNvPr id="4" name="Slide Number Placeholder 3"/>
          <p:cNvSpPr>
            <a:spLocks noGrp="1"/>
          </p:cNvSpPr>
          <p:nvPr>
            <p:ph type="sldNum" sz="quarter" idx="5"/>
          </p:nvPr>
        </p:nvSpPr>
        <p:spPr/>
        <p:txBody>
          <a:bodyPr/>
          <a:lstStyle/>
          <a:p>
            <a:pPr>
              <a:defRPr/>
            </a:pPr>
            <a:fld id="{93DE1CE7-BE94-43AD-AFB0-3809144F9F09}" type="slidenum">
              <a:rPr lang="en-GB" smtClean="0"/>
              <a:pPr>
                <a:defRPr/>
              </a:pPr>
              <a:t>7</a:t>
            </a:fld>
            <a:endParaRPr lang="en-GB"/>
          </a:p>
        </p:txBody>
      </p:sp>
    </p:spTree>
    <p:extLst>
      <p:ext uri="{BB962C8B-B14F-4D97-AF65-F5344CB8AC3E}">
        <p14:creationId xmlns:p14="http://schemas.microsoft.com/office/powerpoint/2010/main" val="3699632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u="none" dirty="0"/>
              <a:t>A few stats for you…</a:t>
            </a:r>
          </a:p>
          <a:p>
            <a:pPr marL="171450" indent="-171450">
              <a:buFont typeface="Arial" panose="020B0604020202020204" pitchFamily="34" charset="0"/>
              <a:buChar char="•"/>
            </a:pPr>
            <a:r>
              <a:rPr lang="en-GB" u="none" dirty="0"/>
              <a:t>But also, and possibly even more importantly – a bit about our values: what we stand for – when choosing a provider for your NPQ, it’s important as a leader or aspiring leader to consider the values and approaches through which the provider operates</a:t>
            </a:r>
          </a:p>
          <a:p>
            <a:pPr marL="171450" indent="-171450">
              <a:buFont typeface="Arial" panose="020B0604020202020204" pitchFamily="34" charset="0"/>
              <a:buChar char="•"/>
            </a:pPr>
            <a:r>
              <a:rPr lang="en-GB" u="none" dirty="0"/>
              <a:t>We’re here to get best leaders for all children, no matter where they are in the world – v important to us</a:t>
            </a:r>
          </a:p>
          <a:p>
            <a:pPr marL="171450" indent="-171450">
              <a:buFont typeface="Arial" panose="020B0604020202020204" pitchFamily="34" charset="0"/>
              <a:buChar char="•"/>
            </a:pPr>
            <a:r>
              <a:rPr lang="en-GB" u="none" dirty="0"/>
              <a:t>The NPQ work supports your professional learning, through the prog and more importantly ensuring that you’re even better leaders at the end of the programme than you were at the beginning in order get the best for our children and schools</a:t>
            </a:r>
          </a:p>
          <a:p>
            <a:pPr marL="171450" indent="-171450">
              <a:buFont typeface="Arial" panose="020B0604020202020204" pitchFamily="34" charset="0"/>
              <a:buChar char="•"/>
            </a:pPr>
            <a:r>
              <a:rPr lang="en-GB" u="none" dirty="0"/>
              <a:t>Values: work together, Inspire your learning, through act with integrity, and striving for excellence</a:t>
            </a:r>
          </a:p>
          <a:p>
            <a:endParaRPr lang="en-GB" dirty="0"/>
          </a:p>
        </p:txBody>
      </p:sp>
      <p:sp>
        <p:nvSpPr>
          <p:cNvPr id="4" name="Slide Number Placeholder 3"/>
          <p:cNvSpPr>
            <a:spLocks noGrp="1"/>
          </p:cNvSpPr>
          <p:nvPr>
            <p:ph type="sldNum" sz="quarter" idx="5"/>
          </p:nvPr>
        </p:nvSpPr>
        <p:spPr/>
        <p:txBody>
          <a:bodyPr/>
          <a:lstStyle/>
          <a:p>
            <a:fld id="{93C89869-74A4-4AAC-9B67-FFEED4285685}" type="slidenum">
              <a:rPr lang="en-GB" smtClean="0"/>
              <a:t>8</a:t>
            </a:fld>
            <a:endParaRPr lang="en-GB"/>
          </a:p>
        </p:txBody>
      </p:sp>
    </p:spTree>
    <p:extLst>
      <p:ext uri="{BB962C8B-B14F-4D97-AF65-F5344CB8AC3E}">
        <p14:creationId xmlns:p14="http://schemas.microsoft.com/office/powerpoint/2010/main" val="444808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Clr>
                <a:schemeClr val="accent1"/>
              </a:buClr>
              <a:buFont typeface="Arial" panose="020B0604020202020204" pitchFamily="34" charset="0"/>
              <a:buChar char="•"/>
            </a:pPr>
            <a:r>
              <a:rPr lang="en-GB" dirty="0"/>
              <a:t>NPQs are delivered in partnership with TSHs, MATs and other schools groups across England.</a:t>
            </a:r>
          </a:p>
          <a:p>
            <a:pPr marL="285750" indent="-285750">
              <a:buClr>
                <a:schemeClr val="accent1"/>
              </a:buClr>
              <a:buFont typeface="Arial" panose="020B0604020202020204" pitchFamily="34" charset="0"/>
              <a:buChar char="•"/>
            </a:pPr>
            <a:r>
              <a:rPr lang="en-GB" dirty="0"/>
              <a:t>Face-to-Face events are facilitated by local school leaders familiar with local challenges and contexts</a:t>
            </a:r>
          </a:p>
          <a:p>
            <a:pPr marL="285750" indent="-285750">
              <a:buClr>
                <a:schemeClr val="accent1"/>
              </a:buClr>
              <a:buFont typeface="Arial" panose="020B0604020202020204" pitchFamily="34" charset="0"/>
              <a:buChar char="•"/>
            </a:pPr>
            <a:r>
              <a:rPr lang="en-GB" dirty="0"/>
              <a:t>You can see the approximate geographical spread of events and hubs on the map and whilst we can’t 100% guarantee those will be exactly the same for new applicants like yourselves, we do expect to run groups in the same places as previous cohorts</a:t>
            </a:r>
          </a:p>
          <a:p>
            <a:pPr marL="285750" indent="-285750">
              <a:buClr>
                <a:schemeClr val="accent1"/>
              </a:buClr>
              <a:buFont typeface="Arial" panose="020B0604020202020204" pitchFamily="34" charset="0"/>
              <a:buChar char="•"/>
            </a:pPr>
            <a:r>
              <a:rPr lang="en-GB" dirty="0"/>
              <a:t>Growing number of international partners delivering NPQ Face-to-Face events: the majority of these are delivered remotely – use the contact details near the end of the slide deck if you’d like more information about NPQs in international settings</a:t>
            </a:r>
          </a:p>
        </p:txBody>
      </p:sp>
      <p:sp>
        <p:nvSpPr>
          <p:cNvPr id="4" name="Slide Number Placeholder 3"/>
          <p:cNvSpPr>
            <a:spLocks noGrp="1"/>
          </p:cNvSpPr>
          <p:nvPr>
            <p:ph type="sldNum" sz="quarter" idx="5"/>
          </p:nvPr>
        </p:nvSpPr>
        <p:spPr/>
        <p:txBody>
          <a:bodyPr/>
          <a:lstStyle/>
          <a:p>
            <a:fld id="{93C89869-74A4-4AAC-9B67-FFEED4285685}" type="slidenum">
              <a:rPr lang="en-GB" smtClean="0"/>
              <a:t>9</a:t>
            </a:fld>
            <a:endParaRPr lang="en-GB"/>
          </a:p>
        </p:txBody>
      </p:sp>
    </p:spTree>
    <p:extLst>
      <p:ext uri="{BB962C8B-B14F-4D97-AF65-F5344CB8AC3E}">
        <p14:creationId xmlns:p14="http://schemas.microsoft.com/office/powerpoint/2010/main" val="10298348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PN Title Slide with Pictur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242AD2-1F7A-CF41-9807-9943658CA908}"/>
              </a:ext>
            </a:extLst>
          </p:cNvPr>
          <p:cNvPicPr>
            <a:picLocks noChangeAspect="1"/>
          </p:cNvPicPr>
          <p:nvPr userDrawn="1"/>
        </p:nvPicPr>
        <p:blipFill>
          <a:blip r:embed="rId2"/>
          <a:srcRect/>
          <a:stretch/>
        </p:blipFill>
        <p:spPr>
          <a:xfrm>
            <a:off x="4141" y="3000"/>
            <a:ext cx="12181904" cy="6852321"/>
          </a:xfrm>
          <a:prstGeom prst="rect">
            <a:avLst/>
          </a:prstGeom>
        </p:spPr>
      </p:pic>
      <p:sp>
        <p:nvSpPr>
          <p:cNvPr id="2" name="Title 1">
            <a:extLst>
              <a:ext uri="{FF2B5EF4-FFF2-40B4-BE49-F238E27FC236}">
                <a16:creationId xmlns:a16="http://schemas.microsoft.com/office/drawing/2014/main" id="{461A2D40-424A-E74C-8D3F-A0C9C548159A}"/>
              </a:ext>
            </a:extLst>
          </p:cNvPr>
          <p:cNvSpPr>
            <a:spLocks noGrp="1"/>
          </p:cNvSpPr>
          <p:nvPr>
            <p:ph type="ctrTitle"/>
          </p:nvPr>
        </p:nvSpPr>
        <p:spPr>
          <a:xfrm>
            <a:off x="1524000" y="3438940"/>
            <a:ext cx="4208585" cy="1907589"/>
          </a:xfrm>
        </p:spPr>
        <p:txBody>
          <a:bodyPr anchor="b"/>
          <a:lstStyle>
            <a:lvl1pPr algn="l">
              <a:defRPr sz="4000">
                <a:solidFill>
                  <a:schemeClr val="bg1"/>
                </a:solidFill>
              </a:defRPr>
            </a:lvl1pPr>
          </a:lstStyle>
          <a:p>
            <a:r>
              <a:rPr lang="en-GB" dirty="0"/>
              <a:t>Click to edit Master title style</a:t>
            </a:r>
          </a:p>
        </p:txBody>
      </p:sp>
      <p:sp>
        <p:nvSpPr>
          <p:cNvPr id="3" name="Subtitle 2">
            <a:extLst>
              <a:ext uri="{FF2B5EF4-FFF2-40B4-BE49-F238E27FC236}">
                <a16:creationId xmlns:a16="http://schemas.microsoft.com/office/drawing/2014/main" id="{0EFD5E00-B1C6-A444-9D33-2D2ECDC69DF3}"/>
              </a:ext>
            </a:extLst>
          </p:cNvPr>
          <p:cNvSpPr>
            <a:spLocks noGrp="1"/>
          </p:cNvSpPr>
          <p:nvPr>
            <p:ph type="subTitle" idx="1"/>
          </p:nvPr>
        </p:nvSpPr>
        <p:spPr>
          <a:xfrm>
            <a:off x="1524000" y="5645428"/>
            <a:ext cx="5214730" cy="72555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pic>
        <p:nvPicPr>
          <p:cNvPr id="7" name="Picture 6">
            <a:extLst>
              <a:ext uri="{FF2B5EF4-FFF2-40B4-BE49-F238E27FC236}">
                <a16:creationId xmlns:a16="http://schemas.microsoft.com/office/drawing/2014/main" id="{61576D2E-33EE-6E44-80D8-28317681B81B}"/>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5871222" y="1688961"/>
            <a:ext cx="3428861" cy="3428861"/>
          </a:xfrm>
          <a:prstGeom prst="ellipse">
            <a:avLst/>
          </a:prstGeom>
        </p:spPr>
      </p:pic>
    </p:spTree>
    <p:extLst>
      <p:ext uri="{BB962C8B-B14F-4D97-AF65-F5344CB8AC3E}">
        <p14:creationId xmlns:p14="http://schemas.microsoft.com/office/powerpoint/2010/main" val="1933849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A96B61-84F4-6343-9FF1-6B80FB0CF0AC}"/>
              </a:ext>
            </a:extLst>
          </p:cNvPr>
          <p:cNvSpPr>
            <a:spLocks noGrp="1"/>
          </p:cNvSpPr>
          <p:nvPr>
            <p:ph type="sldNum" sz="quarter" idx="12"/>
          </p:nvPr>
        </p:nvSpPr>
        <p:spPr>
          <a:xfrm>
            <a:off x="7884590" y="6356350"/>
            <a:ext cx="4016319" cy="365125"/>
          </a:xfrm>
          <a:prstGeom prst="rect">
            <a:avLst/>
          </a:prstGeom>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3291576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35F3B-04BA-E848-90CB-4EBCA900A57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92BE7ACC-62A6-DD42-8C9F-85D327B11B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2C74A210-5014-A140-85E1-C1A0D24C745E}"/>
              </a:ext>
            </a:extLst>
          </p:cNvPr>
          <p:cNvSpPr>
            <a:spLocks noGrp="1"/>
          </p:cNvSpPr>
          <p:nvPr>
            <p:ph type="body" sz="half" idx="2"/>
          </p:nvPr>
        </p:nvSpPr>
        <p:spPr>
          <a:xfrm>
            <a:off x="839788" y="2286000"/>
            <a:ext cx="3932237" cy="3582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a:extLst>
              <a:ext uri="{FF2B5EF4-FFF2-40B4-BE49-F238E27FC236}">
                <a16:creationId xmlns:a16="http://schemas.microsoft.com/office/drawing/2014/main" id="{D6D83B0F-E20F-D442-9304-C05A10709A32}"/>
              </a:ext>
            </a:extLst>
          </p:cNvPr>
          <p:cNvSpPr>
            <a:spLocks noGrp="1"/>
          </p:cNvSpPr>
          <p:nvPr>
            <p:ph type="sldNum" sz="quarter" idx="12"/>
          </p:nvPr>
        </p:nvSpPr>
        <p:spPr>
          <a:xfrm>
            <a:off x="7884590" y="6356350"/>
            <a:ext cx="4016319" cy="365125"/>
          </a:xfrm>
          <a:prstGeom prst="rect">
            <a:avLst/>
          </a:prstGeom>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51773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75D19-9875-A248-A902-AA6BDF527C9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724AFC93-B6FB-414D-B6E8-505F7CC1A1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15D9D053-0352-D147-8F46-E55C4EC7D1E9}"/>
              </a:ext>
            </a:extLst>
          </p:cNvPr>
          <p:cNvSpPr>
            <a:spLocks noGrp="1"/>
          </p:cNvSpPr>
          <p:nvPr>
            <p:ph type="body" sz="half" idx="2"/>
          </p:nvPr>
        </p:nvSpPr>
        <p:spPr>
          <a:xfrm>
            <a:off x="839788" y="2211858"/>
            <a:ext cx="3932237" cy="365712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a:extLst>
              <a:ext uri="{FF2B5EF4-FFF2-40B4-BE49-F238E27FC236}">
                <a16:creationId xmlns:a16="http://schemas.microsoft.com/office/drawing/2014/main" id="{F5BB5A3F-80FC-7342-98DA-DCA523CBC96A}"/>
              </a:ext>
            </a:extLst>
          </p:cNvPr>
          <p:cNvSpPr>
            <a:spLocks noGrp="1"/>
          </p:cNvSpPr>
          <p:nvPr>
            <p:ph type="sldNum" sz="quarter" idx="12"/>
          </p:nvPr>
        </p:nvSpPr>
        <p:spPr>
          <a:xfrm>
            <a:off x="7884590" y="6356350"/>
            <a:ext cx="4016319" cy="365125"/>
          </a:xfrm>
          <a:prstGeom prst="rect">
            <a:avLst/>
          </a:prstGeom>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3058285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75D19-9875-A248-A902-AA6BDF527C9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724AFC93-B6FB-414D-B6E8-505F7CC1A15A}"/>
              </a:ext>
            </a:extLst>
          </p:cNvPr>
          <p:cNvSpPr>
            <a:spLocks noGrp="1"/>
          </p:cNvSpPr>
          <p:nvPr>
            <p:ph type="pic" idx="1"/>
          </p:nvPr>
        </p:nvSpPr>
        <p:spPr>
          <a:xfrm>
            <a:off x="5183188" y="0"/>
            <a:ext cx="7008812"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15D9D053-0352-D147-8F46-E55C4EC7D1E9}"/>
              </a:ext>
            </a:extLst>
          </p:cNvPr>
          <p:cNvSpPr>
            <a:spLocks noGrp="1"/>
          </p:cNvSpPr>
          <p:nvPr>
            <p:ph type="body" sz="half" idx="2"/>
          </p:nvPr>
        </p:nvSpPr>
        <p:spPr>
          <a:xfrm>
            <a:off x="839788" y="2211858"/>
            <a:ext cx="3932237" cy="365712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a:extLst>
              <a:ext uri="{FF2B5EF4-FFF2-40B4-BE49-F238E27FC236}">
                <a16:creationId xmlns:a16="http://schemas.microsoft.com/office/drawing/2014/main" id="{F5BB5A3F-80FC-7342-98DA-DCA523CBC96A}"/>
              </a:ext>
            </a:extLst>
          </p:cNvPr>
          <p:cNvSpPr>
            <a:spLocks noGrp="1"/>
          </p:cNvSpPr>
          <p:nvPr>
            <p:ph type="sldNum" sz="quarter" idx="12"/>
          </p:nvPr>
        </p:nvSpPr>
        <p:spPr>
          <a:xfrm>
            <a:off x="7884590" y="6356350"/>
            <a:ext cx="4016319" cy="365125"/>
          </a:xfrm>
          <a:prstGeom prst="rect">
            <a:avLst/>
          </a:prstGeom>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1323740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or Section Header al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4DC50F9-CB28-0B4A-BDB8-C2496C5D52E5}"/>
              </a:ext>
            </a:extLst>
          </p:cNvPr>
          <p:cNvSpPr>
            <a:spLocks noGrp="1"/>
          </p:cNvSpPr>
          <p:nvPr>
            <p:ph type="sldNum" sz="quarter" idx="12"/>
          </p:nvPr>
        </p:nvSpPr>
        <p:spPr>
          <a:xfrm>
            <a:off x="7884590" y="6356350"/>
            <a:ext cx="4016319" cy="365125"/>
          </a:xfrm>
          <a:prstGeom prst="rect">
            <a:avLst/>
          </a:prstGeom>
        </p:spPr>
        <p:txBody>
          <a:bodyPr/>
          <a:lstStyle/>
          <a:p>
            <a:fld id="{E888C95C-3688-1A42-9BEF-F4465239C174}" type="slidenum">
              <a:rPr lang="en-GB" smtClean="0"/>
              <a:t>‹#›</a:t>
            </a:fld>
            <a:endParaRPr lang="en-GB"/>
          </a:p>
        </p:txBody>
      </p:sp>
      <p:sp>
        <p:nvSpPr>
          <p:cNvPr id="8" name="Oval 7">
            <a:extLst>
              <a:ext uri="{FF2B5EF4-FFF2-40B4-BE49-F238E27FC236}">
                <a16:creationId xmlns:a16="http://schemas.microsoft.com/office/drawing/2014/main" id="{8CF4BAC3-88D6-9343-BB07-BC83CC7AD5C7}"/>
              </a:ext>
            </a:extLst>
          </p:cNvPr>
          <p:cNvSpPr/>
          <p:nvPr userDrawn="1"/>
        </p:nvSpPr>
        <p:spPr>
          <a:xfrm>
            <a:off x="2190010" y="-595634"/>
            <a:ext cx="7811980" cy="78119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EA15745-E28D-EF43-8DE0-594803162DB6}"/>
              </a:ext>
            </a:extLst>
          </p:cNvPr>
          <p:cNvSpPr>
            <a:spLocks noGrp="1"/>
          </p:cNvSpPr>
          <p:nvPr>
            <p:ph type="title"/>
          </p:nvPr>
        </p:nvSpPr>
        <p:spPr>
          <a:xfrm>
            <a:off x="3416557" y="958881"/>
            <a:ext cx="5358885" cy="4441021"/>
          </a:xfrm>
        </p:spPr>
        <p:txBody>
          <a:bodyPr anchor="ctr"/>
          <a:lstStyle>
            <a:lvl1pPr algn="ctr">
              <a:defRPr sz="4800" b="1" i="0">
                <a:solidFill>
                  <a:schemeClr val="bg1"/>
                </a:solidFill>
              </a:defRPr>
            </a:lvl1pPr>
          </a:lstStyle>
          <a:p>
            <a:r>
              <a:rPr lang="en-GB" dirty="0"/>
              <a:t>Click to edit Master title style</a:t>
            </a:r>
          </a:p>
        </p:txBody>
      </p:sp>
      <p:sp>
        <p:nvSpPr>
          <p:cNvPr id="3" name="Text Placeholder 2">
            <a:extLst>
              <a:ext uri="{FF2B5EF4-FFF2-40B4-BE49-F238E27FC236}">
                <a16:creationId xmlns:a16="http://schemas.microsoft.com/office/drawing/2014/main" id="{A98BAE1D-B9A6-1B43-A8F8-5F2B71C67B53}"/>
              </a:ext>
            </a:extLst>
          </p:cNvPr>
          <p:cNvSpPr>
            <a:spLocks noGrp="1"/>
          </p:cNvSpPr>
          <p:nvPr>
            <p:ph type="body" idx="1"/>
          </p:nvPr>
        </p:nvSpPr>
        <p:spPr>
          <a:xfrm>
            <a:off x="3095281" y="5639187"/>
            <a:ext cx="6001436" cy="1082288"/>
          </a:xfrm>
        </p:spPr>
        <p:txBody>
          <a:bodyPr/>
          <a:lstStyle>
            <a:lvl1pPr marL="0" indent="0" algn="ctr">
              <a:buNone/>
              <a:defRPr sz="20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2651550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End_BPN">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8CF4BAC3-88D6-9343-BB07-BC83CC7AD5C7}"/>
              </a:ext>
            </a:extLst>
          </p:cNvPr>
          <p:cNvSpPr/>
          <p:nvPr userDrawn="1"/>
        </p:nvSpPr>
        <p:spPr>
          <a:xfrm>
            <a:off x="4712677" y="583317"/>
            <a:ext cx="6753457" cy="675345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243A23D-E0D9-BE49-857A-2C29CAB9A9AE}"/>
              </a:ext>
            </a:extLst>
          </p:cNvPr>
          <p:cNvSpPr/>
          <p:nvPr userDrawn="1"/>
        </p:nvSpPr>
        <p:spPr>
          <a:xfrm>
            <a:off x="5856296" y="3606102"/>
            <a:ext cx="4184864" cy="707886"/>
          </a:xfrm>
          <a:prstGeom prst="rect">
            <a:avLst/>
          </a:prstGeom>
        </p:spPr>
        <p:txBody>
          <a:bodyPr wrap="none">
            <a:spAutoFit/>
          </a:bodyPr>
          <a:lstStyle/>
          <a:p>
            <a:pPr algn="ctr"/>
            <a:r>
              <a:rPr lang="en-GB" sz="4000" dirty="0">
                <a:solidFill>
                  <a:schemeClr val="bg1"/>
                </a:solidFill>
                <a:latin typeface="+mj-lt"/>
              </a:rPr>
              <a:t>Learn. Share. Grow.</a:t>
            </a:r>
          </a:p>
        </p:txBody>
      </p:sp>
      <p:sp>
        <p:nvSpPr>
          <p:cNvPr id="11" name="Rectangle 10">
            <a:extLst>
              <a:ext uri="{FF2B5EF4-FFF2-40B4-BE49-F238E27FC236}">
                <a16:creationId xmlns:a16="http://schemas.microsoft.com/office/drawing/2014/main" id="{2D9ECD3D-8BF5-B84C-B40D-E6FC04824C7F}"/>
              </a:ext>
            </a:extLst>
          </p:cNvPr>
          <p:cNvSpPr/>
          <p:nvPr userDrawn="1"/>
        </p:nvSpPr>
        <p:spPr>
          <a:xfrm>
            <a:off x="520481" y="6016013"/>
            <a:ext cx="2483052" cy="400110"/>
          </a:xfrm>
          <a:prstGeom prst="rect">
            <a:avLst/>
          </a:prstGeom>
        </p:spPr>
        <p:txBody>
          <a:bodyPr wrap="none">
            <a:spAutoFit/>
          </a:bodyPr>
          <a:lstStyle/>
          <a:p>
            <a:pPr algn="l"/>
            <a:r>
              <a:rPr lang="en-GB" sz="2000" b="1" dirty="0" err="1">
                <a:solidFill>
                  <a:schemeClr val="accent1"/>
                </a:solidFill>
                <a:latin typeface="+mn-lt"/>
              </a:rPr>
              <a:t>bestpracticenet.co.uk</a:t>
            </a:r>
            <a:endParaRPr lang="en-GB" sz="2000" b="1" dirty="0">
              <a:solidFill>
                <a:schemeClr val="accent1"/>
              </a:solidFill>
              <a:latin typeface="+mn-lt"/>
            </a:endParaRPr>
          </a:p>
        </p:txBody>
      </p:sp>
      <p:pic>
        <p:nvPicPr>
          <p:cNvPr id="6" name="Picture 5">
            <a:extLst>
              <a:ext uri="{FF2B5EF4-FFF2-40B4-BE49-F238E27FC236}">
                <a16:creationId xmlns:a16="http://schemas.microsoft.com/office/drawing/2014/main" id="{DAC23325-B078-184A-8ACF-D41A0628EFA6}"/>
              </a:ext>
            </a:extLst>
          </p:cNvPr>
          <p:cNvPicPr>
            <a:picLocks noChangeAspect="1"/>
          </p:cNvPicPr>
          <p:nvPr userDrawn="1"/>
        </p:nvPicPr>
        <p:blipFill>
          <a:blip r:embed="rId2"/>
          <a:srcRect/>
          <a:stretch/>
        </p:blipFill>
        <p:spPr>
          <a:xfrm>
            <a:off x="353934" y="356197"/>
            <a:ext cx="2499958" cy="1320204"/>
          </a:xfrm>
          <a:prstGeom prst="rect">
            <a:avLst/>
          </a:prstGeom>
        </p:spPr>
      </p:pic>
    </p:spTree>
    <p:extLst>
      <p:ext uri="{BB962C8B-B14F-4D97-AF65-F5344CB8AC3E}">
        <p14:creationId xmlns:p14="http://schemas.microsoft.com/office/powerpoint/2010/main" val="1202316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ext left Content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733">
                <a:latin typeface="Century Gothic" pitchFamily="34" charset="0"/>
              </a:defRPr>
            </a:lvl1pPr>
          </a:lstStyle>
          <a:p>
            <a:r>
              <a:rPr lang="en-US"/>
              <a:t>Click to edit Master title style</a:t>
            </a:r>
            <a:endParaRPr lang="en-GB" dirty="0"/>
          </a:p>
        </p:txBody>
      </p:sp>
      <p:sp>
        <p:nvSpPr>
          <p:cNvPr id="5" name="Text Placeholder 4"/>
          <p:cNvSpPr>
            <a:spLocks noGrp="1"/>
          </p:cNvSpPr>
          <p:nvPr>
            <p:ph type="body" sz="quarter" idx="10"/>
          </p:nvPr>
        </p:nvSpPr>
        <p:spPr>
          <a:xfrm>
            <a:off x="623392" y="1509184"/>
            <a:ext cx="5471584" cy="4512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1"/>
          </p:nvPr>
        </p:nvSpPr>
        <p:spPr>
          <a:xfrm>
            <a:off x="6191251" y="1509184"/>
            <a:ext cx="5376333" cy="4512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88017659"/>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933" b="0" i="0">
                <a:solidFill>
                  <a:schemeClr val="bg1"/>
                </a:solidFill>
                <a:latin typeface="Century Gothic"/>
                <a:cs typeface="Century Gothic"/>
              </a:defRPr>
            </a:lvl1pPr>
          </a:lstStyle>
          <a:p>
            <a:endParaRPr/>
          </a:p>
        </p:txBody>
      </p:sp>
      <p:sp>
        <p:nvSpPr>
          <p:cNvPr id="3" name="Holder 3"/>
          <p:cNvSpPr>
            <a:spLocks noGrp="1"/>
          </p:cNvSpPr>
          <p:nvPr>
            <p:ph sz="half" idx="2"/>
          </p:nvPr>
        </p:nvSpPr>
        <p:spPr>
          <a:xfrm>
            <a:off x="609600" y="1577340"/>
            <a:ext cx="5303520"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01834" y="1440011"/>
            <a:ext cx="5231553" cy="221599"/>
          </a:xfrm>
          <a:prstGeom prst="rect">
            <a:avLst/>
          </a:prstGeom>
        </p:spPr>
        <p:txBody>
          <a:bodyPr wrap="square" lIns="0" tIns="0" rIns="0" bIns="0">
            <a:spAutoFit/>
          </a:bodyPr>
          <a:lstStyle>
            <a:lvl1pPr>
              <a:defRPr sz="1600" b="0" i="0">
                <a:solidFill>
                  <a:srgbClr val="3A3A3A"/>
                </a:solidFill>
                <a:latin typeface="Calibri"/>
                <a:cs typeface="Calibr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5/10/2023</a:t>
            </a:fld>
            <a:endParaRPr lang="en-US"/>
          </a:p>
        </p:txBody>
      </p:sp>
      <p:sp>
        <p:nvSpPr>
          <p:cNvPr id="7" name="Holder 7"/>
          <p:cNvSpPr>
            <a:spLocks noGrp="1"/>
          </p:cNvSpPr>
          <p:nvPr>
            <p:ph type="sldNum" sz="quarter" idx="7"/>
          </p:nvPr>
        </p:nvSpPr>
        <p:spPr>
          <a:xfrm>
            <a:off x="7884590" y="6356350"/>
            <a:ext cx="4016319" cy="365125"/>
          </a:xfrm>
          <a:prstGeom prst="rect">
            <a:avLst/>
          </a:prstGeom>
        </p:spPr>
        <p:txBody>
          <a:bodyPr lIns="0" tIns="0" rIns="0" bIns="0"/>
          <a:lstStyle>
            <a:lvl1pPr>
              <a:defRPr sz="1067" b="0" i="0">
                <a:solidFill>
                  <a:srgbClr val="A6A6A6"/>
                </a:solidFill>
                <a:latin typeface="Century Gothic"/>
                <a:cs typeface="Century Gothic"/>
              </a:defRPr>
            </a:lvl1pPr>
          </a:lstStyle>
          <a:p>
            <a:pPr marL="50799">
              <a:spcBef>
                <a:spcPts val="140"/>
              </a:spcBef>
            </a:pPr>
            <a:fld id="{81D60167-4931-47E6-BA6A-407CBD079E47}" type="slidenum">
              <a:rPr lang="en-GB" smtClean="0"/>
              <a:pPr marL="50799">
                <a:spcBef>
                  <a:spcPts val="140"/>
                </a:spcBef>
              </a:pPr>
              <a:t>‹#›</a:t>
            </a:fld>
            <a:endParaRPr lang="en-GB" dirty="0"/>
          </a:p>
        </p:txBody>
      </p:sp>
    </p:spTree>
    <p:extLst>
      <p:ext uri="{BB962C8B-B14F-4D97-AF65-F5344CB8AC3E}">
        <p14:creationId xmlns:p14="http://schemas.microsoft.com/office/powerpoint/2010/main" val="3091064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PN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242AD2-1F7A-CF41-9807-9943658CA908}"/>
              </a:ext>
            </a:extLst>
          </p:cNvPr>
          <p:cNvPicPr>
            <a:picLocks noChangeAspect="1"/>
          </p:cNvPicPr>
          <p:nvPr userDrawn="1"/>
        </p:nvPicPr>
        <p:blipFill>
          <a:blip r:embed="rId2"/>
          <a:srcRect/>
          <a:stretch/>
        </p:blipFill>
        <p:spPr>
          <a:xfrm>
            <a:off x="4141" y="3000"/>
            <a:ext cx="12181904" cy="6852321"/>
          </a:xfrm>
          <a:prstGeom prst="rect">
            <a:avLst/>
          </a:prstGeom>
        </p:spPr>
      </p:pic>
      <p:sp>
        <p:nvSpPr>
          <p:cNvPr id="13" name="Picture Placeholder 12">
            <a:extLst>
              <a:ext uri="{FF2B5EF4-FFF2-40B4-BE49-F238E27FC236}">
                <a16:creationId xmlns:a16="http://schemas.microsoft.com/office/drawing/2014/main" id="{A40CC292-52DE-D141-A3CC-9CBBE65CAC9E}"/>
              </a:ext>
            </a:extLst>
          </p:cNvPr>
          <p:cNvSpPr>
            <a:spLocks noGrp="1"/>
          </p:cNvSpPr>
          <p:nvPr>
            <p:ph type="pic" sz="quarter" idx="10"/>
          </p:nvPr>
        </p:nvSpPr>
        <p:spPr>
          <a:xfrm>
            <a:off x="5874165" y="1698900"/>
            <a:ext cx="3418922" cy="3418922"/>
          </a:xfrm>
          <a:prstGeom prst="ellipse">
            <a:avLst/>
          </a:prstGeom>
          <a:solidFill>
            <a:schemeClr val="bg2"/>
          </a:solidFill>
        </p:spPr>
        <p:txBody>
          <a:bodyPr/>
          <a:lstStyle/>
          <a:p>
            <a:endParaRPr lang="en-GB"/>
          </a:p>
        </p:txBody>
      </p:sp>
      <p:sp>
        <p:nvSpPr>
          <p:cNvPr id="2" name="Title 1">
            <a:extLst>
              <a:ext uri="{FF2B5EF4-FFF2-40B4-BE49-F238E27FC236}">
                <a16:creationId xmlns:a16="http://schemas.microsoft.com/office/drawing/2014/main" id="{461A2D40-424A-E74C-8D3F-A0C9C548159A}"/>
              </a:ext>
            </a:extLst>
          </p:cNvPr>
          <p:cNvSpPr>
            <a:spLocks noGrp="1"/>
          </p:cNvSpPr>
          <p:nvPr>
            <p:ph type="ctrTitle"/>
          </p:nvPr>
        </p:nvSpPr>
        <p:spPr>
          <a:xfrm>
            <a:off x="1524000" y="3438940"/>
            <a:ext cx="4208585" cy="1907589"/>
          </a:xfrm>
        </p:spPr>
        <p:txBody>
          <a:bodyPr anchor="b"/>
          <a:lstStyle>
            <a:lvl1pPr algn="l">
              <a:defRPr sz="4000">
                <a:solidFill>
                  <a:schemeClr val="bg1"/>
                </a:solidFill>
              </a:defRPr>
            </a:lvl1pPr>
          </a:lstStyle>
          <a:p>
            <a:r>
              <a:rPr lang="en-GB" dirty="0"/>
              <a:t>Click to edit Master title style</a:t>
            </a:r>
          </a:p>
        </p:txBody>
      </p:sp>
      <p:sp>
        <p:nvSpPr>
          <p:cNvPr id="3" name="Subtitle 2">
            <a:extLst>
              <a:ext uri="{FF2B5EF4-FFF2-40B4-BE49-F238E27FC236}">
                <a16:creationId xmlns:a16="http://schemas.microsoft.com/office/drawing/2014/main" id="{0EFD5E00-B1C6-A444-9D33-2D2ECDC69DF3}"/>
              </a:ext>
            </a:extLst>
          </p:cNvPr>
          <p:cNvSpPr>
            <a:spLocks noGrp="1"/>
          </p:cNvSpPr>
          <p:nvPr>
            <p:ph type="subTitle" idx="1"/>
          </p:nvPr>
        </p:nvSpPr>
        <p:spPr>
          <a:xfrm>
            <a:off x="1524000" y="5645428"/>
            <a:ext cx="5214730" cy="72555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Tree>
    <p:extLst>
      <p:ext uri="{BB962C8B-B14F-4D97-AF65-F5344CB8AC3E}">
        <p14:creationId xmlns:p14="http://schemas.microsoft.com/office/powerpoint/2010/main" val="3115932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PN OLP Slide Title with Pictur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242AD2-1F7A-CF41-9807-9943658CA908}"/>
              </a:ext>
            </a:extLst>
          </p:cNvPr>
          <p:cNvPicPr>
            <a:picLocks noChangeAspect="1"/>
          </p:cNvPicPr>
          <p:nvPr userDrawn="1"/>
        </p:nvPicPr>
        <p:blipFill>
          <a:blip r:embed="rId2"/>
          <a:srcRect/>
          <a:stretch/>
        </p:blipFill>
        <p:spPr>
          <a:xfrm>
            <a:off x="4141" y="3000"/>
            <a:ext cx="12181904" cy="6852321"/>
          </a:xfrm>
          <a:prstGeom prst="rect">
            <a:avLst/>
          </a:prstGeom>
        </p:spPr>
      </p:pic>
      <p:sp>
        <p:nvSpPr>
          <p:cNvPr id="2" name="Title 1">
            <a:extLst>
              <a:ext uri="{FF2B5EF4-FFF2-40B4-BE49-F238E27FC236}">
                <a16:creationId xmlns:a16="http://schemas.microsoft.com/office/drawing/2014/main" id="{461A2D40-424A-E74C-8D3F-A0C9C548159A}"/>
              </a:ext>
            </a:extLst>
          </p:cNvPr>
          <p:cNvSpPr>
            <a:spLocks noGrp="1"/>
          </p:cNvSpPr>
          <p:nvPr>
            <p:ph type="ctrTitle"/>
          </p:nvPr>
        </p:nvSpPr>
        <p:spPr>
          <a:xfrm>
            <a:off x="1524001" y="3438940"/>
            <a:ext cx="4196862" cy="1907589"/>
          </a:xfrm>
        </p:spPr>
        <p:txBody>
          <a:bodyPr anchor="b"/>
          <a:lstStyle>
            <a:lvl1pPr algn="l">
              <a:defRPr sz="4000">
                <a:solidFill>
                  <a:schemeClr val="bg1"/>
                </a:solidFill>
              </a:defRPr>
            </a:lvl1pPr>
          </a:lstStyle>
          <a:p>
            <a:r>
              <a:rPr lang="en-GB" dirty="0"/>
              <a:t>Click to edit Master title style</a:t>
            </a:r>
          </a:p>
        </p:txBody>
      </p:sp>
      <p:sp>
        <p:nvSpPr>
          <p:cNvPr id="3" name="Subtitle 2">
            <a:extLst>
              <a:ext uri="{FF2B5EF4-FFF2-40B4-BE49-F238E27FC236}">
                <a16:creationId xmlns:a16="http://schemas.microsoft.com/office/drawing/2014/main" id="{0EFD5E00-B1C6-A444-9D33-2D2ECDC69DF3}"/>
              </a:ext>
            </a:extLst>
          </p:cNvPr>
          <p:cNvSpPr>
            <a:spLocks noGrp="1"/>
          </p:cNvSpPr>
          <p:nvPr>
            <p:ph type="subTitle" idx="1"/>
          </p:nvPr>
        </p:nvSpPr>
        <p:spPr>
          <a:xfrm>
            <a:off x="1524000" y="5645428"/>
            <a:ext cx="5214730" cy="72555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pic>
        <p:nvPicPr>
          <p:cNvPr id="6" name="Picture 5">
            <a:extLst>
              <a:ext uri="{FF2B5EF4-FFF2-40B4-BE49-F238E27FC236}">
                <a16:creationId xmlns:a16="http://schemas.microsoft.com/office/drawing/2014/main" id="{CA4B5451-6F19-CE4C-9B03-DB7BE5F4A2AD}"/>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5885889" y="1688400"/>
            <a:ext cx="3428861" cy="3428861"/>
          </a:xfrm>
          <a:prstGeom prst="ellipse">
            <a:avLst/>
          </a:prstGeom>
        </p:spPr>
      </p:pic>
    </p:spTree>
    <p:extLst>
      <p:ext uri="{BB962C8B-B14F-4D97-AF65-F5344CB8AC3E}">
        <p14:creationId xmlns:p14="http://schemas.microsoft.com/office/powerpoint/2010/main" val="274095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PN OLP Slide 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242AD2-1F7A-CF41-9807-9943658CA908}"/>
              </a:ext>
            </a:extLst>
          </p:cNvPr>
          <p:cNvPicPr>
            <a:picLocks noChangeAspect="1"/>
          </p:cNvPicPr>
          <p:nvPr userDrawn="1"/>
        </p:nvPicPr>
        <p:blipFill>
          <a:blip r:embed="rId2"/>
          <a:srcRect/>
          <a:stretch/>
        </p:blipFill>
        <p:spPr>
          <a:xfrm>
            <a:off x="4141" y="3000"/>
            <a:ext cx="12181904" cy="6852321"/>
          </a:xfrm>
          <a:prstGeom prst="rect">
            <a:avLst/>
          </a:prstGeom>
        </p:spPr>
      </p:pic>
      <p:sp>
        <p:nvSpPr>
          <p:cNvPr id="13" name="Picture Placeholder 12">
            <a:extLst>
              <a:ext uri="{FF2B5EF4-FFF2-40B4-BE49-F238E27FC236}">
                <a16:creationId xmlns:a16="http://schemas.microsoft.com/office/drawing/2014/main" id="{A40CC292-52DE-D141-A3CC-9CBBE65CAC9E}"/>
              </a:ext>
            </a:extLst>
          </p:cNvPr>
          <p:cNvSpPr>
            <a:spLocks noGrp="1"/>
          </p:cNvSpPr>
          <p:nvPr>
            <p:ph type="pic" sz="quarter" idx="10"/>
          </p:nvPr>
        </p:nvSpPr>
        <p:spPr>
          <a:xfrm>
            <a:off x="5874165" y="1698900"/>
            <a:ext cx="3418922" cy="3418922"/>
          </a:xfrm>
          <a:prstGeom prst="ellipse">
            <a:avLst/>
          </a:prstGeom>
          <a:solidFill>
            <a:schemeClr val="bg2"/>
          </a:solidFill>
        </p:spPr>
        <p:txBody>
          <a:bodyPr/>
          <a:lstStyle/>
          <a:p>
            <a:endParaRPr lang="en-GB"/>
          </a:p>
        </p:txBody>
      </p:sp>
      <p:sp>
        <p:nvSpPr>
          <p:cNvPr id="2" name="Title 1">
            <a:extLst>
              <a:ext uri="{FF2B5EF4-FFF2-40B4-BE49-F238E27FC236}">
                <a16:creationId xmlns:a16="http://schemas.microsoft.com/office/drawing/2014/main" id="{461A2D40-424A-E74C-8D3F-A0C9C548159A}"/>
              </a:ext>
            </a:extLst>
          </p:cNvPr>
          <p:cNvSpPr>
            <a:spLocks noGrp="1"/>
          </p:cNvSpPr>
          <p:nvPr>
            <p:ph type="ctrTitle"/>
          </p:nvPr>
        </p:nvSpPr>
        <p:spPr>
          <a:xfrm>
            <a:off x="1524001" y="3438940"/>
            <a:ext cx="4196862" cy="1907589"/>
          </a:xfrm>
        </p:spPr>
        <p:txBody>
          <a:bodyPr anchor="b"/>
          <a:lstStyle>
            <a:lvl1pPr algn="l">
              <a:defRPr sz="4000">
                <a:solidFill>
                  <a:schemeClr val="bg1"/>
                </a:solidFill>
              </a:defRPr>
            </a:lvl1pPr>
          </a:lstStyle>
          <a:p>
            <a:r>
              <a:rPr lang="en-GB" dirty="0"/>
              <a:t>Click to edit Master title style</a:t>
            </a:r>
          </a:p>
        </p:txBody>
      </p:sp>
      <p:sp>
        <p:nvSpPr>
          <p:cNvPr id="3" name="Subtitle 2">
            <a:extLst>
              <a:ext uri="{FF2B5EF4-FFF2-40B4-BE49-F238E27FC236}">
                <a16:creationId xmlns:a16="http://schemas.microsoft.com/office/drawing/2014/main" id="{0EFD5E00-B1C6-A444-9D33-2D2ECDC69DF3}"/>
              </a:ext>
            </a:extLst>
          </p:cNvPr>
          <p:cNvSpPr>
            <a:spLocks noGrp="1"/>
          </p:cNvSpPr>
          <p:nvPr>
            <p:ph type="subTitle" idx="1"/>
          </p:nvPr>
        </p:nvSpPr>
        <p:spPr>
          <a:xfrm>
            <a:off x="1524000" y="5645428"/>
            <a:ext cx="5214730" cy="72555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Tree>
    <p:extLst>
      <p:ext uri="{BB962C8B-B14F-4D97-AF65-F5344CB8AC3E}">
        <p14:creationId xmlns:p14="http://schemas.microsoft.com/office/powerpoint/2010/main" val="3354510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D35CD-D9AF-FE48-92E8-E5ABA6A6396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DA72FDF-C308-6C4E-9ED4-5A1ED1BCD282}"/>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6" name="Slide Number Placeholder 5">
            <a:extLst>
              <a:ext uri="{FF2B5EF4-FFF2-40B4-BE49-F238E27FC236}">
                <a16:creationId xmlns:a16="http://schemas.microsoft.com/office/drawing/2014/main" id="{F46F1AA5-638D-2C4E-B498-37655A565481}"/>
              </a:ext>
            </a:extLst>
          </p:cNvPr>
          <p:cNvSpPr>
            <a:spLocks noGrp="1"/>
          </p:cNvSpPr>
          <p:nvPr>
            <p:ph type="sldNum" sz="quarter" idx="12"/>
          </p:nvPr>
        </p:nvSpPr>
        <p:spPr>
          <a:xfrm>
            <a:off x="7884590" y="6356350"/>
            <a:ext cx="4016319" cy="365125"/>
          </a:xfrm>
          <a:prstGeom prst="rect">
            <a:avLst/>
          </a:prstGeom>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2057684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15745-E28D-EF43-8DE0-594803162DB6}"/>
              </a:ext>
            </a:extLst>
          </p:cNvPr>
          <p:cNvSpPr>
            <a:spLocks noGrp="1"/>
          </p:cNvSpPr>
          <p:nvPr>
            <p:ph type="title"/>
          </p:nvPr>
        </p:nvSpPr>
        <p:spPr>
          <a:xfrm>
            <a:off x="831850" y="1841157"/>
            <a:ext cx="5358885" cy="2471352"/>
          </a:xfrm>
        </p:spPr>
        <p:txBody>
          <a:bodyPr anchor="b"/>
          <a:lstStyle>
            <a:lvl1pPr>
              <a:defRPr sz="5400"/>
            </a:lvl1pPr>
          </a:lstStyle>
          <a:p>
            <a:r>
              <a:rPr lang="en-GB" dirty="0"/>
              <a:t>Click to edit Master title style</a:t>
            </a:r>
          </a:p>
        </p:txBody>
      </p:sp>
      <p:sp>
        <p:nvSpPr>
          <p:cNvPr id="3" name="Text Placeholder 2">
            <a:extLst>
              <a:ext uri="{FF2B5EF4-FFF2-40B4-BE49-F238E27FC236}">
                <a16:creationId xmlns:a16="http://schemas.microsoft.com/office/drawing/2014/main" id="{A98BAE1D-B9A6-1B43-A8F8-5F2B71C67B53}"/>
              </a:ext>
            </a:extLst>
          </p:cNvPr>
          <p:cNvSpPr>
            <a:spLocks noGrp="1"/>
          </p:cNvSpPr>
          <p:nvPr>
            <p:ph type="body" idx="1"/>
          </p:nvPr>
        </p:nvSpPr>
        <p:spPr>
          <a:xfrm>
            <a:off x="831850" y="4589464"/>
            <a:ext cx="6001436" cy="108228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6" name="Slide Number Placeholder 5">
            <a:extLst>
              <a:ext uri="{FF2B5EF4-FFF2-40B4-BE49-F238E27FC236}">
                <a16:creationId xmlns:a16="http://schemas.microsoft.com/office/drawing/2014/main" id="{F4DC50F9-CB28-0B4A-BDB8-C2496C5D52E5}"/>
              </a:ext>
            </a:extLst>
          </p:cNvPr>
          <p:cNvSpPr>
            <a:spLocks noGrp="1"/>
          </p:cNvSpPr>
          <p:nvPr>
            <p:ph type="sldNum" sz="quarter" idx="12"/>
          </p:nvPr>
        </p:nvSpPr>
        <p:spPr>
          <a:xfrm>
            <a:off x="7884590" y="6356350"/>
            <a:ext cx="4016319" cy="365125"/>
          </a:xfrm>
          <a:prstGeom prst="rect">
            <a:avLst/>
          </a:prstGeom>
        </p:spPr>
        <p:txBody>
          <a:bodyPr/>
          <a:lstStyle/>
          <a:p>
            <a:fld id="{E888C95C-3688-1A42-9BEF-F4465239C174}" type="slidenum">
              <a:rPr lang="en-GB" smtClean="0"/>
              <a:t>‹#›</a:t>
            </a:fld>
            <a:endParaRPr lang="en-GB"/>
          </a:p>
        </p:txBody>
      </p:sp>
      <p:sp>
        <p:nvSpPr>
          <p:cNvPr id="8" name="Oval 7">
            <a:extLst>
              <a:ext uri="{FF2B5EF4-FFF2-40B4-BE49-F238E27FC236}">
                <a16:creationId xmlns:a16="http://schemas.microsoft.com/office/drawing/2014/main" id="{8CF4BAC3-88D6-9343-BB07-BC83CC7AD5C7}"/>
              </a:ext>
            </a:extLst>
          </p:cNvPr>
          <p:cNvSpPr/>
          <p:nvPr userDrawn="1"/>
        </p:nvSpPr>
        <p:spPr>
          <a:xfrm>
            <a:off x="5356954" y="-558562"/>
            <a:ext cx="3548899" cy="35488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40202A5E-E8E6-3048-B100-AA61B03F8D27}"/>
              </a:ext>
            </a:extLst>
          </p:cNvPr>
          <p:cNvSpPr>
            <a:spLocks noGrp="1"/>
          </p:cNvSpPr>
          <p:nvPr>
            <p:ph type="pic" sz="quarter" idx="10"/>
          </p:nvPr>
        </p:nvSpPr>
        <p:spPr>
          <a:xfrm>
            <a:off x="7308464" y="1136822"/>
            <a:ext cx="5098526" cy="5098526"/>
          </a:xfrm>
          <a:prstGeom prst="ellipse">
            <a:avLst/>
          </a:prstGeom>
          <a:solidFill>
            <a:schemeClr val="bg2"/>
          </a:solidFill>
        </p:spPr>
        <p:txBody>
          <a:bodyPr/>
          <a:lstStyle/>
          <a:p>
            <a:endParaRPr lang="en-GB"/>
          </a:p>
        </p:txBody>
      </p:sp>
    </p:spTree>
    <p:extLst>
      <p:ext uri="{BB962C8B-B14F-4D97-AF65-F5344CB8AC3E}">
        <p14:creationId xmlns:p14="http://schemas.microsoft.com/office/powerpoint/2010/main" val="977680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7577B-D641-C641-8216-1040450CC39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70B8305-3F01-1A4C-8593-C51C1B485B0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484FFD0D-60D4-4F44-9E96-D68886BFF67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Slide Number Placeholder 6">
            <a:extLst>
              <a:ext uri="{FF2B5EF4-FFF2-40B4-BE49-F238E27FC236}">
                <a16:creationId xmlns:a16="http://schemas.microsoft.com/office/drawing/2014/main" id="{5A42A422-7CF5-774A-8E77-16E3ADCC6C18}"/>
              </a:ext>
            </a:extLst>
          </p:cNvPr>
          <p:cNvSpPr>
            <a:spLocks noGrp="1"/>
          </p:cNvSpPr>
          <p:nvPr>
            <p:ph type="sldNum" sz="quarter" idx="12"/>
          </p:nvPr>
        </p:nvSpPr>
        <p:spPr>
          <a:xfrm>
            <a:off x="7884590" y="6356350"/>
            <a:ext cx="4016319" cy="365125"/>
          </a:xfrm>
          <a:prstGeom prst="rect">
            <a:avLst/>
          </a:prstGeom>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1388615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F0456-5749-FE41-83D7-01B9EDA1E0AC}"/>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978EA02E-8598-6D41-AFC9-7411FB86EA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752939F1-8785-AE42-A10E-7F60D727714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3206585D-3EF0-F24E-A02F-035027632D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67EC5F3-4793-354A-BE0A-1F4199106B4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8">
            <a:extLst>
              <a:ext uri="{FF2B5EF4-FFF2-40B4-BE49-F238E27FC236}">
                <a16:creationId xmlns:a16="http://schemas.microsoft.com/office/drawing/2014/main" id="{7460170F-EB5F-5940-A370-ED378492EE7B}"/>
              </a:ext>
            </a:extLst>
          </p:cNvPr>
          <p:cNvSpPr>
            <a:spLocks noGrp="1"/>
          </p:cNvSpPr>
          <p:nvPr>
            <p:ph type="sldNum" sz="quarter" idx="12"/>
          </p:nvPr>
        </p:nvSpPr>
        <p:spPr>
          <a:xfrm>
            <a:off x="7884590" y="6356350"/>
            <a:ext cx="4016319" cy="365125"/>
          </a:xfrm>
          <a:prstGeom prst="rect">
            <a:avLst/>
          </a:prstGeom>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4237316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61DAF-3D5E-C748-B704-16E844421DFD}"/>
              </a:ext>
            </a:extLst>
          </p:cNvPr>
          <p:cNvSpPr>
            <a:spLocks noGrp="1"/>
          </p:cNvSpPr>
          <p:nvPr>
            <p:ph type="title"/>
          </p:nvPr>
        </p:nvSpPr>
        <p:spPr/>
        <p:txBody>
          <a:bodyPr/>
          <a:lstStyle/>
          <a:p>
            <a:r>
              <a:rPr lang="en-GB"/>
              <a:t>Click to edit Master title style</a:t>
            </a:r>
          </a:p>
        </p:txBody>
      </p:sp>
      <p:sp>
        <p:nvSpPr>
          <p:cNvPr id="5" name="Slide Number Placeholder 4">
            <a:extLst>
              <a:ext uri="{FF2B5EF4-FFF2-40B4-BE49-F238E27FC236}">
                <a16:creationId xmlns:a16="http://schemas.microsoft.com/office/drawing/2014/main" id="{67968694-3AE4-3B4D-A729-D0F305DDC918}"/>
              </a:ext>
            </a:extLst>
          </p:cNvPr>
          <p:cNvSpPr>
            <a:spLocks noGrp="1"/>
          </p:cNvSpPr>
          <p:nvPr>
            <p:ph type="sldNum" sz="quarter" idx="12"/>
          </p:nvPr>
        </p:nvSpPr>
        <p:spPr>
          <a:xfrm>
            <a:off x="7884590" y="6356350"/>
            <a:ext cx="4016319" cy="365125"/>
          </a:xfrm>
          <a:prstGeom prst="rect">
            <a:avLst/>
          </a:prstGeom>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2419718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BCA18E-31A9-D94D-A34C-CAA65AADBC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a:extLst>
              <a:ext uri="{FF2B5EF4-FFF2-40B4-BE49-F238E27FC236}">
                <a16:creationId xmlns:a16="http://schemas.microsoft.com/office/drawing/2014/main" id="{35A59B8E-C2FB-5C42-A944-83BAB4A5FE75}"/>
              </a:ext>
            </a:extLst>
          </p:cNvPr>
          <p:cNvSpPr>
            <a:spLocks noGrp="1"/>
          </p:cNvSpPr>
          <p:nvPr>
            <p:ph type="body" idx="1"/>
          </p:nvPr>
        </p:nvSpPr>
        <p:spPr>
          <a:xfrm>
            <a:off x="838200" y="1825625"/>
            <a:ext cx="10515600" cy="4093261"/>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pic>
        <p:nvPicPr>
          <p:cNvPr id="9" name="Picture 8">
            <a:extLst>
              <a:ext uri="{FF2B5EF4-FFF2-40B4-BE49-F238E27FC236}">
                <a16:creationId xmlns:a16="http://schemas.microsoft.com/office/drawing/2014/main" id="{2E15F42A-BDD5-7549-9EFF-171C526E4647}"/>
              </a:ext>
            </a:extLst>
          </p:cNvPr>
          <p:cNvPicPr>
            <a:picLocks noChangeAspect="1"/>
          </p:cNvPicPr>
          <p:nvPr userDrawn="1"/>
        </p:nvPicPr>
        <p:blipFill>
          <a:blip r:embed="rId19"/>
          <a:srcRect/>
          <a:stretch/>
        </p:blipFill>
        <p:spPr>
          <a:xfrm>
            <a:off x="-654" y="5941410"/>
            <a:ext cx="1735669" cy="916590"/>
          </a:xfrm>
          <a:prstGeom prst="rect">
            <a:avLst/>
          </a:prstGeom>
        </p:spPr>
      </p:pic>
      <p:pic>
        <p:nvPicPr>
          <p:cNvPr id="5" name="Picture 4" descr="Text&#10;&#10;Description automatically generated">
            <a:extLst>
              <a:ext uri="{FF2B5EF4-FFF2-40B4-BE49-F238E27FC236}">
                <a16:creationId xmlns:a16="http://schemas.microsoft.com/office/drawing/2014/main" id="{1363D7D8-6FFB-E7FF-608D-F8C811DB4360}"/>
              </a:ext>
            </a:extLst>
          </p:cNvPr>
          <p:cNvPicPr>
            <a:picLocks noChangeAspect="1"/>
          </p:cNvPicPr>
          <p:nvPr userDrawn="1"/>
        </p:nvPicPr>
        <p:blipFill>
          <a:blip r:embed="rId20">
            <a:alphaModFix/>
          </a:blip>
          <a:stretch>
            <a:fillRect/>
          </a:stretch>
        </p:blipFill>
        <p:spPr>
          <a:xfrm>
            <a:off x="10174097" y="5941410"/>
            <a:ext cx="2017903" cy="904841"/>
          </a:xfrm>
          <a:prstGeom prst="rect">
            <a:avLst/>
          </a:prstGeom>
        </p:spPr>
      </p:pic>
    </p:spTree>
    <p:extLst>
      <p:ext uri="{BB962C8B-B14F-4D97-AF65-F5344CB8AC3E}">
        <p14:creationId xmlns:p14="http://schemas.microsoft.com/office/powerpoint/2010/main" val="3039489661"/>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1" r:id="rId3"/>
    <p:sldLayoutId id="2147483663"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5" r:id="rId16"/>
    <p:sldLayoutId id="2147483668" r:id="rId17"/>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hemeOverride" Target="../theme/themeOverride1.xml"/><Relationship Id="rId6" Type="http://schemas.openxmlformats.org/officeDocument/2006/relationships/hyperlink" Target="mailto:enquiries@bestpracticenet.co.uk" TargetMode="External"/><Relationship Id="rId5" Type="http://schemas.openxmlformats.org/officeDocument/2006/relationships/hyperlink" Target="https://www.bestpracticenet.co.uk/international" TargetMode="External"/><Relationship Id="rId4" Type="http://schemas.openxmlformats.org/officeDocument/2006/relationships/hyperlink" Target="http://www.bestpracticenet.co.uk/npq"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B32FB1-4F38-DB4F-8849-7A42E6654BD8}"/>
              </a:ext>
            </a:extLst>
          </p:cNvPr>
          <p:cNvSpPr>
            <a:spLocks noGrp="1"/>
          </p:cNvSpPr>
          <p:nvPr>
            <p:ph type="ctrTitle"/>
          </p:nvPr>
        </p:nvSpPr>
        <p:spPr>
          <a:xfrm>
            <a:off x="1541586" y="2893817"/>
            <a:ext cx="4196862" cy="1907589"/>
          </a:xfrm>
        </p:spPr>
        <p:txBody>
          <a:bodyPr>
            <a:normAutofit fontScale="90000"/>
          </a:bodyPr>
          <a:lstStyle/>
          <a:p>
            <a:r>
              <a:rPr lang="en-GB" dirty="0"/>
              <a:t>Specialist National Professional Qualifications (NPQs)</a:t>
            </a:r>
          </a:p>
        </p:txBody>
      </p:sp>
      <p:sp>
        <p:nvSpPr>
          <p:cNvPr id="4" name="Subtitle 3">
            <a:extLst>
              <a:ext uri="{FF2B5EF4-FFF2-40B4-BE49-F238E27FC236}">
                <a16:creationId xmlns:a16="http://schemas.microsoft.com/office/drawing/2014/main" id="{C53A86BC-7342-E748-875B-683D5B600FC5}"/>
              </a:ext>
            </a:extLst>
          </p:cNvPr>
          <p:cNvSpPr>
            <a:spLocks noGrp="1"/>
          </p:cNvSpPr>
          <p:nvPr>
            <p:ph type="subTitle" idx="1"/>
          </p:nvPr>
        </p:nvSpPr>
        <p:spPr>
          <a:xfrm>
            <a:off x="1524000" y="5117890"/>
            <a:ext cx="5214730" cy="725557"/>
          </a:xfrm>
        </p:spPr>
        <p:txBody>
          <a:bodyPr>
            <a:noAutofit/>
          </a:bodyPr>
          <a:lstStyle/>
          <a:p>
            <a:r>
              <a:rPr lang="en-GB" sz="2600" b="1" dirty="0"/>
              <a:t>An introduction to the specialist NPQLBC programme (Leading Behaviour and Culture)</a:t>
            </a:r>
          </a:p>
        </p:txBody>
      </p:sp>
      <p:pic>
        <p:nvPicPr>
          <p:cNvPr id="6" name="Picture Placeholder 9" descr="A group of people in a discussion&#10;&#10;Description automatically generated with medium confidence">
            <a:extLst>
              <a:ext uri="{FF2B5EF4-FFF2-40B4-BE49-F238E27FC236}">
                <a16:creationId xmlns:a16="http://schemas.microsoft.com/office/drawing/2014/main" id="{84C43CAE-E5D6-491C-A66A-040FA384DDCD}"/>
              </a:ext>
            </a:extLst>
          </p:cNvPr>
          <p:cNvPicPr>
            <a:picLocks noGrp="1" noChangeAspect="1"/>
          </p:cNvPicPr>
          <p:nvPr>
            <p:ph type="pic" sz="quarter" idx="10"/>
          </p:nvPr>
        </p:nvPicPr>
        <p:blipFill>
          <a:blip r:embed="rId3"/>
          <a:srcRect l="16660" r="16660"/>
          <a:stretch>
            <a:fillRect/>
          </a:stretch>
        </p:blipFill>
        <p:spPr>
          <a:xfrm>
            <a:off x="5873750" y="1698625"/>
            <a:ext cx="3419475" cy="3419475"/>
          </a:xfrm>
        </p:spPr>
      </p:pic>
    </p:spTree>
    <p:extLst>
      <p:ext uri="{BB962C8B-B14F-4D97-AF65-F5344CB8AC3E}">
        <p14:creationId xmlns:p14="http://schemas.microsoft.com/office/powerpoint/2010/main" val="522689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CAD45-08FB-4734-A499-2EA8519AE772}"/>
              </a:ext>
            </a:extLst>
          </p:cNvPr>
          <p:cNvSpPr>
            <a:spLocks noGrp="1"/>
          </p:cNvSpPr>
          <p:nvPr>
            <p:ph type="title"/>
          </p:nvPr>
        </p:nvSpPr>
        <p:spPr>
          <a:xfrm>
            <a:off x="622069" y="-399006"/>
            <a:ext cx="10515600" cy="2192991"/>
          </a:xfrm>
        </p:spPr>
        <p:txBody>
          <a:bodyPr vert="horz" lIns="91440" tIns="45720" rIns="91440" bIns="45720" rtlCol="0" anchor="ctr">
            <a:normAutofit/>
          </a:bodyPr>
          <a:lstStyle/>
          <a:p>
            <a:r>
              <a:rPr lang="en-GB" b="1" dirty="0"/>
              <a:t>NPQLBC Perspectives</a:t>
            </a:r>
          </a:p>
        </p:txBody>
      </p:sp>
      <p:pic>
        <p:nvPicPr>
          <p:cNvPr id="3" name="Picture 2" descr="Back to School Blog - Part 3 | Renaissance Learning">
            <a:extLst>
              <a:ext uri="{FF2B5EF4-FFF2-40B4-BE49-F238E27FC236}">
                <a16:creationId xmlns:a16="http://schemas.microsoft.com/office/drawing/2014/main" id="{AFB2D307-2613-5D03-548D-0339F6DE27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3927" y="1246359"/>
            <a:ext cx="7211219" cy="4805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63768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7F8FB-FFCF-6652-19CD-671D316ADECA}"/>
              </a:ext>
            </a:extLst>
          </p:cNvPr>
          <p:cNvSpPr>
            <a:spLocks noGrp="1"/>
          </p:cNvSpPr>
          <p:nvPr>
            <p:ph type="title"/>
          </p:nvPr>
        </p:nvSpPr>
        <p:spPr/>
        <p:txBody>
          <a:bodyPr vert="horz" lIns="91440" tIns="45720" rIns="91440" bIns="45720" rtlCol="0" anchor="ctr">
            <a:normAutofit/>
          </a:bodyPr>
          <a:lstStyle/>
          <a:p>
            <a:r>
              <a:rPr lang="en-GB" sz="3733" b="1" dirty="0">
                <a:latin typeface="Century Gothic" pitchFamily="34" charset="0"/>
              </a:rPr>
              <a:t>Funding – England only</a:t>
            </a:r>
          </a:p>
        </p:txBody>
      </p:sp>
      <p:sp>
        <p:nvSpPr>
          <p:cNvPr id="3" name="TextBox 2">
            <a:extLst>
              <a:ext uri="{FF2B5EF4-FFF2-40B4-BE49-F238E27FC236}">
                <a16:creationId xmlns:a16="http://schemas.microsoft.com/office/drawing/2014/main" id="{E6C4BE60-9A86-C01C-6E31-47E57A6E9884}"/>
              </a:ext>
            </a:extLst>
          </p:cNvPr>
          <p:cNvSpPr txBox="1"/>
          <p:nvPr/>
        </p:nvSpPr>
        <p:spPr>
          <a:xfrm>
            <a:off x="5089791" y="1800466"/>
            <a:ext cx="6114363" cy="3970318"/>
          </a:xfrm>
          <a:prstGeom prst="rect">
            <a:avLst/>
          </a:prstGeom>
          <a:noFill/>
        </p:spPr>
        <p:txBody>
          <a:bodyPr wrap="square" rtlCol="0">
            <a:spAutoFit/>
          </a:bodyPr>
          <a:lstStyle/>
          <a:p>
            <a:r>
              <a:rPr lang="en-GB" b="1" dirty="0"/>
              <a:t>Targeted support funding </a:t>
            </a:r>
          </a:p>
          <a:p>
            <a:r>
              <a:rPr lang="en-GB" dirty="0"/>
              <a:t>The Department has updated the Targeted Support Fund offer for the 2023 to 2024 academic year to further incentivise state-funded schools and state-funded 16 to 19 educational settings in England to participate in NPQs. </a:t>
            </a:r>
          </a:p>
          <a:p>
            <a:r>
              <a:rPr lang="en-GB" dirty="0"/>
              <a:t>For each teacher or leader they employ who takes an NPQ in the 2023 to 2024 academic year: </a:t>
            </a:r>
          </a:p>
          <a:p>
            <a:pPr marL="285750" indent="-285750">
              <a:buFont typeface="Arial" panose="020B0604020202020204" pitchFamily="34" charset="0"/>
              <a:buChar char="•"/>
            </a:pPr>
            <a:r>
              <a:rPr lang="en-GB" dirty="0"/>
              <a:t>state-funded primary schools with one to 150 pupils will receive a grant payment of £800 </a:t>
            </a:r>
          </a:p>
          <a:p>
            <a:pPr marL="285750" indent="-285750">
              <a:buFont typeface="Arial" panose="020B0604020202020204" pitchFamily="34" charset="0"/>
              <a:buChar char="•"/>
            </a:pPr>
            <a:r>
              <a:rPr lang="en-GB" dirty="0"/>
              <a:t>state-funded primary schools with more than 150 pupils will receive a grant payment of £200 </a:t>
            </a:r>
          </a:p>
          <a:p>
            <a:pPr marL="285750" indent="-285750">
              <a:buFont typeface="Arial" panose="020B0604020202020204" pitchFamily="34" charset="0"/>
              <a:buChar char="•"/>
            </a:pPr>
            <a:r>
              <a:rPr lang="en-GB" dirty="0"/>
              <a:t>state-funded secondary schools and state-funded 16 to 19 educational settings with one to 600 pupils will receive a grant payment of £200</a:t>
            </a:r>
          </a:p>
        </p:txBody>
      </p:sp>
      <p:sp>
        <p:nvSpPr>
          <p:cNvPr id="5" name="TextBox 4">
            <a:extLst>
              <a:ext uri="{FF2B5EF4-FFF2-40B4-BE49-F238E27FC236}">
                <a16:creationId xmlns:a16="http://schemas.microsoft.com/office/drawing/2014/main" id="{91449F07-45FA-B3A9-257A-85EABC6E6A26}"/>
              </a:ext>
            </a:extLst>
          </p:cNvPr>
          <p:cNvSpPr txBox="1"/>
          <p:nvPr/>
        </p:nvSpPr>
        <p:spPr>
          <a:xfrm>
            <a:off x="838200" y="1800463"/>
            <a:ext cx="3690650" cy="3693319"/>
          </a:xfrm>
          <a:prstGeom prst="rect">
            <a:avLst/>
          </a:prstGeom>
          <a:noFill/>
        </p:spPr>
        <p:txBody>
          <a:bodyPr wrap="square" rtlCol="0">
            <a:spAutoFit/>
          </a:bodyPr>
          <a:lstStyle/>
          <a:p>
            <a:pPr algn="l"/>
            <a:r>
              <a:rPr lang="en-GB" b="1" i="0" dirty="0">
                <a:solidFill>
                  <a:srgbClr val="0B0C0C"/>
                </a:solidFill>
                <a:effectLst/>
                <a:latin typeface="GDS Transport"/>
              </a:rPr>
              <a:t>Scholarships</a:t>
            </a:r>
          </a:p>
          <a:p>
            <a:pPr algn="l"/>
            <a:r>
              <a:rPr lang="en-GB" b="0" i="0" dirty="0">
                <a:solidFill>
                  <a:srgbClr val="0B0C0C"/>
                </a:solidFill>
                <a:effectLst/>
                <a:latin typeface="GDS Transport"/>
              </a:rPr>
              <a:t>From autumn 2022, the organisations eligible to access scholarships are:</a:t>
            </a:r>
          </a:p>
          <a:p>
            <a:pPr algn="l">
              <a:buFont typeface="Arial" panose="020B0604020202020204" pitchFamily="34" charset="0"/>
              <a:buChar char="•"/>
            </a:pPr>
            <a:r>
              <a:rPr lang="en-GB" b="0" i="0" dirty="0">
                <a:solidFill>
                  <a:srgbClr val="0B0C0C"/>
                </a:solidFill>
                <a:effectLst/>
                <a:latin typeface="GDS Transport"/>
              </a:rPr>
              <a:t>state-funded schools</a:t>
            </a:r>
          </a:p>
          <a:p>
            <a:pPr algn="l">
              <a:buFont typeface="Arial" panose="020B0604020202020204" pitchFamily="34" charset="0"/>
              <a:buChar char="•"/>
            </a:pPr>
            <a:r>
              <a:rPr lang="en-GB" b="0" i="0" dirty="0">
                <a:solidFill>
                  <a:srgbClr val="0B0C0C"/>
                </a:solidFill>
                <a:effectLst/>
                <a:latin typeface="GDS Transport"/>
              </a:rPr>
              <a:t>state-funded 16 to 19 organisations</a:t>
            </a:r>
          </a:p>
          <a:p>
            <a:pPr algn="l">
              <a:buFont typeface="Arial" panose="020B0604020202020204" pitchFamily="34" charset="0"/>
              <a:buChar char="•"/>
            </a:pPr>
            <a:r>
              <a:rPr lang="en-GB" b="0" i="0" dirty="0">
                <a:solidFill>
                  <a:srgbClr val="0B0C0C"/>
                </a:solidFill>
                <a:effectLst/>
                <a:latin typeface="GDS Transport"/>
              </a:rPr>
              <a:t>independent special schools</a:t>
            </a:r>
          </a:p>
          <a:p>
            <a:pPr algn="l">
              <a:buFont typeface="Arial" panose="020B0604020202020204" pitchFamily="34" charset="0"/>
              <a:buChar char="•"/>
            </a:pPr>
            <a:r>
              <a:rPr lang="en-GB" b="0" i="0" dirty="0">
                <a:solidFill>
                  <a:srgbClr val="0B0C0C"/>
                </a:solidFill>
                <a:effectLst/>
                <a:latin typeface="GDS Transport"/>
              </a:rPr>
              <a:t>virtual schools (local-authority-run organisations that support the education of children in care)</a:t>
            </a:r>
          </a:p>
          <a:p>
            <a:pPr algn="l">
              <a:buFont typeface="Arial" panose="020B0604020202020204" pitchFamily="34" charset="0"/>
              <a:buChar char="•"/>
            </a:pPr>
            <a:r>
              <a:rPr lang="en-GB" b="0" i="0" dirty="0">
                <a:solidFill>
                  <a:srgbClr val="0B0C0C"/>
                </a:solidFill>
                <a:effectLst/>
                <a:latin typeface="GDS Transport"/>
              </a:rPr>
              <a:t>hospital schools not already included in other categories of eligible organisations</a:t>
            </a:r>
          </a:p>
          <a:p>
            <a:pPr algn="l">
              <a:buFont typeface="Arial" panose="020B0604020202020204" pitchFamily="34" charset="0"/>
              <a:buChar char="•"/>
            </a:pPr>
            <a:r>
              <a:rPr lang="en-GB" b="0" i="0" dirty="0">
                <a:solidFill>
                  <a:srgbClr val="0B0C0C"/>
                </a:solidFill>
                <a:effectLst/>
                <a:latin typeface="GDS Transport"/>
              </a:rPr>
              <a:t>young offender institutions</a:t>
            </a:r>
          </a:p>
        </p:txBody>
      </p:sp>
    </p:spTree>
    <p:extLst>
      <p:ext uri="{BB962C8B-B14F-4D97-AF65-F5344CB8AC3E}">
        <p14:creationId xmlns:p14="http://schemas.microsoft.com/office/powerpoint/2010/main" val="3771483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96FEA-F8EB-49A3-930F-E8CEBE2CF0A7}"/>
              </a:ext>
            </a:extLst>
          </p:cNvPr>
          <p:cNvSpPr>
            <a:spLocks noGrp="1"/>
          </p:cNvSpPr>
          <p:nvPr>
            <p:ph type="title"/>
          </p:nvPr>
        </p:nvSpPr>
        <p:spPr>
          <a:xfrm>
            <a:off x="838200" y="564629"/>
            <a:ext cx="10515600" cy="1325563"/>
          </a:xfrm>
        </p:spPr>
        <p:txBody>
          <a:bodyPr>
            <a:normAutofit fontScale="90000"/>
          </a:bodyPr>
          <a:lstStyle/>
          <a:p>
            <a:r>
              <a:rPr lang="en-GB" sz="3733" b="1" dirty="0">
                <a:latin typeface="Century Gothic" pitchFamily="34" charset="0"/>
              </a:rPr>
              <a:t>Next steps</a:t>
            </a:r>
            <a:br>
              <a:rPr lang="en-GB" sz="3733" b="1" dirty="0">
                <a:latin typeface="Century Gothic" pitchFamily="34" charset="0"/>
              </a:rPr>
            </a:br>
            <a:r>
              <a:rPr lang="en-GB" sz="3733" b="1" dirty="0">
                <a:latin typeface="Century Gothic" pitchFamily="34" charset="0"/>
              </a:rPr>
              <a:t>Contacts</a:t>
            </a:r>
            <a:br>
              <a:rPr lang="en-GB" sz="3733" b="1" dirty="0">
                <a:latin typeface="Century Gothic" pitchFamily="34" charset="0"/>
              </a:rPr>
            </a:br>
            <a:r>
              <a:rPr lang="en-GB" sz="3733" b="1" dirty="0">
                <a:latin typeface="Century Gothic" pitchFamily="34" charset="0"/>
              </a:rPr>
              <a:t>Q&amp;A</a:t>
            </a:r>
          </a:p>
        </p:txBody>
      </p:sp>
      <p:sp>
        <p:nvSpPr>
          <p:cNvPr id="3" name="Content Placeholder 2">
            <a:extLst>
              <a:ext uri="{FF2B5EF4-FFF2-40B4-BE49-F238E27FC236}">
                <a16:creationId xmlns:a16="http://schemas.microsoft.com/office/drawing/2014/main" id="{D822D5C9-7E12-450C-AB8F-7E7CAB109BCB}"/>
              </a:ext>
            </a:extLst>
          </p:cNvPr>
          <p:cNvSpPr>
            <a:spLocks noGrp="1"/>
          </p:cNvSpPr>
          <p:nvPr>
            <p:ph idx="1"/>
          </p:nvPr>
        </p:nvSpPr>
        <p:spPr>
          <a:xfrm>
            <a:off x="381000" y="2535954"/>
            <a:ext cx="10850880" cy="2978150"/>
          </a:xfrm>
        </p:spPr>
        <p:txBody>
          <a:bodyPr vert="horz" lIns="91440" tIns="45720" rIns="91440" bIns="45720" rtlCol="0" anchor="t">
            <a:noAutofit/>
          </a:bodyPr>
          <a:lstStyle/>
          <a:p>
            <a:pPr lvl="1"/>
            <a:r>
              <a:rPr lang="en-GB" sz="2400" dirty="0"/>
              <a:t>NPQs can be viewed at </a:t>
            </a:r>
            <a:r>
              <a:rPr lang="en-GB" sz="2400" dirty="0">
                <a:hlinkClick r:id="rId4"/>
              </a:rPr>
              <a:t>www.bestpracticenet.co.uk/npq</a:t>
            </a:r>
            <a:r>
              <a:rPr lang="en-GB" sz="2400" dirty="0"/>
              <a:t> </a:t>
            </a:r>
          </a:p>
          <a:p>
            <a:pPr lvl="1"/>
            <a:r>
              <a:rPr lang="en-GB" sz="2400" dirty="0">
                <a:cs typeface="Calibri"/>
              </a:rPr>
              <a:t>International candidates should visit </a:t>
            </a:r>
            <a:r>
              <a:rPr lang="en-GB" sz="2400" dirty="0">
                <a:ea typeface="+mn-lt"/>
                <a:cs typeface="+mn-lt"/>
                <a:hlinkClick r:id="rId5"/>
              </a:rPr>
              <a:t>https://www.bestpracticenet.co.uk/international</a:t>
            </a:r>
            <a:r>
              <a:rPr lang="en-GB" sz="2400" dirty="0">
                <a:ea typeface="+mn-lt"/>
                <a:cs typeface="+mn-lt"/>
              </a:rPr>
              <a:t> </a:t>
            </a:r>
          </a:p>
          <a:p>
            <a:pPr lvl="1"/>
            <a:r>
              <a:rPr lang="en-GB" sz="2400" dirty="0"/>
              <a:t>Download qualification specifications</a:t>
            </a:r>
          </a:p>
          <a:p>
            <a:pPr lvl="1"/>
            <a:r>
              <a:rPr lang="en-GB" sz="2400" dirty="0"/>
              <a:t>Discuss with school CPD lead, headteacher or relevant senior leaders</a:t>
            </a:r>
          </a:p>
          <a:p>
            <a:pPr lvl="1"/>
            <a:r>
              <a:rPr lang="en-GB" sz="2400" dirty="0"/>
              <a:t>Contact us through the live chat function on our web site, </a:t>
            </a:r>
            <a:r>
              <a:rPr lang="en-GB" sz="2400" dirty="0">
                <a:hlinkClick r:id="rId6"/>
              </a:rPr>
              <a:t>enquiries@bestpracticenet.co.uk</a:t>
            </a:r>
            <a:r>
              <a:rPr lang="en-GB" sz="2400" dirty="0"/>
              <a:t> or phone </a:t>
            </a:r>
            <a:r>
              <a:rPr lang="en-GB" sz="2400" u="sng" dirty="0">
                <a:solidFill>
                  <a:srgbClr val="CE0F69"/>
                </a:solidFill>
              </a:rPr>
              <a:t>0117 920 94028</a:t>
            </a:r>
            <a:endParaRPr lang="en-GB" sz="2400" b="0" i="0" u="sng" strike="noStrike" dirty="0">
              <a:solidFill>
                <a:srgbClr val="CE0F69"/>
              </a:solidFill>
              <a:effectLst/>
            </a:endParaRPr>
          </a:p>
          <a:p>
            <a:pPr lvl="1"/>
            <a:r>
              <a:rPr lang="en-GB" sz="2400" dirty="0"/>
              <a:t>Apply sooner rather than later to avoid the last-minute rush!</a:t>
            </a:r>
          </a:p>
          <a:p>
            <a:pPr marL="457200" lvl="1" indent="0">
              <a:buNone/>
            </a:pPr>
            <a:endParaRPr lang="en-GB" sz="2400" dirty="0"/>
          </a:p>
          <a:p>
            <a:endParaRPr lang="en-GB" sz="2400" dirty="0"/>
          </a:p>
        </p:txBody>
      </p:sp>
    </p:spTree>
    <p:extLst>
      <p:ext uri="{BB962C8B-B14F-4D97-AF65-F5344CB8AC3E}">
        <p14:creationId xmlns:p14="http://schemas.microsoft.com/office/powerpoint/2010/main" val="3979063452"/>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96C13-69FB-4BCA-AE9B-AF77439AF9EF}"/>
              </a:ext>
            </a:extLst>
          </p:cNvPr>
          <p:cNvSpPr txBox="1">
            <a:spLocks/>
          </p:cNvSpPr>
          <p:nvPr/>
        </p:nvSpPr>
        <p:spPr>
          <a:xfrm>
            <a:off x="381000" y="1690688"/>
            <a:ext cx="10515600" cy="814387"/>
          </a:xfrm>
          <a:prstGeom prst="rect">
            <a:avLst/>
          </a:prstGeom>
        </p:spPr>
        <p:txBody>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endParaRPr lang="en-GB" b="1" dirty="0"/>
          </a:p>
        </p:txBody>
      </p:sp>
      <p:pic>
        <p:nvPicPr>
          <p:cNvPr id="4" name="Picture 3" descr="Text&#10;&#10;Description automatically generated">
            <a:extLst>
              <a:ext uri="{FF2B5EF4-FFF2-40B4-BE49-F238E27FC236}">
                <a16:creationId xmlns:a16="http://schemas.microsoft.com/office/drawing/2014/main" id="{44C0C339-B46C-F5CD-DC2F-21AE49DCCF9A}"/>
              </a:ext>
            </a:extLst>
          </p:cNvPr>
          <p:cNvPicPr>
            <a:picLocks noChangeAspect="1"/>
          </p:cNvPicPr>
          <p:nvPr/>
        </p:nvPicPr>
        <p:blipFill>
          <a:blip r:embed="rId3">
            <a:alphaModFix/>
          </a:blip>
          <a:stretch>
            <a:fillRect/>
          </a:stretch>
        </p:blipFill>
        <p:spPr>
          <a:xfrm>
            <a:off x="350004" y="1542520"/>
            <a:ext cx="3026355" cy="1357038"/>
          </a:xfrm>
          <a:prstGeom prst="rect">
            <a:avLst/>
          </a:prstGeom>
        </p:spPr>
      </p:pic>
    </p:spTree>
    <p:extLst>
      <p:ext uri="{BB962C8B-B14F-4D97-AF65-F5344CB8AC3E}">
        <p14:creationId xmlns:p14="http://schemas.microsoft.com/office/powerpoint/2010/main" val="611580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7FB49-8CE8-4CA5-926D-A9107A5EFC0C}"/>
              </a:ext>
            </a:extLst>
          </p:cNvPr>
          <p:cNvSpPr>
            <a:spLocks noGrp="1"/>
          </p:cNvSpPr>
          <p:nvPr>
            <p:ph type="title"/>
          </p:nvPr>
        </p:nvSpPr>
        <p:spPr/>
        <p:txBody>
          <a:bodyPr/>
          <a:lstStyle/>
          <a:p>
            <a:r>
              <a:rPr lang="en-GB" b="1" dirty="0"/>
              <a:t>NPQ programmes: what changed in 2020?</a:t>
            </a:r>
          </a:p>
        </p:txBody>
      </p:sp>
      <p:pic>
        <p:nvPicPr>
          <p:cNvPr id="6" name="Picture 5">
            <a:extLst>
              <a:ext uri="{FF2B5EF4-FFF2-40B4-BE49-F238E27FC236}">
                <a16:creationId xmlns:a16="http://schemas.microsoft.com/office/drawing/2014/main" id="{56EF62A2-9096-18AF-52F6-95FF694C2962}"/>
              </a:ext>
            </a:extLst>
          </p:cNvPr>
          <p:cNvPicPr>
            <a:picLocks noChangeAspect="1"/>
          </p:cNvPicPr>
          <p:nvPr/>
        </p:nvPicPr>
        <p:blipFill>
          <a:blip r:embed="rId3"/>
          <a:stretch>
            <a:fillRect/>
          </a:stretch>
        </p:blipFill>
        <p:spPr>
          <a:xfrm>
            <a:off x="986008" y="1822024"/>
            <a:ext cx="10211084" cy="3064301"/>
          </a:xfrm>
          <a:prstGeom prst="rect">
            <a:avLst/>
          </a:prstGeom>
        </p:spPr>
      </p:pic>
      <p:sp>
        <p:nvSpPr>
          <p:cNvPr id="8" name="Content Placeholder 2">
            <a:extLst>
              <a:ext uri="{FF2B5EF4-FFF2-40B4-BE49-F238E27FC236}">
                <a16:creationId xmlns:a16="http://schemas.microsoft.com/office/drawing/2014/main" id="{B78D5395-EBC6-414A-D60B-F91C8461B678}"/>
              </a:ext>
            </a:extLst>
          </p:cNvPr>
          <p:cNvSpPr>
            <a:spLocks noGrp="1"/>
          </p:cNvSpPr>
          <p:nvPr>
            <p:ph sz="quarter" idx="11"/>
          </p:nvPr>
        </p:nvSpPr>
        <p:spPr>
          <a:xfrm>
            <a:off x="986008" y="1756355"/>
            <a:ext cx="10211084" cy="3195637"/>
          </a:xfrm>
          <a:solidFill>
            <a:schemeClr val="bg1"/>
          </a:solidFill>
          <a:ln>
            <a:solidFill>
              <a:schemeClr val="bg1"/>
            </a:solidFill>
          </a:ln>
        </p:spPr>
        <p:txBody>
          <a:bodyPr>
            <a:noAutofit/>
          </a:bodyPr>
          <a:lstStyle/>
          <a:p>
            <a:r>
              <a:rPr lang="en-GB" sz="2000" b="1" dirty="0"/>
              <a:t>So what’s changed?</a:t>
            </a:r>
          </a:p>
          <a:p>
            <a:pPr marL="228594" indent="-228594">
              <a:buClr>
                <a:srgbClr val="006BB5"/>
              </a:buClr>
              <a:buFont typeface="Wingdings" panose="05000000000000000000" pitchFamily="2" charset="2"/>
              <a:buChar char="§"/>
            </a:pPr>
            <a:r>
              <a:rPr lang="en-GB" sz="2000" dirty="0"/>
              <a:t>Through the revised Initial Teacher Training Core Content Framework and the implementation of the Early Career Framework, the DfE are now supporting teachers in the first years of their career with a structured two-year induction into the profession</a:t>
            </a:r>
          </a:p>
          <a:p>
            <a:pPr marL="228594" indent="-228594">
              <a:buClr>
                <a:srgbClr val="006BB5"/>
              </a:buClr>
              <a:buFont typeface="Wingdings" panose="05000000000000000000" pitchFamily="2" charset="2"/>
              <a:buChar char="§"/>
            </a:pPr>
            <a:r>
              <a:rPr lang="en-GB" sz="2000" dirty="0"/>
              <a:t>NPQ content areas are threaded from the Early Career Framework</a:t>
            </a:r>
          </a:p>
          <a:p>
            <a:pPr marL="228594" indent="-228594">
              <a:buClr>
                <a:srgbClr val="006BB5"/>
              </a:buClr>
              <a:buFont typeface="Wingdings" panose="05000000000000000000" pitchFamily="2" charset="2"/>
              <a:buChar char="§"/>
            </a:pPr>
            <a:r>
              <a:rPr lang="en-GB" sz="2000" dirty="0"/>
              <a:t>The NPQs and New Headteacher Programme build on this foundation to provide continuous career pathways with training and support for teachers and leaders at all levels (with Teaching content from the ECF in all of the specialist NPQs)</a:t>
            </a:r>
          </a:p>
          <a:p>
            <a:pPr marL="228594" indent="-228594">
              <a:buClr>
                <a:srgbClr val="006BB5"/>
              </a:buClr>
              <a:buFont typeface="Wingdings" panose="05000000000000000000" pitchFamily="2" charset="2"/>
              <a:buChar char="§"/>
            </a:pPr>
            <a:r>
              <a:rPr lang="en-GB" sz="2000" dirty="0"/>
              <a:t>The revised suite of specialist and leadership NPQs will complete the golden thread from initial teacher training through to school leadership, rooting teacher and leader development in the best available evidence and collective wisdom of the profession</a:t>
            </a:r>
          </a:p>
          <a:p>
            <a:pPr>
              <a:buClr>
                <a:srgbClr val="006BB5"/>
              </a:buClr>
            </a:pPr>
            <a:endParaRPr lang="en-GB" sz="2000" dirty="0"/>
          </a:p>
        </p:txBody>
      </p:sp>
    </p:spTree>
    <p:extLst>
      <p:ext uri="{BB962C8B-B14F-4D97-AF65-F5344CB8AC3E}">
        <p14:creationId xmlns:p14="http://schemas.microsoft.com/office/powerpoint/2010/main" val="327858331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500"/>
                                        <p:tgtEl>
                                          <p:spTgt spid="8">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fade">
                                      <p:cBhvr>
                                        <p:cTn id="3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7FB49-8CE8-4CA5-926D-A9107A5EFC0C}"/>
              </a:ext>
            </a:extLst>
          </p:cNvPr>
          <p:cNvSpPr>
            <a:spLocks noGrp="1"/>
          </p:cNvSpPr>
          <p:nvPr>
            <p:ph type="title"/>
          </p:nvPr>
        </p:nvSpPr>
        <p:spPr>
          <a:xfrm>
            <a:off x="838200" y="124495"/>
            <a:ext cx="10515600" cy="1325563"/>
          </a:xfrm>
        </p:spPr>
        <p:txBody>
          <a:bodyPr/>
          <a:lstStyle/>
          <a:p>
            <a:r>
              <a:rPr lang="en-GB" b="1" dirty="0"/>
              <a:t>NPQ programmes: what changed in 2020?</a:t>
            </a:r>
          </a:p>
        </p:txBody>
      </p:sp>
      <p:sp>
        <p:nvSpPr>
          <p:cNvPr id="3" name="Content Placeholder 2">
            <a:extLst>
              <a:ext uri="{FF2B5EF4-FFF2-40B4-BE49-F238E27FC236}">
                <a16:creationId xmlns:a16="http://schemas.microsoft.com/office/drawing/2014/main" id="{A345B246-332E-4B6C-873D-0C411C6E4521}"/>
              </a:ext>
            </a:extLst>
          </p:cNvPr>
          <p:cNvSpPr>
            <a:spLocks noGrp="1"/>
          </p:cNvSpPr>
          <p:nvPr>
            <p:ph sz="quarter" idx="11"/>
          </p:nvPr>
        </p:nvSpPr>
        <p:spPr>
          <a:xfrm>
            <a:off x="6971343" y="1446388"/>
            <a:ext cx="4778697" cy="4586150"/>
          </a:xfrm>
        </p:spPr>
        <p:txBody>
          <a:bodyPr>
            <a:noAutofit/>
          </a:bodyPr>
          <a:lstStyle/>
          <a:p>
            <a:r>
              <a:rPr lang="en-GB" sz="2000" b="1" dirty="0"/>
              <a:t>So what’s changed?</a:t>
            </a:r>
          </a:p>
          <a:p>
            <a:pPr marL="228594" indent="-228594">
              <a:buClr>
                <a:srgbClr val="006BB5"/>
              </a:buClr>
              <a:buFont typeface="Wingdings" panose="05000000000000000000" pitchFamily="2" charset="2"/>
              <a:buChar char="§"/>
            </a:pPr>
            <a:r>
              <a:rPr lang="en-GB" sz="2000" dirty="0"/>
              <a:t>Specialist NPQs support career pathway width and replace old NPQML</a:t>
            </a:r>
          </a:p>
          <a:p>
            <a:pPr marL="228594" indent="-228594">
              <a:buClr>
                <a:srgbClr val="006BB5"/>
              </a:buClr>
              <a:buFont typeface="Wingdings" panose="05000000000000000000" pitchFamily="2" charset="2"/>
              <a:buChar char="§"/>
            </a:pPr>
            <a:r>
              <a:rPr lang="en-GB" sz="2000" dirty="0"/>
              <a:t>Assessed school-improvement projects have been replaced with practice-based formative and summative assessment tasks</a:t>
            </a:r>
          </a:p>
          <a:p>
            <a:pPr marL="228594" indent="-228594">
              <a:buClr>
                <a:srgbClr val="006BB5"/>
              </a:buClr>
              <a:buFont typeface="Wingdings" panose="05000000000000000000" pitchFamily="2" charset="2"/>
              <a:buChar char="§"/>
            </a:pPr>
            <a:r>
              <a:rPr lang="en-GB" sz="2000" dirty="0"/>
              <a:t>Behaviours do not feature in DfE frameworks, however, BPN have embedded these throughout</a:t>
            </a:r>
          </a:p>
          <a:p>
            <a:pPr marL="228594" indent="-228594">
              <a:buClr>
                <a:srgbClr val="006BB5"/>
              </a:buClr>
              <a:buFont typeface="Wingdings" panose="05000000000000000000" pitchFamily="2" charset="2"/>
              <a:buChar char="§"/>
            </a:pPr>
            <a:r>
              <a:rPr lang="en-GB" sz="2000" dirty="0"/>
              <a:t>Greater emphasis on practice-based activity and participant context – practice activities, in-school performance coach</a:t>
            </a:r>
          </a:p>
          <a:p>
            <a:pPr marL="228594" indent="-228594">
              <a:buClr>
                <a:srgbClr val="006BB5"/>
              </a:buClr>
              <a:buFont typeface="Wingdings" panose="05000000000000000000" pitchFamily="2" charset="2"/>
              <a:buChar char="§"/>
            </a:pPr>
            <a:r>
              <a:rPr lang="en-GB" sz="2000" dirty="0"/>
              <a:t>Domain-specific evidence base</a:t>
            </a:r>
          </a:p>
        </p:txBody>
      </p:sp>
      <p:graphicFrame>
        <p:nvGraphicFramePr>
          <p:cNvPr id="5" name="Table 5">
            <a:extLst>
              <a:ext uri="{FF2B5EF4-FFF2-40B4-BE49-F238E27FC236}">
                <a16:creationId xmlns:a16="http://schemas.microsoft.com/office/drawing/2014/main" id="{D7229682-7742-4858-AC7F-8DBFF61D362F}"/>
              </a:ext>
            </a:extLst>
          </p:cNvPr>
          <p:cNvGraphicFramePr>
            <a:graphicFrameLocks noGrp="1"/>
          </p:cNvGraphicFramePr>
          <p:nvPr>
            <p:extLst>
              <p:ext uri="{D42A27DB-BD31-4B8C-83A1-F6EECF244321}">
                <p14:modId xmlns:p14="http://schemas.microsoft.com/office/powerpoint/2010/main" val="2630435330"/>
              </p:ext>
            </p:extLst>
          </p:nvPr>
        </p:nvGraphicFramePr>
        <p:xfrm>
          <a:off x="838200" y="1378868"/>
          <a:ext cx="5937738" cy="4647198"/>
        </p:xfrm>
        <a:graphic>
          <a:graphicData uri="http://schemas.openxmlformats.org/drawingml/2006/table">
            <a:tbl>
              <a:tblPr firstCol="1" bandRow="1">
                <a:tableStyleId>{5C22544A-7EE6-4342-B048-85BDC9FD1C3A}</a:tableStyleId>
              </a:tblPr>
              <a:tblGrid>
                <a:gridCol w="1912106">
                  <a:extLst>
                    <a:ext uri="{9D8B030D-6E8A-4147-A177-3AD203B41FA5}">
                      <a16:colId xmlns:a16="http://schemas.microsoft.com/office/drawing/2014/main" val="3871482898"/>
                    </a:ext>
                  </a:extLst>
                </a:gridCol>
                <a:gridCol w="4025632">
                  <a:extLst>
                    <a:ext uri="{9D8B030D-6E8A-4147-A177-3AD203B41FA5}">
                      <a16:colId xmlns:a16="http://schemas.microsoft.com/office/drawing/2014/main" val="2193875372"/>
                    </a:ext>
                  </a:extLst>
                </a:gridCol>
              </a:tblGrid>
              <a:tr h="8274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t>NPQ Leading Teaching (NPQLT)</a:t>
                      </a:r>
                    </a:p>
                    <a:p>
                      <a:endParaRPr lang="en-GB" sz="1500" dirty="0"/>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t>For those who lead, or aspire to lead teaching in a subject, year group, key stage or phase</a:t>
                      </a:r>
                    </a:p>
                    <a:p>
                      <a:endParaRPr lang="en-GB" sz="1500" dirty="0"/>
                    </a:p>
                  </a:txBody>
                  <a:tcPr marL="121920" marR="121920" marT="60960" marB="60960"/>
                </a:tc>
                <a:extLst>
                  <a:ext uri="{0D108BD9-81ED-4DB2-BD59-A6C34878D82A}">
                    <a16:rowId xmlns:a16="http://schemas.microsoft.com/office/drawing/2014/main" val="209508453"/>
                  </a:ext>
                </a:extLst>
              </a:tr>
              <a:tr h="7771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t>NPQ Leading Teacher Development (NPQLTD)</a:t>
                      </a:r>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t>For those who lead, or aspire to lead the development of other teachers</a:t>
                      </a:r>
                    </a:p>
                    <a:p>
                      <a:endParaRPr lang="en-GB" sz="1500" dirty="0"/>
                    </a:p>
                  </a:txBody>
                  <a:tcPr marL="121920" marR="121920" marT="60960" marB="60960"/>
                </a:tc>
                <a:extLst>
                  <a:ext uri="{0D108BD9-81ED-4DB2-BD59-A6C34878D82A}">
                    <a16:rowId xmlns:a16="http://schemas.microsoft.com/office/drawing/2014/main" val="478835394"/>
                  </a:ext>
                </a:extLst>
              </a:tr>
              <a:tr h="777196">
                <a:tc>
                  <a:txBody>
                    <a:bodyPr/>
                    <a:lstStyle/>
                    <a:p>
                      <a:r>
                        <a:rPr lang="en-GB" sz="1500" dirty="0"/>
                        <a:t>NPQ Leading Behaviour &amp; Culture (NPQLBC)</a:t>
                      </a:r>
                    </a:p>
                  </a:txBody>
                  <a:tcPr marL="121920" marR="121920" marT="60960" marB="60960"/>
                </a:tc>
                <a:tc>
                  <a:txBody>
                    <a:bodyPr/>
                    <a:lstStyle/>
                    <a:p>
                      <a:r>
                        <a:rPr lang="en-GB" sz="1500" dirty="0"/>
                        <a:t>For those who lead, or aspire to lead behaviour and culture and/or pupil well-being</a:t>
                      </a:r>
                    </a:p>
                  </a:txBody>
                  <a:tcPr marL="121920" marR="121920" marT="60960" marB="60960"/>
                </a:tc>
                <a:extLst>
                  <a:ext uri="{0D108BD9-81ED-4DB2-BD59-A6C34878D82A}">
                    <a16:rowId xmlns:a16="http://schemas.microsoft.com/office/drawing/2014/main" val="3809474751"/>
                  </a:ext>
                </a:extLst>
              </a:tr>
              <a:tr h="650444">
                <a:tc>
                  <a:txBody>
                    <a:bodyPr/>
                    <a:lstStyle/>
                    <a:p>
                      <a:r>
                        <a:rPr lang="en-GB" sz="1500" dirty="0"/>
                        <a:t>NPQ Senior Leadership (NPQSL)</a:t>
                      </a:r>
                    </a:p>
                  </a:txBody>
                  <a:tcPr marL="121920" marR="121920" marT="60960" marB="60960"/>
                </a:tc>
                <a:tc>
                  <a:txBody>
                    <a:bodyPr/>
                    <a:lstStyle/>
                    <a:p>
                      <a:r>
                        <a:rPr lang="en-GB" sz="1500" dirty="0"/>
                        <a:t>For those who are, or aspire to be, senior leaders leading across a school</a:t>
                      </a:r>
                    </a:p>
                  </a:txBody>
                  <a:tcPr marL="121920" marR="121920" marT="60960" marB="60960"/>
                </a:tc>
                <a:extLst>
                  <a:ext uri="{0D108BD9-81ED-4DB2-BD59-A6C34878D82A}">
                    <a16:rowId xmlns:a16="http://schemas.microsoft.com/office/drawing/2014/main" val="793568061"/>
                  </a:ext>
                </a:extLst>
              </a:tr>
              <a:tr h="650444">
                <a:tc>
                  <a:txBody>
                    <a:bodyPr/>
                    <a:lstStyle/>
                    <a:p>
                      <a:r>
                        <a:rPr lang="en-GB" sz="1500" dirty="0"/>
                        <a:t>NPQ Headship (NPQH)</a:t>
                      </a:r>
                    </a:p>
                  </a:txBody>
                  <a:tcPr marL="121920" marR="121920" marT="60960" marB="60960"/>
                </a:tc>
                <a:tc>
                  <a:txBody>
                    <a:bodyPr/>
                    <a:lstStyle/>
                    <a:p>
                      <a:r>
                        <a:rPr lang="en-GB" sz="1500" dirty="0"/>
                        <a:t>For those who are, or aspire to be, headteachers leading across a whole school</a:t>
                      </a:r>
                    </a:p>
                  </a:txBody>
                  <a:tcPr marL="121920" marR="121920" marT="60960" marB="60960"/>
                </a:tc>
                <a:extLst>
                  <a:ext uri="{0D108BD9-81ED-4DB2-BD59-A6C34878D82A}">
                    <a16:rowId xmlns:a16="http://schemas.microsoft.com/office/drawing/2014/main" val="1472486824"/>
                  </a:ext>
                </a:extLst>
              </a:tr>
              <a:tr h="903393">
                <a:tc>
                  <a:txBody>
                    <a:bodyPr/>
                    <a:lstStyle/>
                    <a:p>
                      <a:r>
                        <a:rPr lang="en-GB" sz="1500" dirty="0"/>
                        <a:t>NPQ Executive Leadership (NPQEL)</a:t>
                      </a:r>
                    </a:p>
                  </a:txBody>
                  <a:tcPr marL="121920" marR="121920" marT="60960" marB="60960"/>
                </a:tc>
                <a:tc>
                  <a:txBody>
                    <a:bodyPr/>
                    <a:lstStyle/>
                    <a:p>
                      <a:r>
                        <a:rPr lang="en-GB" sz="1500" dirty="0"/>
                        <a:t>For those who are, or aspire to be, executive leaders with responsibility across more than one school</a:t>
                      </a:r>
                    </a:p>
                  </a:txBody>
                  <a:tcPr marL="121920" marR="121920" marT="60960" marB="60960"/>
                </a:tc>
                <a:extLst>
                  <a:ext uri="{0D108BD9-81ED-4DB2-BD59-A6C34878D82A}">
                    <a16:rowId xmlns:a16="http://schemas.microsoft.com/office/drawing/2014/main" val="1246556062"/>
                  </a:ext>
                </a:extLst>
              </a:tr>
            </a:tbl>
          </a:graphicData>
        </a:graphic>
      </p:graphicFrame>
      <p:graphicFrame>
        <p:nvGraphicFramePr>
          <p:cNvPr id="4" name="Table 6">
            <a:extLst>
              <a:ext uri="{FF2B5EF4-FFF2-40B4-BE49-F238E27FC236}">
                <a16:creationId xmlns:a16="http://schemas.microsoft.com/office/drawing/2014/main" id="{E457481C-C0AA-77D5-82E0-1A59B0EDB6DE}"/>
              </a:ext>
            </a:extLst>
          </p:cNvPr>
          <p:cNvGraphicFramePr>
            <a:graphicFrameLocks noGrp="1"/>
          </p:cNvGraphicFramePr>
          <p:nvPr>
            <p:extLst>
              <p:ext uri="{D42A27DB-BD31-4B8C-83A1-F6EECF244321}">
                <p14:modId xmlns:p14="http://schemas.microsoft.com/office/powerpoint/2010/main" val="1623206537"/>
              </p:ext>
            </p:extLst>
          </p:nvPr>
        </p:nvGraphicFramePr>
        <p:xfrm>
          <a:off x="325296" y="1378868"/>
          <a:ext cx="500380" cy="4577470"/>
        </p:xfrm>
        <a:graphic>
          <a:graphicData uri="http://schemas.openxmlformats.org/drawingml/2006/table">
            <a:tbl>
              <a:tblPr firstRow="1" bandRow="1">
                <a:tableStyleId>{2D5ABB26-0587-4C30-8999-92F81FD0307C}</a:tableStyleId>
              </a:tblPr>
              <a:tblGrid>
                <a:gridCol w="500380">
                  <a:extLst>
                    <a:ext uri="{9D8B030D-6E8A-4147-A177-3AD203B41FA5}">
                      <a16:colId xmlns:a16="http://schemas.microsoft.com/office/drawing/2014/main" val="2761210155"/>
                    </a:ext>
                  </a:extLst>
                </a:gridCol>
              </a:tblGrid>
              <a:tr h="1990205">
                <a:tc>
                  <a:txBody>
                    <a:bodyPr/>
                    <a:lstStyle/>
                    <a:p>
                      <a:r>
                        <a:rPr lang="en-GB" sz="2000" b="1" dirty="0"/>
                        <a:t>Specialist NPQs</a:t>
                      </a:r>
                    </a:p>
                  </a:txBody>
                  <a:tcPr vert="vert270"/>
                </a:tc>
                <a:extLst>
                  <a:ext uri="{0D108BD9-81ED-4DB2-BD59-A6C34878D82A}">
                    <a16:rowId xmlns:a16="http://schemas.microsoft.com/office/drawing/2014/main" val="3967820875"/>
                  </a:ext>
                </a:extLst>
              </a:tr>
              <a:tr h="2587265">
                <a:tc>
                  <a:txBody>
                    <a:bodyPr/>
                    <a:lstStyle/>
                    <a:p>
                      <a:r>
                        <a:rPr lang="en-GB" sz="2000" b="1" dirty="0"/>
                        <a:t>Leadership NPQs</a:t>
                      </a:r>
                    </a:p>
                  </a:txBody>
                  <a:tcPr vert="vert270"/>
                </a:tc>
                <a:extLst>
                  <a:ext uri="{0D108BD9-81ED-4DB2-BD59-A6C34878D82A}">
                    <a16:rowId xmlns:a16="http://schemas.microsoft.com/office/drawing/2014/main" val="2943892280"/>
                  </a:ext>
                </a:extLst>
              </a:tr>
            </a:tbl>
          </a:graphicData>
        </a:graphic>
      </p:graphicFrame>
      <p:sp>
        <p:nvSpPr>
          <p:cNvPr id="6" name="Oval 5">
            <a:extLst>
              <a:ext uri="{FF2B5EF4-FFF2-40B4-BE49-F238E27FC236}">
                <a16:creationId xmlns:a16="http://schemas.microsoft.com/office/drawing/2014/main" id="{B4ED8450-A1F4-EF9F-B362-BCEB97F70A7C}"/>
              </a:ext>
            </a:extLst>
          </p:cNvPr>
          <p:cNvSpPr/>
          <p:nvPr/>
        </p:nvSpPr>
        <p:spPr>
          <a:xfrm>
            <a:off x="0" y="2883884"/>
            <a:ext cx="6971343" cy="1065695"/>
          </a:xfrm>
          <a:prstGeom prst="ellipse">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8891158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7FB49-8CE8-4CA5-926D-A9107A5EFC0C}"/>
              </a:ext>
            </a:extLst>
          </p:cNvPr>
          <p:cNvSpPr>
            <a:spLocks noGrp="1"/>
          </p:cNvSpPr>
          <p:nvPr>
            <p:ph type="title"/>
          </p:nvPr>
        </p:nvSpPr>
        <p:spPr/>
        <p:txBody>
          <a:bodyPr/>
          <a:lstStyle/>
          <a:p>
            <a:r>
              <a:rPr lang="en-GB" b="1" dirty="0"/>
              <a:t>Specialist NPQ programmes: assessment</a:t>
            </a:r>
          </a:p>
        </p:txBody>
      </p:sp>
      <p:sp>
        <p:nvSpPr>
          <p:cNvPr id="6" name="TextBox 5">
            <a:extLst>
              <a:ext uri="{FF2B5EF4-FFF2-40B4-BE49-F238E27FC236}">
                <a16:creationId xmlns:a16="http://schemas.microsoft.com/office/drawing/2014/main" id="{4724AB8C-BCA3-44E0-5F5B-F9490C571AFB}"/>
              </a:ext>
            </a:extLst>
          </p:cNvPr>
          <p:cNvSpPr txBox="1"/>
          <p:nvPr/>
        </p:nvSpPr>
        <p:spPr>
          <a:xfrm>
            <a:off x="838200" y="1468914"/>
            <a:ext cx="10012680" cy="4888518"/>
          </a:xfrm>
          <a:prstGeom prst="rect">
            <a:avLst/>
          </a:prstGeom>
        </p:spPr>
        <p:txBody>
          <a:bodyPr vert="horz" lIns="91440" tIns="45720" rIns="91440" bIns="45720" rtlCol="0">
            <a:noAutofit/>
          </a:bodyPr>
          <a:lstStyle>
            <a:lvl1pPr indent="0">
              <a:lnSpc>
                <a:spcPct val="90000"/>
              </a:lnSpc>
              <a:spcBef>
                <a:spcPts val="1000"/>
              </a:spcBef>
              <a:buFont typeface="Arial" panose="020B0604020202020204" pitchFamily="34" charset="0"/>
              <a:buNone/>
              <a:defRPr sz="2000" b="1"/>
            </a:lvl1pPr>
            <a:lvl2pPr marL="685800" indent="-228600">
              <a:lnSpc>
                <a:spcPct val="90000"/>
              </a:lnSpc>
              <a:spcBef>
                <a:spcPts val="500"/>
              </a:spcBef>
              <a:buClr>
                <a:schemeClr val="accent1"/>
              </a:buClr>
              <a:buFont typeface="Arial" panose="020B0604020202020204" pitchFamily="34" charset="0"/>
              <a:buChar char="•"/>
              <a:defRPr sz="2800"/>
            </a:lvl2pPr>
            <a:lvl3pPr marL="1143000" indent="-228600">
              <a:lnSpc>
                <a:spcPct val="90000"/>
              </a:lnSpc>
              <a:spcBef>
                <a:spcPts val="500"/>
              </a:spcBef>
              <a:buFont typeface="Arial" panose="020B0604020202020204" pitchFamily="34" charset="0"/>
              <a:buChar char="•"/>
              <a:defRPr sz="2400"/>
            </a:lvl3pPr>
            <a:lvl4pPr marL="1600200" indent="-228600">
              <a:lnSpc>
                <a:spcPct val="90000"/>
              </a:lnSpc>
              <a:spcBef>
                <a:spcPts val="500"/>
              </a:spcBef>
              <a:buFont typeface="Arial" panose="020B0604020202020204" pitchFamily="34" charset="0"/>
              <a:buChar char="•"/>
              <a:defRPr sz="2000"/>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28594" indent="-228594">
              <a:buClr>
                <a:srgbClr val="006BB5"/>
              </a:buClr>
              <a:buFont typeface="Wingdings" panose="05000000000000000000" pitchFamily="2" charset="2"/>
              <a:buChar char="§"/>
            </a:pPr>
            <a:r>
              <a:rPr lang="en-GB" b="0" dirty="0"/>
              <a:t>12 month programme followed by summative assessment task</a:t>
            </a:r>
          </a:p>
          <a:p>
            <a:pPr marL="228594" indent="-228594">
              <a:buClr>
                <a:srgbClr val="006BB5"/>
              </a:buClr>
              <a:buFont typeface="Wingdings" panose="05000000000000000000" pitchFamily="2" charset="2"/>
              <a:buChar char="§"/>
            </a:pPr>
            <a:r>
              <a:rPr lang="en-GB" b="0" dirty="0"/>
              <a:t>Case study (will only cover content which is referred to in the NPQ Content Framework)</a:t>
            </a:r>
          </a:p>
          <a:p>
            <a:pPr marL="228594" indent="-228594">
              <a:buClr>
                <a:srgbClr val="006BB5"/>
              </a:buClr>
              <a:buFont typeface="Wingdings" panose="05000000000000000000" pitchFamily="2" charset="2"/>
              <a:buChar char="§"/>
            </a:pPr>
            <a:r>
              <a:rPr lang="en-GB" b="0" dirty="0"/>
              <a:t>SAT will allow participants to demonstrate understanding of the DfE’s NPQ Framework ‘learn that’ statements and how they can successfully apply this new knowledge through the ‘learn how to’ statements</a:t>
            </a:r>
          </a:p>
          <a:p>
            <a:pPr marL="228594" indent="-228594">
              <a:buClr>
                <a:srgbClr val="006BB5"/>
              </a:buClr>
              <a:buFont typeface="Wingdings" panose="05000000000000000000" pitchFamily="2" charset="2"/>
              <a:buChar char="§"/>
            </a:pPr>
            <a:r>
              <a:rPr lang="en-GB" b="0" dirty="0"/>
              <a:t>The SAT will have its own mark scheme and marks will be awarded for both 'learn that' and 'learn how to' statements</a:t>
            </a:r>
          </a:p>
          <a:p>
            <a:pPr marL="228594" indent="-228594">
              <a:buClr>
                <a:srgbClr val="006BB5"/>
              </a:buClr>
              <a:buFont typeface="Wingdings" panose="05000000000000000000" pitchFamily="2" charset="2"/>
              <a:buChar char="§"/>
            </a:pPr>
            <a:r>
              <a:rPr lang="en-GB" b="0" dirty="0"/>
              <a:t>The SAT submission is 1,500 words: participants receive the unseen case study at the start of an eight-day assessment window and submit their response by midnight of the eighth day </a:t>
            </a:r>
          </a:p>
          <a:p>
            <a:pPr marL="228594" indent="-228594">
              <a:buClr>
                <a:srgbClr val="006BB5"/>
              </a:buClr>
              <a:buFont typeface="Wingdings" panose="05000000000000000000" pitchFamily="2" charset="2"/>
              <a:buChar char="§"/>
            </a:pPr>
            <a:r>
              <a:rPr lang="en-GB" b="0" dirty="0"/>
              <a:t>This SAT window falls 12-15 months after the start of the programme. </a:t>
            </a:r>
          </a:p>
          <a:p>
            <a:pPr marL="228594" indent="-228594">
              <a:buClr>
                <a:srgbClr val="006BB5"/>
              </a:buClr>
              <a:buFont typeface="Wingdings" panose="05000000000000000000" pitchFamily="2" charset="2"/>
              <a:buChar char="§"/>
            </a:pPr>
            <a:r>
              <a:rPr lang="en-GB" b="0" dirty="0"/>
              <a:t>Participants are required to meet 90%+ engagement as well as a successful SAT to pass their programme</a:t>
            </a:r>
          </a:p>
        </p:txBody>
      </p:sp>
    </p:spTree>
    <p:extLst>
      <p:ext uri="{BB962C8B-B14F-4D97-AF65-F5344CB8AC3E}">
        <p14:creationId xmlns:p14="http://schemas.microsoft.com/office/powerpoint/2010/main" val="399043286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7FB49-8CE8-4CA5-926D-A9107A5EFC0C}"/>
              </a:ext>
            </a:extLst>
          </p:cNvPr>
          <p:cNvSpPr>
            <a:spLocks noGrp="1"/>
          </p:cNvSpPr>
          <p:nvPr>
            <p:ph type="title"/>
          </p:nvPr>
        </p:nvSpPr>
        <p:spPr/>
        <p:txBody>
          <a:bodyPr/>
          <a:lstStyle/>
          <a:p>
            <a:r>
              <a:rPr lang="en-GB" b="1" dirty="0"/>
              <a:t>Specialist NPQ programmes: who can enrol </a:t>
            </a:r>
          </a:p>
        </p:txBody>
      </p:sp>
      <p:graphicFrame>
        <p:nvGraphicFramePr>
          <p:cNvPr id="5" name="Table 5">
            <a:extLst>
              <a:ext uri="{FF2B5EF4-FFF2-40B4-BE49-F238E27FC236}">
                <a16:creationId xmlns:a16="http://schemas.microsoft.com/office/drawing/2014/main" id="{D7229682-7742-4858-AC7F-8DBFF61D362F}"/>
              </a:ext>
            </a:extLst>
          </p:cNvPr>
          <p:cNvGraphicFramePr>
            <a:graphicFrameLocks noGrp="1"/>
          </p:cNvGraphicFramePr>
          <p:nvPr>
            <p:extLst>
              <p:ext uri="{D42A27DB-BD31-4B8C-83A1-F6EECF244321}">
                <p14:modId xmlns:p14="http://schemas.microsoft.com/office/powerpoint/2010/main" val="3171514129"/>
              </p:ext>
            </p:extLst>
          </p:nvPr>
        </p:nvGraphicFramePr>
        <p:xfrm>
          <a:off x="838200" y="1507808"/>
          <a:ext cx="10515600" cy="883920"/>
        </p:xfrm>
        <a:graphic>
          <a:graphicData uri="http://schemas.openxmlformats.org/drawingml/2006/table">
            <a:tbl>
              <a:tblPr firstCol="1" bandRow="1">
                <a:tableStyleId>{5C22544A-7EE6-4342-B048-85BDC9FD1C3A}</a:tableStyleId>
              </a:tblPr>
              <a:tblGrid>
                <a:gridCol w="3386296">
                  <a:extLst>
                    <a:ext uri="{9D8B030D-6E8A-4147-A177-3AD203B41FA5}">
                      <a16:colId xmlns:a16="http://schemas.microsoft.com/office/drawing/2014/main" val="3871482898"/>
                    </a:ext>
                  </a:extLst>
                </a:gridCol>
                <a:gridCol w="7129304">
                  <a:extLst>
                    <a:ext uri="{9D8B030D-6E8A-4147-A177-3AD203B41FA5}">
                      <a16:colId xmlns:a16="http://schemas.microsoft.com/office/drawing/2014/main" val="2193875372"/>
                    </a:ext>
                  </a:extLst>
                </a:gridCol>
              </a:tblGrid>
              <a:tr h="655554">
                <a:tc>
                  <a:txBody>
                    <a:bodyPr/>
                    <a:lstStyle/>
                    <a:p>
                      <a:r>
                        <a:rPr lang="en-GB" sz="2500" dirty="0"/>
                        <a:t>NPQ Leading Behaviour &amp; Culture</a:t>
                      </a:r>
                    </a:p>
                  </a:txBody>
                  <a:tcPr marL="121920" marR="121920" marT="60960" marB="60960"/>
                </a:tc>
                <a:tc>
                  <a:txBody>
                    <a:bodyPr/>
                    <a:lstStyle/>
                    <a:p>
                      <a:r>
                        <a:rPr lang="en-GB" sz="2500" dirty="0"/>
                        <a:t>For those who lead, or aspire to lead behaviour and culture and/or pupil well-being</a:t>
                      </a:r>
                    </a:p>
                  </a:txBody>
                  <a:tcPr marL="121920" marR="121920" marT="60960" marB="60960"/>
                </a:tc>
                <a:extLst>
                  <a:ext uri="{0D108BD9-81ED-4DB2-BD59-A6C34878D82A}">
                    <a16:rowId xmlns:a16="http://schemas.microsoft.com/office/drawing/2014/main" val="3809474751"/>
                  </a:ext>
                </a:extLst>
              </a:tr>
            </a:tbl>
          </a:graphicData>
        </a:graphic>
      </p:graphicFrame>
      <p:pic>
        <p:nvPicPr>
          <p:cNvPr id="1034" name="Picture 10" descr="See the source image">
            <a:extLst>
              <a:ext uri="{FF2B5EF4-FFF2-40B4-BE49-F238E27FC236}">
                <a16:creationId xmlns:a16="http://schemas.microsoft.com/office/drawing/2014/main" id="{9A3B07E9-242C-D93E-5C2C-CB85ED4648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8037" y="2626814"/>
            <a:ext cx="2864027" cy="400601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ee the source image">
            <a:extLst>
              <a:ext uri="{FF2B5EF4-FFF2-40B4-BE49-F238E27FC236}">
                <a16:creationId xmlns:a16="http://schemas.microsoft.com/office/drawing/2014/main" id="{F998EC9F-74FD-F3B2-F57A-426A7659C96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7196" r="19342"/>
          <a:stretch/>
        </p:blipFill>
        <p:spPr bwMode="auto">
          <a:xfrm>
            <a:off x="5906428" y="2626813"/>
            <a:ext cx="2639701" cy="3936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50988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fade">
                                      <p:cBhvr>
                                        <p:cTn id="7" dur="500"/>
                                        <p:tgtEl>
                                          <p:spTgt spid="10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6"/>
                                        </p:tgtEl>
                                        <p:attrNameLst>
                                          <p:attrName>style.visibility</p:attrName>
                                        </p:attrNameLst>
                                      </p:cBhvr>
                                      <p:to>
                                        <p:strVal val="visible"/>
                                      </p:to>
                                    </p:set>
                                    <p:animEffect transition="in" filter="fade">
                                      <p:cBhvr>
                                        <p:cTn id="12" dur="500"/>
                                        <p:tgtEl>
                                          <p:spTgt spid="1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9DB8BD17-9FDB-4F87-8F66-5E208324480A}"/>
              </a:ext>
            </a:extLst>
          </p:cNvPr>
          <p:cNvGraphicFramePr>
            <a:graphicFrameLocks noGrp="1"/>
          </p:cNvGraphicFramePr>
          <p:nvPr>
            <p:extLst>
              <p:ext uri="{D42A27DB-BD31-4B8C-83A1-F6EECF244321}">
                <p14:modId xmlns:p14="http://schemas.microsoft.com/office/powerpoint/2010/main" val="66616466"/>
              </p:ext>
            </p:extLst>
          </p:nvPr>
        </p:nvGraphicFramePr>
        <p:xfrm>
          <a:off x="8713588" y="1043705"/>
          <a:ext cx="2899292" cy="4663440"/>
        </p:xfrm>
        <a:graphic>
          <a:graphicData uri="http://schemas.openxmlformats.org/drawingml/2006/table">
            <a:tbl>
              <a:tblPr firstRow="1" bandRow="1">
                <a:tableStyleId>{5C22544A-7EE6-4342-B048-85BDC9FD1C3A}</a:tableStyleId>
              </a:tblPr>
              <a:tblGrid>
                <a:gridCol w="2899292">
                  <a:extLst>
                    <a:ext uri="{9D8B030D-6E8A-4147-A177-3AD203B41FA5}">
                      <a16:colId xmlns:a16="http://schemas.microsoft.com/office/drawing/2014/main" val="2880773605"/>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t>DfE Framework Content Areas: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500" i="0" u="sng" dirty="0"/>
                        <a:t>Leadership NPQs (NPQSL, NPQH, NPQEL)</a:t>
                      </a:r>
                    </a:p>
                  </a:txBody>
                  <a:tcPr/>
                </a:tc>
                <a:extLst>
                  <a:ext uri="{0D108BD9-81ED-4DB2-BD59-A6C34878D82A}">
                    <a16:rowId xmlns:a16="http://schemas.microsoft.com/office/drawing/2014/main" val="2289231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t>1. School</a:t>
                      </a:r>
                      <a:r>
                        <a:rPr lang="en-GB" sz="1500" baseline="0" dirty="0"/>
                        <a:t> Culture</a:t>
                      </a:r>
                      <a:endParaRPr lang="en-GB" sz="1500" dirty="0"/>
                    </a:p>
                  </a:txBody>
                  <a:tcPr/>
                </a:tc>
                <a:extLst>
                  <a:ext uri="{0D108BD9-81ED-4DB2-BD59-A6C34878D82A}">
                    <a16:rowId xmlns:a16="http://schemas.microsoft.com/office/drawing/2014/main" val="352805349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t>2. Teaching</a:t>
                      </a:r>
                    </a:p>
                  </a:txBody>
                  <a:tcPr/>
                </a:tc>
                <a:extLst>
                  <a:ext uri="{0D108BD9-81ED-4DB2-BD59-A6C34878D82A}">
                    <a16:rowId xmlns:a16="http://schemas.microsoft.com/office/drawing/2014/main" val="14650021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t>3. Curriculum</a:t>
                      </a:r>
                      <a:r>
                        <a:rPr lang="en-GB" sz="1500" baseline="0" dirty="0"/>
                        <a:t> &amp; Assessment</a:t>
                      </a:r>
                      <a:endParaRPr lang="en-GB" sz="1500" dirty="0"/>
                    </a:p>
                  </a:txBody>
                  <a:tcPr/>
                </a:tc>
                <a:extLst>
                  <a:ext uri="{0D108BD9-81ED-4DB2-BD59-A6C34878D82A}">
                    <a16:rowId xmlns:a16="http://schemas.microsoft.com/office/drawing/2014/main" val="372865689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t>4. Behaviour</a:t>
                      </a:r>
                    </a:p>
                  </a:txBody>
                  <a:tcPr/>
                </a:tc>
                <a:extLst>
                  <a:ext uri="{0D108BD9-81ED-4DB2-BD59-A6C34878D82A}">
                    <a16:rowId xmlns:a16="http://schemas.microsoft.com/office/drawing/2014/main" val="14402885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t>5. Additional and Special Education Needs/Disabilities</a:t>
                      </a:r>
                    </a:p>
                  </a:txBody>
                  <a:tcPr/>
                </a:tc>
                <a:extLst>
                  <a:ext uri="{0D108BD9-81ED-4DB2-BD59-A6C34878D82A}">
                    <a16:rowId xmlns:a16="http://schemas.microsoft.com/office/drawing/2014/main" val="26552654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t>6. Professional Development</a:t>
                      </a:r>
                    </a:p>
                  </a:txBody>
                  <a:tcPr/>
                </a:tc>
                <a:extLst>
                  <a:ext uri="{0D108BD9-81ED-4DB2-BD59-A6C34878D82A}">
                    <a16:rowId xmlns:a16="http://schemas.microsoft.com/office/drawing/2014/main" val="156010405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t>7. Organisational Management</a:t>
                      </a:r>
                    </a:p>
                  </a:txBody>
                  <a:tcPr/>
                </a:tc>
                <a:extLst>
                  <a:ext uri="{0D108BD9-81ED-4DB2-BD59-A6C34878D82A}">
                    <a16:rowId xmlns:a16="http://schemas.microsoft.com/office/drawing/2014/main" val="321103627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t>8. Implementation</a:t>
                      </a:r>
                    </a:p>
                  </a:txBody>
                  <a:tcPr/>
                </a:tc>
                <a:extLst>
                  <a:ext uri="{0D108BD9-81ED-4DB2-BD59-A6C34878D82A}">
                    <a16:rowId xmlns:a16="http://schemas.microsoft.com/office/drawing/2014/main" val="31061315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t>9. Working in Partnership</a:t>
                      </a:r>
                    </a:p>
                  </a:txBody>
                  <a:tcPr/>
                </a:tc>
                <a:extLst>
                  <a:ext uri="{0D108BD9-81ED-4DB2-BD59-A6C34878D82A}">
                    <a16:rowId xmlns:a16="http://schemas.microsoft.com/office/drawing/2014/main" val="315736001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t>10. Governance and accountability</a:t>
                      </a:r>
                    </a:p>
                  </a:txBody>
                  <a:tcPr/>
                </a:tc>
                <a:extLst>
                  <a:ext uri="{0D108BD9-81ED-4DB2-BD59-A6C34878D82A}">
                    <a16:rowId xmlns:a16="http://schemas.microsoft.com/office/drawing/2014/main" val="1799753389"/>
                  </a:ext>
                </a:extLst>
              </a:tr>
            </a:tbl>
          </a:graphicData>
        </a:graphic>
      </p:graphicFrame>
      <p:graphicFrame>
        <p:nvGraphicFramePr>
          <p:cNvPr id="20" name="Table 20">
            <a:extLst>
              <a:ext uri="{FF2B5EF4-FFF2-40B4-BE49-F238E27FC236}">
                <a16:creationId xmlns:a16="http://schemas.microsoft.com/office/drawing/2014/main" id="{F94B9383-FF1B-4774-AAEB-79163151C5E3}"/>
              </a:ext>
            </a:extLst>
          </p:cNvPr>
          <p:cNvGraphicFramePr>
            <a:graphicFrameLocks noGrp="1"/>
          </p:cNvGraphicFramePr>
          <p:nvPr>
            <p:extLst>
              <p:ext uri="{D42A27DB-BD31-4B8C-83A1-F6EECF244321}">
                <p14:modId xmlns:p14="http://schemas.microsoft.com/office/powerpoint/2010/main" val="1683716478"/>
              </p:ext>
            </p:extLst>
          </p:nvPr>
        </p:nvGraphicFramePr>
        <p:xfrm>
          <a:off x="719861" y="1043705"/>
          <a:ext cx="7822504" cy="4648200"/>
        </p:xfrm>
        <a:graphic>
          <a:graphicData uri="http://schemas.openxmlformats.org/drawingml/2006/table">
            <a:tbl>
              <a:tblPr firstRow="1" bandRow="1">
                <a:tableStyleId>{5C22544A-7EE6-4342-B048-85BDC9FD1C3A}</a:tableStyleId>
              </a:tblPr>
              <a:tblGrid>
                <a:gridCol w="1215619">
                  <a:extLst>
                    <a:ext uri="{9D8B030D-6E8A-4147-A177-3AD203B41FA5}">
                      <a16:colId xmlns:a16="http://schemas.microsoft.com/office/drawing/2014/main" val="2943827567"/>
                    </a:ext>
                  </a:extLst>
                </a:gridCol>
                <a:gridCol w="2202295">
                  <a:extLst>
                    <a:ext uri="{9D8B030D-6E8A-4147-A177-3AD203B41FA5}">
                      <a16:colId xmlns:a16="http://schemas.microsoft.com/office/drawing/2014/main" val="1088661407"/>
                    </a:ext>
                  </a:extLst>
                </a:gridCol>
                <a:gridCol w="2202295">
                  <a:extLst>
                    <a:ext uri="{9D8B030D-6E8A-4147-A177-3AD203B41FA5}">
                      <a16:colId xmlns:a16="http://schemas.microsoft.com/office/drawing/2014/main" val="3915639999"/>
                    </a:ext>
                  </a:extLst>
                </a:gridCol>
                <a:gridCol w="2202295">
                  <a:extLst>
                    <a:ext uri="{9D8B030D-6E8A-4147-A177-3AD203B41FA5}">
                      <a16:colId xmlns:a16="http://schemas.microsoft.com/office/drawing/2014/main" val="307520409"/>
                    </a:ext>
                  </a:extLst>
                </a:gridCol>
              </a:tblGrid>
              <a:tr h="297415">
                <a:tc rowSpan="10">
                  <a:txBody>
                    <a:bodyPr/>
                    <a:lstStyle/>
                    <a:p>
                      <a:r>
                        <a:rPr lang="en-GB" sz="1500" dirty="0"/>
                        <a:t>DfE Framework Content Areas: </a:t>
                      </a:r>
                    </a:p>
                    <a:p>
                      <a:endParaRPr lang="en-GB" sz="1500" i="1" dirty="0"/>
                    </a:p>
                    <a:p>
                      <a:r>
                        <a:rPr lang="en-GB" sz="1500" i="0" u="sng" dirty="0"/>
                        <a:t>Specialist NPQs (NPQLT, NPQLTD, NPQLBC)</a:t>
                      </a:r>
                    </a:p>
                  </a:txBody>
                  <a:tcPr/>
                </a:tc>
                <a:tc>
                  <a:txBody>
                    <a:bodyPr/>
                    <a:lstStyle/>
                    <a:p>
                      <a:r>
                        <a:rPr lang="en-GB" sz="1500" dirty="0"/>
                        <a:t>NPQLT</a:t>
                      </a:r>
                    </a:p>
                  </a:txBody>
                  <a:tcPr/>
                </a:tc>
                <a:tc>
                  <a:txBody>
                    <a:bodyPr/>
                    <a:lstStyle/>
                    <a:p>
                      <a:r>
                        <a:rPr lang="en-GB" sz="1500" dirty="0"/>
                        <a:t>NPQLTD</a:t>
                      </a:r>
                    </a:p>
                  </a:txBody>
                  <a:tcPr/>
                </a:tc>
                <a:tc>
                  <a:txBody>
                    <a:bodyPr/>
                    <a:lstStyle/>
                    <a:p>
                      <a:r>
                        <a:rPr lang="en-GB" sz="1500" dirty="0"/>
                        <a:t>NPQLBC</a:t>
                      </a:r>
                    </a:p>
                  </a:txBody>
                  <a:tcPr/>
                </a:tc>
                <a:extLst>
                  <a:ext uri="{0D108BD9-81ED-4DB2-BD59-A6C34878D82A}">
                    <a16:rowId xmlns:a16="http://schemas.microsoft.com/office/drawing/2014/main" val="2066273789"/>
                  </a:ext>
                </a:extLst>
              </a:tr>
              <a:tr h="370840">
                <a:tc vMerge="1">
                  <a:txBody>
                    <a:bodyPr/>
                    <a:lstStyle/>
                    <a:p>
                      <a:endParaRPr lang="en-GB" dirty="0"/>
                    </a:p>
                  </a:txBody>
                  <a:tcPr/>
                </a:tc>
                <a:tc>
                  <a:txBody>
                    <a:bodyPr/>
                    <a:lstStyle/>
                    <a:p>
                      <a:pPr marL="0" indent="0">
                        <a:buNone/>
                      </a:pPr>
                      <a:r>
                        <a:rPr lang="en-GB" sz="1500" b="1" dirty="0"/>
                        <a:t>1. Teaching</a:t>
                      </a:r>
                    </a:p>
                  </a:txBody>
                  <a:tcPr/>
                </a:tc>
                <a:tc>
                  <a:txBody>
                    <a:bodyPr/>
                    <a:lstStyle/>
                    <a:p>
                      <a:r>
                        <a:rPr lang="en-GB" sz="1500" b="1" dirty="0"/>
                        <a:t>1. Teaching</a:t>
                      </a: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1500" b="1" dirty="0"/>
                        <a:t>Teaching</a:t>
                      </a:r>
                    </a:p>
                  </a:txBody>
                  <a:tcPr/>
                </a:tc>
                <a:extLst>
                  <a:ext uri="{0D108BD9-81ED-4DB2-BD59-A6C34878D82A}">
                    <a16:rowId xmlns:a16="http://schemas.microsoft.com/office/drawing/2014/main" val="832248756"/>
                  </a:ext>
                </a:extLst>
              </a:tr>
              <a:tr h="370840">
                <a:tc vMerge="1">
                  <a:txBody>
                    <a:bodyPr/>
                    <a:lstStyle/>
                    <a:p>
                      <a:endParaRPr lang="en-GB" dirty="0"/>
                    </a:p>
                  </a:txBody>
                  <a:tcPr/>
                </a:tc>
                <a:tc>
                  <a:txBody>
                    <a:bodyPr/>
                    <a:lstStyle/>
                    <a:p>
                      <a:r>
                        <a:rPr lang="en-GB" sz="1500" dirty="0"/>
                        <a:t>2. School Culture</a:t>
                      </a:r>
                    </a:p>
                  </a:txBody>
                  <a:tcPr>
                    <a:solidFill>
                      <a:schemeClr val="bg1">
                        <a:lumMod val="85000"/>
                      </a:schemeClr>
                    </a:solidFill>
                  </a:tcPr>
                </a:tc>
                <a:tc>
                  <a:txBody>
                    <a:bodyPr/>
                    <a:lstStyle/>
                    <a:p>
                      <a:endParaRPr lang="en-GB" sz="1500" dirty="0"/>
                    </a:p>
                  </a:txBody>
                  <a:tcPr>
                    <a:solidFill>
                      <a:schemeClr val="bg1">
                        <a:lumMod val="85000"/>
                      </a:schemeClr>
                    </a:solidFill>
                  </a:tcPr>
                </a:tc>
                <a:tc>
                  <a:txBody>
                    <a:bodyPr/>
                    <a:lstStyle/>
                    <a:p>
                      <a:r>
                        <a:rPr lang="en-GB" sz="1500" dirty="0"/>
                        <a:t>2. School Culture</a:t>
                      </a:r>
                    </a:p>
                  </a:txBody>
                  <a:tcPr/>
                </a:tc>
                <a:extLst>
                  <a:ext uri="{0D108BD9-81ED-4DB2-BD59-A6C34878D82A}">
                    <a16:rowId xmlns:a16="http://schemas.microsoft.com/office/drawing/2014/main" val="1531416013"/>
                  </a:ext>
                </a:extLst>
              </a:tr>
              <a:tr h="370840">
                <a:tc vMerge="1">
                  <a:txBody>
                    <a:bodyPr/>
                    <a:lstStyle/>
                    <a:p>
                      <a:endParaRPr lang="en-GB" dirty="0"/>
                    </a:p>
                  </a:txBody>
                  <a:tcPr/>
                </a:tc>
                <a:tc>
                  <a:txBody>
                    <a:bodyPr/>
                    <a:lstStyle/>
                    <a:p>
                      <a:r>
                        <a:rPr lang="en-GB" sz="1500" dirty="0"/>
                        <a:t>3. How Pupils Learn</a:t>
                      </a:r>
                    </a:p>
                  </a:txBody>
                  <a:tcPr/>
                </a:tc>
                <a:tc>
                  <a:txBody>
                    <a:bodyPr/>
                    <a:lstStyle/>
                    <a:p>
                      <a:r>
                        <a:rPr lang="en-GB" sz="1500" dirty="0"/>
                        <a:t>2. Designing Effective </a:t>
                      </a:r>
                      <a:r>
                        <a:rPr lang="en-GB" sz="1500" b="1" dirty="0"/>
                        <a:t>Professional Development</a:t>
                      </a:r>
                    </a:p>
                  </a:txBody>
                  <a:tcPr/>
                </a:tc>
                <a:tc>
                  <a:txBody>
                    <a:bodyPr/>
                    <a:lstStyle/>
                    <a:p>
                      <a:r>
                        <a:rPr lang="en-GB" sz="1500" dirty="0"/>
                        <a:t>3. Enabling Conditions for Good Behaviour</a:t>
                      </a:r>
                    </a:p>
                  </a:txBody>
                  <a:tcPr/>
                </a:tc>
                <a:extLst>
                  <a:ext uri="{0D108BD9-81ED-4DB2-BD59-A6C34878D82A}">
                    <a16:rowId xmlns:a16="http://schemas.microsoft.com/office/drawing/2014/main" val="4138183376"/>
                  </a:ext>
                </a:extLst>
              </a:tr>
              <a:tr h="370840">
                <a:tc vMerge="1">
                  <a:txBody>
                    <a:bodyPr/>
                    <a:lstStyle/>
                    <a:p>
                      <a:endParaRPr lang="en-GB" dirty="0"/>
                    </a:p>
                  </a:txBody>
                  <a:tcPr/>
                </a:tc>
                <a:tc>
                  <a:txBody>
                    <a:bodyPr/>
                    <a:lstStyle/>
                    <a:p>
                      <a:r>
                        <a:rPr lang="en-GB" sz="1500" dirty="0"/>
                        <a:t>4. Subject and Curriculum</a:t>
                      </a:r>
                    </a:p>
                  </a:txBody>
                  <a:tcPr/>
                </a:tc>
                <a:tc>
                  <a:txBody>
                    <a:bodyPr/>
                    <a:lstStyle/>
                    <a:p>
                      <a:r>
                        <a:rPr lang="en-GB" sz="1500" dirty="0"/>
                        <a:t>3. Delivering Effective </a:t>
                      </a:r>
                      <a:r>
                        <a:rPr lang="en-GB" sz="1500" b="1" dirty="0"/>
                        <a:t>Professional Development</a:t>
                      </a:r>
                    </a:p>
                  </a:txBody>
                  <a:tcPr/>
                </a:tc>
                <a:tc>
                  <a:txBody>
                    <a:bodyPr/>
                    <a:lstStyle/>
                    <a:p>
                      <a:r>
                        <a:rPr lang="en-GB" sz="1500" dirty="0"/>
                        <a:t>4. Complex Behavioural Needs</a:t>
                      </a:r>
                    </a:p>
                  </a:txBody>
                  <a:tcPr/>
                </a:tc>
                <a:extLst>
                  <a:ext uri="{0D108BD9-81ED-4DB2-BD59-A6C34878D82A}">
                    <a16:rowId xmlns:a16="http://schemas.microsoft.com/office/drawing/2014/main" val="3179158880"/>
                  </a:ext>
                </a:extLst>
              </a:tr>
              <a:tr h="370840">
                <a:tc vMerge="1">
                  <a:txBody>
                    <a:bodyPr/>
                    <a:lstStyle/>
                    <a:p>
                      <a:endParaRPr lang="en-GB" dirty="0"/>
                    </a:p>
                  </a:txBody>
                  <a:tcPr/>
                </a:tc>
                <a:tc>
                  <a:txBody>
                    <a:bodyPr/>
                    <a:lstStyle/>
                    <a:p>
                      <a:r>
                        <a:rPr lang="en-GB" sz="1500" dirty="0"/>
                        <a:t>5. Classroom Practice</a:t>
                      </a:r>
                    </a:p>
                  </a:txBody>
                  <a:tcPr>
                    <a:solidFill>
                      <a:schemeClr val="bg1">
                        <a:lumMod val="85000"/>
                      </a:schemeClr>
                    </a:solidFill>
                  </a:tcPr>
                </a:tc>
                <a:tc>
                  <a:txBody>
                    <a:bodyPr/>
                    <a:lstStyle/>
                    <a:p>
                      <a:endParaRPr lang="en-GB" sz="1500" dirty="0"/>
                    </a:p>
                  </a:txBody>
                  <a:tcPr>
                    <a:solidFill>
                      <a:schemeClr val="bg1">
                        <a:lumMod val="85000"/>
                      </a:schemeClr>
                    </a:solidFill>
                  </a:tcPr>
                </a:tc>
                <a:tc>
                  <a:txBody>
                    <a:bodyPr/>
                    <a:lstStyle/>
                    <a:p>
                      <a:endParaRPr lang="en-GB" sz="1500" dirty="0"/>
                    </a:p>
                  </a:txBody>
                  <a:tcPr>
                    <a:solidFill>
                      <a:schemeClr val="bg1">
                        <a:lumMod val="85000"/>
                      </a:schemeClr>
                    </a:solidFill>
                  </a:tcPr>
                </a:tc>
                <a:extLst>
                  <a:ext uri="{0D108BD9-81ED-4DB2-BD59-A6C34878D82A}">
                    <a16:rowId xmlns:a16="http://schemas.microsoft.com/office/drawing/2014/main" val="896725290"/>
                  </a:ext>
                </a:extLst>
              </a:tr>
              <a:tr h="370840">
                <a:tc vMerge="1">
                  <a:txBody>
                    <a:bodyPr/>
                    <a:lstStyle/>
                    <a:p>
                      <a:endParaRPr lang="en-GB"/>
                    </a:p>
                  </a:txBody>
                  <a:tcPr/>
                </a:tc>
                <a:tc>
                  <a:txBody>
                    <a:bodyPr/>
                    <a:lstStyle/>
                    <a:p>
                      <a:r>
                        <a:rPr lang="en-GB" sz="1500" dirty="0"/>
                        <a:t>6. Adaptive Teaching</a:t>
                      </a:r>
                    </a:p>
                  </a:txBody>
                  <a:tcPr>
                    <a:solidFill>
                      <a:schemeClr val="bg1">
                        <a:lumMod val="85000"/>
                      </a:schemeClr>
                    </a:solidFill>
                  </a:tcPr>
                </a:tc>
                <a:tc>
                  <a:txBody>
                    <a:bodyPr/>
                    <a:lstStyle/>
                    <a:p>
                      <a:endParaRPr lang="en-GB" sz="1500" dirty="0"/>
                    </a:p>
                  </a:txBody>
                  <a:tcPr>
                    <a:solidFill>
                      <a:schemeClr val="bg1">
                        <a:lumMod val="85000"/>
                      </a:schemeClr>
                    </a:solidFill>
                  </a:tcPr>
                </a:tc>
                <a:tc>
                  <a:txBody>
                    <a:bodyPr/>
                    <a:lstStyle/>
                    <a:p>
                      <a:endParaRPr lang="en-GB" sz="1500" dirty="0"/>
                    </a:p>
                  </a:txBody>
                  <a:tcPr>
                    <a:solidFill>
                      <a:schemeClr val="bg1">
                        <a:lumMod val="85000"/>
                      </a:schemeClr>
                    </a:solidFill>
                  </a:tcPr>
                </a:tc>
                <a:extLst>
                  <a:ext uri="{0D108BD9-81ED-4DB2-BD59-A6C34878D82A}">
                    <a16:rowId xmlns:a16="http://schemas.microsoft.com/office/drawing/2014/main" val="650537089"/>
                  </a:ext>
                </a:extLst>
              </a:tr>
              <a:tr h="370840">
                <a:tc vMerge="1">
                  <a:txBody>
                    <a:bodyPr/>
                    <a:lstStyle/>
                    <a:p>
                      <a:endParaRPr lang="en-GB" dirty="0"/>
                    </a:p>
                  </a:txBody>
                  <a:tcPr/>
                </a:tc>
                <a:tc>
                  <a:txBody>
                    <a:bodyPr/>
                    <a:lstStyle/>
                    <a:p>
                      <a:r>
                        <a:rPr lang="en-GB" sz="1500" dirty="0"/>
                        <a:t>7. Assessment</a:t>
                      </a:r>
                    </a:p>
                  </a:txBody>
                  <a:tcPr>
                    <a:solidFill>
                      <a:schemeClr val="bg1">
                        <a:lumMod val="85000"/>
                      </a:schemeClr>
                    </a:solidFill>
                  </a:tcPr>
                </a:tc>
                <a:tc>
                  <a:txBody>
                    <a:bodyPr/>
                    <a:lstStyle/>
                    <a:p>
                      <a:endParaRPr lang="en-GB" sz="1500" dirty="0"/>
                    </a:p>
                  </a:txBody>
                  <a:tcPr>
                    <a:solidFill>
                      <a:schemeClr val="bg1">
                        <a:lumMod val="85000"/>
                      </a:schemeClr>
                    </a:solidFill>
                  </a:tcPr>
                </a:tc>
                <a:tc>
                  <a:txBody>
                    <a:bodyPr/>
                    <a:lstStyle/>
                    <a:p>
                      <a:endParaRPr lang="en-GB" sz="1500" dirty="0"/>
                    </a:p>
                  </a:txBody>
                  <a:tcPr>
                    <a:solidFill>
                      <a:schemeClr val="bg1">
                        <a:lumMod val="85000"/>
                      </a:schemeClr>
                    </a:solidFill>
                  </a:tcPr>
                </a:tc>
                <a:extLst>
                  <a:ext uri="{0D108BD9-81ED-4DB2-BD59-A6C34878D82A}">
                    <a16:rowId xmlns:a16="http://schemas.microsoft.com/office/drawing/2014/main" val="1647273800"/>
                  </a:ext>
                </a:extLst>
              </a:tr>
              <a:tr h="370840">
                <a:tc vMerge="1">
                  <a:txBody>
                    <a:bodyPr/>
                    <a:lstStyle/>
                    <a:p>
                      <a:endParaRPr lang="en-GB" dirty="0"/>
                    </a:p>
                  </a:txBody>
                  <a:tcPr/>
                </a:tc>
                <a:tc>
                  <a:txBody>
                    <a:bodyPr/>
                    <a:lstStyle/>
                    <a:p>
                      <a:r>
                        <a:rPr lang="en-GB" sz="1500" b="1" dirty="0"/>
                        <a:t>8. Professional Development</a:t>
                      </a:r>
                    </a:p>
                  </a:txBody>
                  <a:tcPr>
                    <a:solidFill>
                      <a:schemeClr val="bg1">
                        <a:lumMod val="85000"/>
                      </a:schemeClr>
                    </a:solidFill>
                  </a:tcPr>
                </a:tc>
                <a:tc>
                  <a:txBody>
                    <a:bodyPr/>
                    <a:lstStyle/>
                    <a:p>
                      <a:endParaRPr lang="en-GB" sz="1500" dirty="0"/>
                    </a:p>
                  </a:txBody>
                  <a:tcPr>
                    <a:solidFill>
                      <a:schemeClr val="bg1">
                        <a:lumMod val="85000"/>
                      </a:schemeClr>
                    </a:solidFill>
                  </a:tcPr>
                </a:tc>
                <a:tc>
                  <a:txBody>
                    <a:bodyPr/>
                    <a:lstStyle/>
                    <a:p>
                      <a:r>
                        <a:rPr lang="en-GB" sz="1500" b="1" dirty="0"/>
                        <a:t>5. Professional Development</a:t>
                      </a:r>
                    </a:p>
                  </a:txBody>
                  <a:tcPr/>
                </a:tc>
                <a:extLst>
                  <a:ext uri="{0D108BD9-81ED-4DB2-BD59-A6C34878D82A}">
                    <a16:rowId xmlns:a16="http://schemas.microsoft.com/office/drawing/2014/main" val="660777074"/>
                  </a:ext>
                </a:extLst>
              </a:tr>
              <a:tr h="370840">
                <a:tc vMerge="1">
                  <a:txBody>
                    <a:bodyPr/>
                    <a:lstStyle/>
                    <a:p>
                      <a:endParaRPr lang="en-GB" dirty="0"/>
                    </a:p>
                  </a:txBody>
                  <a:tcPr/>
                </a:tc>
                <a:tc>
                  <a:txBody>
                    <a:bodyPr/>
                    <a:lstStyle/>
                    <a:p>
                      <a:r>
                        <a:rPr lang="en-GB" sz="1500" b="1" dirty="0"/>
                        <a:t>9. Implementation</a:t>
                      </a:r>
                    </a:p>
                  </a:txBody>
                  <a:tcPr/>
                </a:tc>
                <a:tc>
                  <a:txBody>
                    <a:bodyPr/>
                    <a:lstStyle/>
                    <a:p>
                      <a:r>
                        <a:rPr lang="en-GB" sz="1500" b="1" dirty="0"/>
                        <a:t>4. Implementation</a:t>
                      </a:r>
                    </a:p>
                  </a:txBody>
                  <a:tcPr/>
                </a:tc>
                <a:tc>
                  <a:txBody>
                    <a:bodyPr/>
                    <a:lstStyle/>
                    <a:p>
                      <a:r>
                        <a:rPr lang="en-GB" sz="1500" b="1" dirty="0"/>
                        <a:t>6. Implementation</a:t>
                      </a:r>
                    </a:p>
                  </a:txBody>
                  <a:tcPr/>
                </a:tc>
                <a:extLst>
                  <a:ext uri="{0D108BD9-81ED-4DB2-BD59-A6C34878D82A}">
                    <a16:rowId xmlns:a16="http://schemas.microsoft.com/office/drawing/2014/main" val="1779352551"/>
                  </a:ext>
                </a:extLst>
              </a:tr>
            </a:tbl>
          </a:graphicData>
        </a:graphic>
      </p:graphicFrame>
      <p:sp>
        <p:nvSpPr>
          <p:cNvPr id="4" name="Title 1">
            <a:extLst>
              <a:ext uri="{FF2B5EF4-FFF2-40B4-BE49-F238E27FC236}">
                <a16:creationId xmlns:a16="http://schemas.microsoft.com/office/drawing/2014/main" id="{3525E295-7643-8ED1-D3C4-FCE1C3721B4E}"/>
              </a:ext>
            </a:extLst>
          </p:cNvPr>
          <p:cNvSpPr>
            <a:spLocks noGrp="1"/>
          </p:cNvSpPr>
          <p:nvPr>
            <p:ph type="title"/>
          </p:nvPr>
        </p:nvSpPr>
        <p:spPr>
          <a:xfrm>
            <a:off x="579120" y="37547"/>
            <a:ext cx="10515600" cy="1325563"/>
          </a:xfrm>
        </p:spPr>
        <p:txBody>
          <a:bodyPr>
            <a:normAutofit/>
          </a:bodyPr>
          <a:lstStyle/>
          <a:p>
            <a:r>
              <a:rPr lang="en-GB" sz="3733" b="1" dirty="0">
                <a:latin typeface="Century Gothic" pitchFamily="34" charset="0"/>
              </a:rPr>
              <a:t>Programmes overview: content areas</a:t>
            </a:r>
          </a:p>
        </p:txBody>
      </p:sp>
      <p:sp>
        <p:nvSpPr>
          <p:cNvPr id="3" name="Oval 2">
            <a:extLst>
              <a:ext uri="{FF2B5EF4-FFF2-40B4-BE49-F238E27FC236}">
                <a16:creationId xmlns:a16="http://schemas.microsoft.com/office/drawing/2014/main" id="{0DDBAC2B-2E59-25B6-E500-940A2FAE19E2}"/>
              </a:ext>
            </a:extLst>
          </p:cNvPr>
          <p:cNvSpPr/>
          <p:nvPr/>
        </p:nvSpPr>
        <p:spPr>
          <a:xfrm>
            <a:off x="5717169" y="777507"/>
            <a:ext cx="2899293" cy="5201261"/>
          </a:xfrm>
          <a:prstGeom prst="ellipse">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33117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C8E11-E659-4517-8204-3B81AE364F52}"/>
              </a:ext>
            </a:extLst>
          </p:cNvPr>
          <p:cNvSpPr>
            <a:spLocks noGrp="1"/>
          </p:cNvSpPr>
          <p:nvPr>
            <p:ph type="title"/>
          </p:nvPr>
        </p:nvSpPr>
        <p:spPr>
          <a:xfrm>
            <a:off x="397525" y="201396"/>
            <a:ext cx="10515600" cy="1325563"/>
          </a:xfrm>
        </p:spPr>
        <p:txBody>
          <a:bodyPr>
            <a:normAutofit/>
          </a:bodyPr>
          <a:lstStyle/>
          <a:p>
            <a:r>
              <a:rPr lang="en-GB" sz="3733" b="1" dirty="0">
                <a:latin typeface="Century Gothic" pitchFamily="34" charset="0"/>
              </a:rPr>
              <a:t>NPQLBC: Programme Structure</a:t>
            </a:r>
          </a:p>
        </p:txBody>
      </p:sp>
      <p:pic>
        <p:nvPicPr>
          <p:cNvPr id="1026" name="Picture 2">
            <a:extLst>
              <a:ext uri="{FF2B5EF4-FFF2-40B4-BE49-F238E27FC236}">
                <a16:creationId xmlns:a16="http://schemas.microsoft.com/office/drawing/2014/main" id="{55A90176-6026-A87A-A5FA-37B293BAB9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4945" y="1525391"/>
            <a:ext cx="7702109" cy="469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888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1947164" y="2861788"/>
            <a:ext cx="2323252" cy="2375747"/>
            <a:chOff x="1286255" y="2129015"/>
            <a:chExt cx="1742439" cy="1781810"/>
          </a:xfrm>
        </p:grpSpPr>
        <p:pic>
          <p:nvPicPr>
            <p:cNvPr id="4" name="object 4"/>
            <p:cNvPicPr/>
            <p:nvPr/>
          </p:nvPicPr>
          <p:blipFill>
            <a:blip r:embed="rId3" cstate="print"/>
            <a:stretch>
              <a:fillRect/>
            </a:stretch>
          </p:blipFill>
          <p:spPr>
            <a:xfrm>
              <a:off x="1286255" y="2234184"/>
              <a:ext cx="1741932" cy="1676400"/>
            </a:xfrm>
            <a:prstGeom prst="rect">
              <a:avLst/>
            </a:prstGeom>
          </p:spPr>
        </p:pic>
        <p:sp>
          <p:nvSpPr>
            <p:cNvPr id="5" name="object 5"/>
            <p:cNvSpPr/>
            <p:nvPr/>
          </p:nvSpPr>
          <p:spPr>
            <a:xfrm>
              <a:off x="1328459" y="2253742"/>
              <a:ext cx="1662430" cy="1596390"/>
            </a:xfrm>
            <a:custGeom>
              <a:avLst/>
              <a:gdLst/>
              <a:ahLst/>
              <a:cxnLst/>
              <a:rect l="l" t="t" r="r" b="b"/>
              <a:pathLst>
                <a:path w="1662430" h="1596389">
                  <a:moveTo>
                    <a:pt x="1154517" y="0"/>
                  </a:moveTo>
                  <a:lnTo>
                    <a:pt x="1122640" y="75310"/>
                  </a:lnTo>
                  <a:lnTo>
                    <a:pt x="1166879" y="95712"/>
                  </a:lnTo>
                  <a:lnTo>
                    <a:pt x="1209597" y="118886"/>
                  </a:lnTo>
                  <a:lnTo>
                    <a:pt x="1250672" y="144748"/>
                  </a:lnTo>
                  <a:lnTo>
                    <a:pt x="1289979" y="173213"/>
                  </a:lnTo>
                  <a:lnTo>
                    <a:pt x="1327395" y="204198"/>
                  </a:lnTo>
                  <a:lnTo>
                    <a:pt x="1362797" y="237616"/>
                  </a:lnTo>
                  <a:lnTo>
                    <a:pt x="1395126" y="272292"/>
                  </a:lnTo>
                  <a:lnTo>
                    <a:pt x="1424851" y="308446"/>
                  </a:lnTo>
                  <a:lnTo>
                    <a:pt x="1451974" y="345954"/>
                  </a:lnTo>
                  <a:lnTo>
                    <a:pt x="1476494" y="384693"/>
                  </a:lnTo>
                  <a:lnTo>
                    <a:pt x="1498413" y="424539"/>
                  </a:lnTo>
                  <a:lnTo>
                    <a:pt x="1517731" y="465366"/>
                  </a:lnTo>
                  <a:lnTo>
                    <a:pt x="1534448" y="507052"/>
                  </a:lnTo>
                  <a:lnTo>
                    <a:pt x="1548566" y="549472"/>
                  </a:lnTo>
                  <a:lnTo>
                    <a:pt x="1560084" y="592502"/>
                  </a:lnTo>
                  <a:lnTo>
                    <a:pt x="1569003" y="636018"/>
                  </a:lnTo>
                  <a:lnTo>
                    <a:pt x="1575324" y="679895"/>
                  </a:lnTo>
                  <a:lnTo>
                    <a:pt x="1579047" y="724010"/>
                  </a:lnTo>
                  <a:lnTo>
                    <a:pt x="1580173" y="768238"/>
                  </a:lnTo>
                  <a:lnTo>
                    <a:pt x="1578703" y="812456"/>
                  </a:lnTo>
                  <a:lnTo>
                    <a:pt x="1574637" y="856539"/>
                  </a:lnTo>
                  <a:lnTo>
                    <a:pt x="1567975" y="900363"/>
                  </a:lnTo>
                  <a:lnTo>
                    <a:pt x="1558718" y="943803"/>
                  </a:lnTo>
                  <a:lnTo>
                    <a:pt x="1546867" y="986737"/>
                  </a:lnTo>
                  <a:lnTo>
                    <a:pt x="1532423" y="1029039"/>
                  </a:lnTo>
                  <a:lnTo>
                    <a:pt x="1515385" y="1070586"/>
                  </a:lnTo>
                  <a:lnTo>
                    <a:pt x="1495754" y="1111253"/>
                  </a:lnTo>
                  <a:lnTo>
                    <a:pt x="1473532" y="1150916"/>
                  </a:lnTo>
                  <a:lnTo>
                    <a:pt x="1448718" y="1189452"/>
                  </a:lnTo>
                  <a:lnTo>
                    <a:pt x="1421313" y="1226736"/>
                  </a:lnTo>
                  <a:lnTo>
                    <a:pt x="1391318" y="1262643"/>
                  </a:lnTo>
                  <a:lnTo>
                    <a:pt x="1358733" y="1297051"/>
                  </a:lnTo>
                  <a:lnTo>
                    <a:pt x="1324058" y="1329379"/>
                  </a:lnTo>
                  <a:lnTo>
                    <a:pt x="1287904" y="1359105"/>
                  </a:lnTo>
                  <a:lnTo>
                    <a:pt x="1250395" y="1386227"/>
                  </a:lnTo>
                  <a:lnTo>
                    <a:pt x="1211656" y="1410748"/>
                  </a:lnTo>
                  <a:lnTo>
                    <a:pt x="1171811" y="1432667"/>
                  </a:lnTo>
                  <a:lnTo>
                    <a:pt x="1130983" y="1451984"/>
                  </a:lnTo>
                  <a:lnTo>
                    <a:pt x="1089297" y="1468702"/>
                  </a:lnTo>
                  <a:lnTo>
                    <a:pt x="1046877" y="1482819"/>
                  </a:lnTo>
                  <a:lnTo>
                    <a:pt x="1003847" y="1494337"/>
                  </a:lnTo>
                  <a:lnTo>
                    <a:pt x="960332" y="1503256"/>
                  </a:lnTo>
                  <a:lnTo>
                    <a:pt x="916454" y="1509577"/>
                  </a:lnTo>
                  <a:lnTo>
                    <a:pt x="872339" y="1513301"/>
                  </a:lnTo>
                  <a:lnTo>
                    <a:pt x="828111" y="1514427"/>
                  </a:lnTo>
                  <a:lnTo>
                    <a:pt x="783894" y="1512957"/>
                  </a:lnTo>
                  <a:lnTo>
                    <a:pt x="739811" y="1508890"/>
                  </a:lnTo>
                  <a:lnTo>
                    <a:pt x="695987" y="1502228"/>
                  </a:lnTo>
                  <a:lnTo>
                    <a:pt x="652546" y="1492972"/>
                  </a:lnTo>
                  <a:lnTo>
                    <a:pt x="609613" y="1481121"/>
                  </a:lnTo>
                  <a:lnTo>
                    <a:pt x="567311" y="1466676"/>
                  </a:lnTo>
                  <a:lnTo>
                    <a:pt x="525764" y="1449638"/>
                  </a:lnTo>
                  <a:lnTo>
                    <a:pt x="485097" y="1430008"/>
                  </a:lnTo>
                  <a:lnTo>
                    <a:pt x="445433" y="1407785"/>
                  </a:lnTo>
                  <a:lnTo>
                    <a:pt x="406898" y="1382972"/>
                  </a:lnTo>
                  <a:lnTo>
                    <a:pt x="369614" y="1355567"/>
                  </a:lnTo>
                  <a:lnTo>
                    <a:pt x="333706" y="1325571"/>
                  </a:lnTo>
                  <a:lnTo>
                    <a:pt x="299299" y="1292986"/>
                  </a:lnTo>
                  <a:lnTo>
                    <a:pt x="266970" y="1258311"/>
                  </a:lnTo>
                  <a:lnTo>
                    <a:pt x="237245" y="1222157"/>
                  </a:lnTo>
                  <a:lnTo>
                    <a:pt x="210122" y="1184649"/>
                  </a:lnTo>
                  <a:lnTo>
                    <a:pt x="185602" y="1145910"/>
                  </a:lnTo>
                  <a:lnTo>
                    <a:pt x="163683" y="1106064"/>
                  </a:lnTo>
                  <a:lnTo>
                    <a:pt x="144365" y="1065237"/>
                  </a:lnTo>
                  <a:lnTo>
                    <a:pt x="127648" y="1023551"/>
                  </a:lnTo>
                  <a:lnTo>
                    <a:pt x="113530" y="981131"/>
                  </a:lnTo>
                  <a:lnTo>
                    <a:pt x="102012" y="938101"/>
                  </a:lnTo>
                  <a:lnTo>
                    <a:pt x="93093" y="894585"/>
                  </a:lnTo>
                  <a:lnTo>
                    <a:pt x="86772" y="850708"/>
                  </a:lnTo>
                  <a:lnTo>
                    <a:pt x="83049" y="806593"/>
                  </a:lnTo>
                  <a:lnTo>
                    <a:pt x="81923" y="762365"/>
                  </a:lnTo>
                  <a:lnTo>
                    <a:pt x="83393" y="718147"/>
                  </a:lnTo>
                  <a:lnTo>
                    <a:pt x="87459" y="674064"/>
                  </a:lnTo>
                  <a:lnTo>
                    <a:pt x="94121" y="630240"/>
                  </a:lnTo>
                  <a:lnTo>
                    <a:pt x="103378" y="586800"/>
                  </a:lnTo>
                  <a:lnTo>
                    <a:pt x="115229" y="543866"/>
                  </a:lnTo>
                  <a:lnTo>
                    <a:pt x="129673" y="501564"/>
                  </a:lnTo>
                  <a:lnTo>
                    <a:pt x="146711" y="460017"/>
                  </a:lnTo>
                  <a:lnTo>
                    <a:pt x="166342" y="419350"/>
                  </a:lnTo>
                  <a:lnTo>
                    <a:pt x="188564" y="379687"/>
                  </a:lnTo>
                  <a:lnTo>
                    <a:pt x="213378" y="341151"/>
                  </a:lnTo>
                  <a:lnTo>
                    <a:pt x="240783" y="303867"/>
                  </a:lnTo>
                  <a:lnTo>
                    <a:pt x="270778" y="267960"/>
                  </a:lnTo>
                  <a:lnTo>
                    <a:pt x="303363" y="233552"/>
                  </a:lnTo>
                  <a:lnTo>
                    <a:pt x="331557" y="267081"/>
                  </a:lnTo>
                  <a:lnTo>
                    <a:pt x="323429" y="159893"/>
                  </a:lnTo>
                  <a:lnTo>
                    <a:pt x="222591" y="137159"/>
                  </a:lnTo>
                  <a:lnTo>
                    <a:pt x="250785" y="170687"/>
                  </a:lnTo>
                  <a:lnTo>
                    <a:pt x="217882" y="204682"/>
                  </a:lnTo>
                  <a:lnTo>
                    <a:pt x="187031" y="240415"/>
                  </a:lnTo>
                  <a:lnTo>
                    <a:pt x="158295" y="277793"/>
                  </a:lnTo>
                  <a:lnTo>
                    <a:pt x="131737" y="316719"/>
                  </a:lnTo>
                  <a:lnTo>
                    <a:pt x="107418" y="357098"/>
                  </a:lnTo>
                  <a:lnTo>
                    <a:pt x="85400" y="398834"/>
                  </a:lnTo>
                  <a:lnTo>
                    <a:pt x="65746" y="441832"/>
                  </a:lnTo>
                  <a:lnTo>
                    <a:pt x="48044" y="487348"/>
                  </a:lnTo>
                  <a:lnTo>
                    <a:pt x="33180" y="533257"/>
                  </a:lnTo>
                  <a:lnTo>
                    <a:pt x="21114" y="579457"/>
                  </a:lnTo>
                  <a:lnTo>
                    <a:pt x="11805" y="625847"/>
                  </a:lnTo>
                  <a:lnTo>
                    <a:pt x="5210" y="672325"/>
                  </a:lnTo>
                  <a:lnTo>
                    <a:pt x="1289" y="718787"/>
                  </a:lnTo>
                  <a:lnTo>
                    <a:pt x="0" y="765133"/>
                  </a:lnTo>
                  <a:lnTo>
                    <a:pt x="1301" y="811260"/>
                  </a:lnTo>
                  <a:lnTo>
                    <a:pt x="5151" y="857065"/>
                  </a:lnTo>
                  <a:lnTo>
                    <a:pt x="11509" y="902448"/>
                  </a:lnTo>
                  <a:lnTo>
                    <a:pt x="20334" y="947305"/>
                  </a:lnTo>
                  <a:lnTo>
                    <a:pt x="31583" y="991536"/>
                  </a:lnTo>
                  <a:lnTo>
                    <a:pt x="45216" y="1035036"/>
                  </a:lnTo>
                  <a:lnTo>
                    <a:pt x="61191" y="1077706"/>
                  </a:lnTo>
                  <a:lnTo>
                    <a:pt x="79467" y="1119441"/>
                  </a:lnTo>
                  <a:lnTo>
                    <a:pt x="100003" y="1160142"/>
                  </a:lnTo>
                  <a:lnTo>
                    <a:pt x="122756" y="1199704"/>
                  </a:lnTo>
                  <a:lnTo>
                    <a:pt x="147685" y="1238027"/>
                  </a:lnTo>
                  <a:lnTo>
                    <a:pt x="174750" y="1275007"/>
                  </a:lnTo>
                  <a:lnTo>
                    <a:pt x="203908" y="1310544"/>
                  </a:lnTo>
                  <a:lnTo>
                    <a:pt x="235119" y="1344535"/>
                  </a:lnTo>
                  <a:lnTo>
                    <a:pt x="268340" y="1376877"/>
                  </a:lnTo>
                  <a:lnTo>
                    <a:pt x="303531" y="1407469"/>
                  </a:lnTo>
                  <a:lnTo>
                    <a:pt x="340651" y="1436209"/>
                  </a:lnTo>
                  <a:lnTo>
                    <a:pt x="379656" y="1462995"/>
                  </a:lnTo>
                  <a:lnTo>
                    <a:pt x="420507" y="1487724"/>
                  </a:lnTo>
                  <a:lnTo>
                    <a:pt x="463162" y="1510294"/>
                  </a:lnTo>
                  <a:lnTo>
                    <a:pt x="507579" y="1530604"/>
                  </a:lnTo>
                  <a:lnTo>
                    <a:pt x="553094" y="1548306"/>
                  </a:lnTo>
                  <a:lnTo>
                    <a:pt x="599003" y="1563169"/>
                  </a:lnTo>
                  <a:lnTo>
                    <a:pt x="645204" y="1575235"/>
                  </a:lnTo>
                  <a:lnTo>
                    <a:pt x="691594" y="1584545"/>
                  </a:lnTo>
                  <a:lnTo>
                    <a:pt x="738071" y="1591139"/>
                  </a:lnTo>
                  <a:lnTo>
                    <a:pt x="784534" y="1595061"/>
                  </a:lnTo>
                  <a:lnTo>
                    <a:pt x="830879" y="1596350"/>
                  </a:lnTo>
                  <a:lnTo>
                    <a:pt x="877006" y="1595049"/>
                  </a:lnTo>
                  <a:lnTo>
                    <a:pt x="922812" y="1591198"/>
                  </a:lnTo>
                  <a:lnTo>
                    <a:pt x="968194" y="1584840"/>
                  </a:lnTo>
                  <a:lnTo>
                    <a:pt x="1013052" y="1576016"/>
                  </a:lnTo>
                  <a:lnTo>
                    <a:pt x="1057282" y="1564766"/>
                  </a:lnTo>
                  <a:lnTo>
                    <a:pt x="1100783" y="1551133"/>
                  </a:lnTo>
                  <a:lnTo>
                    <a:pt x="1143452" y="1535158"/>
                  </a:lnTo>
                  <a:lnTo>
                    <a:pt x="1185188" y="1516882"/>
                  </a:lnTo>
                  <a:lnTo>
                    <a:pt x="1225888" y="1496347"/>
                  </a:lnTo>
                  <a:lnTo>
                    <a:pt x="1265450" y="1473594"/>
                  </a:lnTo>
                  <a:lnTo>
                    <a:pt x="1303773" y="1448664"/>
                  </a:lnTo>
                  <a:lnTo>
                    <a:pt x="1340754" y="1421600"/>
                  </a:lnTo>
                  <a:lnTo>
                    <a:pt x="1376290" y="1392441"/>
                  </a:lnTo>
                  <a:lnTo>
                    <a:pt x="1410281" y="1361231"/>
                  </a:lnTo>
                  <a:lnTo>
                    <a:pt x="1442624" y="1328009"/>
                  </a:lnTo>
                  <a:lnTo>
                    <a:pt x="1473216" y="1292818"/>
                  </a:lnTo>
                  <a:lnTo>
                    <a:pt x="1501956" y="1255699"/>
                  </a:lnTo>
                  <a:lnTo>
                    <a:pt x="1528741" y="1216693"/>
                  </a:lnTo>
                  <a:lnTo>
                    <a:pt x="1553470" y="1175842"/>
                  </a:lnTo>
                  <a:lnTo>
                    <a:pt x="1576040" y="1133188"/>
                  </a:lnTo>
                  <a:lnTo>
                    <a:pt x="1596350" y="1088770"/>
                  </a:lnTo>
                  <a:lnTo>
                    <a:pt x="1614049" y="1043255"/>
                  </a:lnTo>
                  <a:lnTo>
                    <a:pt x="1628909" y="997346"/>
                  </a:lnTo>
                  <a:lnTo>
                    <a:pt x="1640972" y="951146"/>
                  </a:lnTo>
                  <a:lnTo>
                    <a:pt x="1650279" y="904756"/>
                  </a:lnTo>
                  <a:lnTo>
                    <a:pt x="1656872" y="858278"/>
                  </a:lnTo>
                  <a:lnTo>
                    <a:pt x="1660792" y="811816"/>
                  </a:lnTo>
                  <a:lnTo>
                    <a:pt x="1662080" y="765470"/>
                  </a:lnTo>
                  <a:lnTo>
                    <a:pt x="1660779" y="719343"/>
                  </a:lnTo>
                  <a:lnTo>
                    <a:pt x="1656928" y="673538"/>
                  </a:lnTo>
                  <a:lnTo>
                    <a:pt x="1650570" y="628155"/>
                  </a:lnTo>
                  <a:lnTo>
                    <a:pt x="1641746" y="583298"/>
                  </a:lnTo>
                  <a:lnTo>
                    <a:pt x="1630497" y="539067"/>
                  </a:lnTo>
                  <a:lnTo>
                    <a:pt x="1616864" y="495567"/>
                  </a:lnTo>
                  <a:lnTo>
                    <a:pt x="1600890" y="452897"/>
                  </a:lnTo>
                  <a:lnTo>
                    <a:pt x="1582615" y="411162"/>
                  </a:lnTo>
                  <a:lnTo>
                    <a:pt x="1562081" y="370461"/>
                  </a:lnTo>
                  <a:lnTo>
                    <a:pt x="1539330" y="330899"/>
                  </a:lnTo>
                  <a:lnTo>
                    <a:pt x="1514401" y="292576"/>
                  </a:lnTo>
                  <a:lnTo>
                    <a:pt x="1487338" y="255596"/>
                  </a:lnTo>
                  <a:lnTo>
                    <a:pt x="1458181" y="220059"/>
                  </a:lnTo>
                  <a:lnTo>
                    <a:pt x="1426972" y="186068"/>
                  </a:lnTo>
                  <a:lnTo>
                    <a:pt x="1393751" y="153726"/>
                  </a:lnTo>
                  <a:lnTo>
                    <a:pt x="1358562" y="123134"/>
                  </a:lnTo>
                  <a:lnTo>
                    <a:pt x="1321444" y="94394"/>
                  </a:lnTo>
                  <a:lnTo>
                    <a:pt x="1282439" y="67608"/>
                  </a:lnTo>
                  <a:lnTo>
                    <a:pt x="1241588" y="42879"/>
                  </a:lnTo>
                  <a:lnTo>
                    <a:pt x="1198934" y="20309"/>
                  </a:lnTo>
                  <a:lnTo>
                    <a:pt x="1154517" y="0"/>
                  </a:lnTo>
                  <a:close/>
                </a:path>
              </a:pathLst>
            </a:custGeom>
            <a:solidFill>
              <a:srgbClr val="CCD4E6"/>
            </a:solidFill>
          </p:spPr>
          <p:txBody>
            <a:bodyPr wrap="square" lIns="0" tIns="0" rIns="0" bIns="0" rtlCol="0"/>
            <a:lstStyle/>
            <a:p>
              <a:endParaRPr sz="2400"/>
            </a:p>
          </p:txBody>
        </p:sp>
        <p:pic>
          <p:nvPicPr>
            <p:cNvPr id="6" name="object 6"/>
            <p:cNvPicPr/>
            <p:nvPr/>
          </p:nvPicPr>
          <p:blipFill>
            <a:blip r:embed="rId4" cstate="print"/>
            <a:stretch>
              <a:fillRect/>
            </a:stretch>
          </p:blipFill>
          <p:spPr>
            <a:xfrm>
              <a:off x="1645919" y="2129015"/>
              <a:ext cx="1022591" cy="551700"/>
            </a:xfrm>
            <a:prstGeom prst="rect">
              <a:avLst/>
            </a:prstGeom>
          </p:spPr>
        </p:pic>
        <p:pic>
          <p:nvPicPr>
            <p:cNvPr id="7" name="object 7"/>
            <p:cNvPicPr/>
            <p:nvPr/>
          </p:nvPicPr>
          <p:blipFill>
            <a:blip r:embed="rId5" cstate="print"/>
            <a:stretch>
              <a:fillRect/>
            </a:stretch>
          </p:blipFill>
          <p:spPr>
            <a:xfrm>
              <a:off x="1755647" y="2132088"/>
              <a:ext cx="801611" cy="573011"/>
            </a:xfrm>
            <a:prstGeom prst="rect">
              <a:avLst/>
            </a:prstGeom>
          </p:spPr>
        </p:pic>
        <p:pic>
          <p:nvPicPr>
            <p:cNvPr id="8" name="object 8"/>
            <p:cNvPicPr/>
            <p:nvPr/>
          </p:nvPicPr>
          <p:blipFill>
            <a:blip r:embed="rId6" cstate="print"/>
            <a:stretch>
              <a:fillRect/>
            </a:stretch>
          </p:blipFill>
          <p:spPr>
            <a:xfrm>
              <a:off x="1688591" y="2148840"/>
              <a:ext cx="941832" cy="470916"/>
            </a:xfrm>
            <a:prstGeom prst="rect">
              <a:avLst/>
            </a:prstGeom>
          </p:spPr>
        </p:pic>
      </p:grpSp>
      <p:sp>
        <p:nvSpPr>
          <p:cNvPr id="9" name="object 9"/>
          <p:cNvSpPr txBox="1"/>
          <p:nvPr/>
        </p:nvSpPr>
        <p:spPr>
          <a:xfrm>
            <a:off x="722930" y="1783942"/>
            <a:ext cx="5677870" cy="951543"/>
          </a:xfrm>
          <a:prstGeom prst="rect">
            <a:avLst/>
          </a:prstGeom>
        </p:spPr>
        <p:txBody>
          <a:bodyPr vert="horz" wrap="square" lIns="0" tIns="17780" rIns="0" bIns="0" rtlCol="0">
            <a:spAutoFit/>
          </a:bodyPr>
          <a:lstStyle/>
          <a:p>
            <a:pPr marL="16933" marR="670543">
              <a:spcBef>
                <a:spcPts val="140"/>
              </a:spcBef>
            </a:pPr>
            <a:r>
              <a:rPr lang="en-GB" spc="-7" dirty="0">
                <a:solidFill>
                  <a:srgbClr val="3A3A3A"/>
                </a:solidFill>
                <a:latin typeface="Calibri"/>
                <a:cs typeface="Calibri"/>
              </a:rPr>
              <a:t>Every</a:t>
            </a:r>
            <a:r>
              <a:rPr lang="en-GB" dirty="0">
                <a:solidFill>
                  <a:srgbClr val="3A3A3A"/>
                </a:solidFill>
                <a:latin typeface="Calibri"/>
                <a:cs typeface="Calibri"/>
              </a:rPr>
              <a:t> </a:t>
            </a:r>
            <a:r>
              <a:rPr lang="en-GB" spc="-7" dirty="0">
                <a:solidFill>
                  <a:srgbClr val="3A3A3A"/>
                </a:solidFill>
                <a:latin typeface="Calibri"/>
                <a:cs typeface="Calibri"/>
              </a:rPr>
              <a:t>child</a:t>
            </a:r>
            <a:r>
              <a:rPr lang="en-GB" spc="7" dirty="0">
                <a:solidFill>
                  <a:srgbClr val="3A3A3A"/>
                </a:solidFill>
                <a:latin typeface="Calibri"/>
                <a:cs typeface="Calibri"/>
              </a:rPr>
              <a:t> </a:t>
            </a:r>
            <a:r>
              <a:rPr lang="en-GB" dirty="0">
                <a:solidFill>
                  <a:srgbClr val="3A3A3A"/>
                </a:solidFill>
                <a:latin typeface="Calibri"/>
                <a:cs typeface="Calibri"/>
              </a:rPr>
              <a:t>able</a:t>
            </a:r>
            <a:r>
              <a:rPr lang="en-GB" spc="7" dirty="0">
                <a:solidFill>
                  <a:srgbClr val="3A3A3A"/>
                </a:solidFill>
                <a:latin typeface="Calibri"/>
                <a:cs typeface="Calibri"/>
              </a:rPr>
              <a:t> </a:t>
            </a:r>
            <a:r>
              <a:rPr lang="en-GB" dirty="0">
                <a:solidFill>
                  <a:srgbClr val="3A3A3A"/>
                </a:solidFill>
                <a:latin typeface="Calibri"/>
                <a:cs typeface="Calibri"/>
              </a:rPr>
              <a:t>to</a:t>
            </a:r>
            <a:r>
              <a:rPr lang="en-GB" spc="-7" dirty="0">
                <a:solidFill>
                  <a:srgbClr val="3A3A3A"/>
                </a:solidFill>
                <a:latin typeface="Calibri"/>
                <a:cs typeface="Calibri"/>
              </a:rPr>
              <a:t> benefit</a:t>
            </a:r>
            <a:r>
              <a:rPr lang="en-GB" spc="27" dirty="0">
                <a:solidFill>
                  <a:srgbClr val="3A3A3A"/>
                </a:solidFill>
                <a:latin typeface="Calibri"/>
                <a:cs typeface="Calibri"/>
              </a:rPr>
              <a:t> </a:t>
            </a:r>
            <a:r>
              <a:rPr lang="en-GB" spc="-7" dirty="0">
                <a:solidFill>
                  <a:srgbClr val="3A3A3A"/>
                </a:solidFill>
                <a:latin typeface="Calibri"/>
                <a:cs typeface="Calibri"/>
              </a:rPr>
              <a:t>from</a:t>
            </a:r>
            <a:r>
              <a:rPr lang="en-GB" spc="-40" dirty="0">
                <a:solidFill>
                  <a:srgbClr val="3A3A3A"/>
                </a:solidFill>
                <a:latin typeface="Calibri"/>
                <a:cs typeface="Calibri"/>
              </a:rPr>
              <a:t> </a:t>
            </a:r>
            <a:r>
              <a:rPr lang="en-GB" dirty="0">
                <a:solidFill>
                  <a:srgbClr val="3A3A3A"/>
                </a:solidFill>
                <a:latin typeface="Calibri"/>
                <a:cs typeface="Calibri"/>
              </a:rPr>
              <a:t>an </a:t>
            </a:r>
            <a:r>
              <a:rPr lang="en-GB" spc="-7" dirty="0">
                <a:solidFill>
                  <a:srgbClr val="3A3A3A"/>
                </a:solidFill>
                <a:latin typeface="Calibri"/>
                <a:cs typeface="Calibri"/>
              </a:rPr>
              <a:t>excellent education,</a:t>
            </a:r>
            <a:r>
              <a:rPr lang="en-GB" spc="7" dirty="0">
                <a:solidFill>
                  <a:srgbClr val="3A3A3A"/>
                </a:solidFill>
                <a:latin typeface="Calibri"/>
                <a:cs typeface="Calibri"/>
              </a:rPr>
              <a:t> </a:t>
            </a:r>
            <a:r>
              <a:rPr lang="en-GB" dirty="0">
                <a:solidFill>
                  <a:srgbClr val="3A3A3A"/>
                </a:solidFill>
                <a:latin typeface="Calibri"/>
                <a:cs typeface="Calibri"/>
              </a:rPr>
              <a:t>regardless</a:t>
            </a:r>
            <a:r>
              <a:rPr lang="en-GB" spc="13" dirty="0">
                <a:solidFill>
                  <a:srgbClr val="3A3A3A"/>
                </a:solidFill>
                <a:latin typeface="Calibri"/>
                <a:cs typeface="Calibri"/>
              </a:rPr>
              <a:t> </a:t>
            </a:r>
            <a:r>
              <a:rPr lang="en-GB" spc="-7" dirty="0">
                <a:solidFill>
                  <a:srgbClr val="3A3A3A"/>
                </a:solidFill>
                <a:latin typeface="Calibri"/>
                <a:cs typeface="Calibri"/>
              </a:rPr>
              <a:t>of</a:t>
            </a:r>
            <a:r>
              <a:rPr lang="en-GB" spc="-13" dirty="0">
                <a:solidFill>
                  <a:srgbClr val="3A3A3A"/>
                </a:solidFill>
                <a:latin typeface="Calibri"/>
                <a:cs typeface="Calibri"/>
              </a:rPr>
              <a:t> </a:t>
            </a:r>
            <a:r>
              <a:rPr lang="en-GB" spc="-7" dirty="0">
                <a:solidFill>
                  <a:srgbClr val="3A3A3A"/>
                </a:solidFill>
                <a:latin typeface="Calibri"/>
                <a:cs typeface="Calibri"/>
              </a:rPr>
              <a:t>background</a:t>
            </a:r>
            <a:endParaRPr lang="en-GB" dirty="0">
              <a:latin typeface="Calibri"/>
              <a:cs typeface="Calibri"/>
            </a:endParaRPr>
          </a:p>
          <a:p>
            <a:pPr marL="16933" marR="6773">
              <a:spcBef>
                <a:spcPts val="800"/>
              </a:spcBef>
            </a:pPr>
            <a:r>
              <a:rPr lang="en-GB" spc="-7" dirty="0">
                <a:solidFill>
                  <a:srgbClr val="3A3A3A"/>
                </a:solidFill>
                <a:latin typeface="Calibri"/>
                <a:cs typeface="Calibri"/>
              </a:rPr>
              <a:t>Every</a:t>
            </a:r>
            <a:r>
              <a:rPr lang="en-GB" spc="7" dirty="0">
                <a:solidFill>
                  <a:srgbClr val="3A3A3A"/>
                </a:solidFill>
                <a:latin typeface="Calibri"/>
                <a:cs typeface="Calibri"/>
              </a:rPr>
              <a:t> </a:t>
            </a:r>
            <a:r>
              <a:rPr lang="en-GB" spc="-7" dirty="0">
                <a:solidFill>
                  <a:srgbClr val="3A3A3A"/>
                </a:solidFill>
                <a:latin typeface="Calibri"/>
                <a:cs typeface="Calibri"/>
              </a:rPr>
              <a:t>education</a:t>
            </a:r>
            <a:r>
              <a:rPr lang="en-GB" spc="20" dirty="0">
                <a:solidFill>
                  <a:srgbClr val="3A3A3A"/>
                </a:solidFill>
                <a:latin typeface="Calibri"/>
                <a:cs typeface="Calibri"/>
              </a:rPr>
              <a:t> </a:t>
            </a:r>
            <a:r>
              <a:rPr lang="en-GB" spc="-7" dirty="0">
                <a:solidFill>
                  <a:srgbClr val="3A3A3A"/>
                </a:solidFill>
                <a:latin typeface="Calibri"/>
                <a:cs typeface="Calibri"/>
              </a:rPr>
              <a:t>professional</a:t>
            </a:r>
            <a:r>
              <a:rPr lang="en-GB" spc="-27" dirty="0">
                <a:solidFill>
                  <a:srgbClr val="3A3A3A"/>
                </a:solidFill>
                <a:latin typeface="Calibri"/>
                <a:cs typeface="Calibri"/>
              </a:rPr>
              <a:t> </a:t>
            </a:r>
            <a:r>
              <a:rPr lang="en-GB" spc="-7" dirty="0">
                <a:solidFill>
                  <a:srgbClr val="3A3A3A"/>
                </a:solidFill>
                <a:latin typeface="Calibri"/>
                <a:cs typeface="Calibri"/>
              </a:rPr>
              <a:t>able</a:t>
            </a:r>
            <a:r>
              <a:rPr lang="en-GB" spc="20" dirty="0">
                <a:solidFill>
                  <a:srgbClr val="3A3A3A"/>
                </a:solidFill>
                <a:latin typeface="Calibri"/>
                <a:cs typeface="Calibri"/>
              </a:rPr>
              <a:t> </a:t>
            </a:r>
            <a:r>
              <a:rPr lang="en-GB" dirty="0">
                <a:solidFill>
                  <a:srgbClr val="3A3A3A"/>
                </a:solidFill>
                <a:latin typeface="Calibri"/>
                <a:cs typeface="Calibri"/>
              </a:rPr>
              <a:t>to</a:t>
            </a:r>
            <a:r>
              <a:rPr lang="en-GB" spc="7" dirty="0">
                <a:solidFill>
                  <a:srgbClr val="3A3A3A"/>
                </a:solidFill>
                <a:latin typeface="Calibri"/>
                <a:cs typeface="Calibri"/>
              </a:rPr>
              <a:t> </a:t>
            </a:r>
            <a:r>
              <a:rPr lang="en-GB" dirty="0">
                <a:solidFill>
                  <a:srgbClr val="3A3A3A"/>
                </a:solidFill>
                <a:latin typeface="Calibri"/>
                <a:cs typeface="Calibri"/>
              </a:rPr>
              <a:t>grow</a:t>
            </a:r>
            <a:r>
              <a:rPr lang="en-GB" spc="-20" dirty="0">
                <a:solidFill>
                  <a:srgbClr val="3A3A3A"/>
                </a:solidFill>
                <a:latin typeface="Calibri"/>
                <a:cs typeface="Calibri"/>
              </a:rPr>
              <a:t> </a:t>
            </a:r>
            <a:r>
              <a:rPr lang="en-GB" spc="-7" dirty="0">
                <a:solidFill>
                  <a:srgbClr val="3A3A3A"/>
                </a:solidFill>
                <a:latin typeface="Calibri"/>
                <a:cs typeface="Calibri"/>
              </a:rPr>
              <a:t>and</a:t>
            </a:r>
            <a:r>
              <a:rPr lang="en-GB" spc="7" dirty="0">
                <a:solidFill>
                  <a:srgbClr val="3A3A3A"/>
                </a:solidFill>
                <a:latin typeface="Calibri"/>
                <a:cs typeface="Calibri"/>
              </a:rPr>
              <a:t> </a:t>
            </a:r>
            <a:r>
              <a:rPr lang="en-GB" dirty="0">
                <a:solidFill>
                  <a:srgbClr val="3A3A3A"/>
                </a:solidFill>
                <a:latin typeface="Calibri"/>
                <a:cs typeface="Calibri"/>
              </a:rPr>
              <a:t>give </a:t>
            </a:r>
            <a:r>
              <a:rPr lang="en-GB" spc="-400" dirty="0">
                <a:solidFill>
                  <a:srgbClr val="3A3A3A"/>
                </a:solidFill>
                <a:latin typeface="Calibri"/>
                <a:cs typeface="Calibri"/>
              </a:rPr>
              <a:t> </a:t>
            </a:r>
            <a:r>
              <a:rPr lang="en-GB" spc="-7" dirty="0">
                <a:solidFill>
                  <a:srgbClr val="3A3A3A"/>
                </a:solidFill>
                <a:latin typeface="Calibri"/>
                <a:cs typeface="Calibri"/>
              </a:rPr>
              <a:t>their</a:t>
            </a:r>
            <a:r>
              <a:rPr lang="en-GB" dirty="0">
                <a:solidFill>
                  <a:srgbClr val="3A3A3A"/>
                </a:solidFill>
                <a:latin typeface="Calibri"/>
                <a:cs typeface="Calibri"/>
              </a:rPr>
              <a:t> </a:t>
            </a:r>
            <a:r>
              <a:rPr lang="en-GB" spc="-7" dirty="0">
                <a:solidFill>
                  <a:srgbClr val="3A3A3A"/>
                </a:solidFill>
                <a:latin typeface="Calibri"/>
                <a:cs typeface="Calibri"/>
              </a:rPr>
              <a:t>best</a:t>
            </a:r>
            <a:endParaRPr lang="en-GB" dirty="0">
              <a:latin typeface="Calibri"/>
              <a:cs typeface="Calibri"/>
            </a:endParaRPr>
          </a:p>
        </p:txBody>
      </p:sp>
      <p:grpSp>
        <p:nvGrpSpPr>
          <p:cNvPr id="10" name="object 10"/>
          <p:cNvGrpSpPr/>
          <p:nvPr/>
        </p:nvGrpSpPr>
        <p:grpSpPr>
          <a:xfrm>
            <a:off x="3263901" y="3698972"/>
            <a:ext cx="1365673" cy="770467"/>
            <a:chOff x="2273807" y="2756903"/>
            <a:chExt cx="1024255" cy="577850"/>
          </a:xfrm>
        </p:grpSpPr>
        <p:pic>
          <p:nvPicPr>
            <p:cNvPr id="11" name="object 11"/>
            <p:cNvPicPr/>
            <p:nvPr/>
          </p:nvPicPr>
          <p:blipFill>
            <a:blip r:embed="rId7" cstate="print"/>
            <a:stretch>
              <a:fillRect/>
            </a:stretch>
          </p:blipFill>
          <p:spPr>
            <a:xfrm>
              <a:off x="2273807" y="2756903"/>
              <a:ext cx="1024153" cy="551700"/>
            </a:xfrm>
            <a:prstGeom prst="rect">
              <a:avLst/>
            </a:prstGeom>
          </p:spPr>
        </p:pic>
        <p:pic>
          <p:nvPicPr>
            <p:cNvPr id="12" name="object 12"/>
            <p:cNvPicPr/>
            <p:nvPr/>
          </p:nvPicPr>
          <p:blipFill>
            <a:blip r:embed="rId8" cstate="print"/>
            <a:stretch>
              <a:fillRect/>
            </a:stretch>
          </p:blipFill>
          <p:spPr>
            <a:xfrm>
              <a:off x="2377439" y="2759989"/>
              <a:ext cx="815352" cy="574522"/>
            </a:xfrm>
            <a:prstGeom prst="rect">
              <a:avLst/>
            </a:prstGeom>
          </p:spPr>
        </p:pic>
        <p:pic>
          <p:nvPicPr>
            <p:cNvPr id="13" name="object 13"/>
            <p:cNvPicPr/>
            <p:nvPr/>
          </p:nvPicPr>
          <p:blipFill>
            <a:blip r:embed="rId9" cstate="print"/>
            <a:stretch>
              <a:fillRect/>
            </a:stretch>
          </p:blipFill>
          <p:spPr>
            <a:xfrm>
              <a:off x="2316479" y="2776727"/>
              <a:ext cx="943356" cy="470916"/>
            </a:xfrm>
            <a:prstGeom prst="rect">
              <a:avLst/>
            </a:prstGeom>
          </p:spPr>
        </p:pic>
      </p:grpSp>
      <p:sp>
        <p:nvSpPr>
          <p:cNvPr id="14" name="object 14"/>
          <p:cNvSpPr txBox="1"/>
          <p:nvPr/>
        </p:nvSpPr>
        <p:spPr>
          <a:xfrm>
            <a:off x="3566838" y="3765368"/>
            <a:ext cx="764540" cy="478763"/>
          </a:xfrm>
          <a:prstGeom prst="rect">
            <a:avLst/>
          </a:prstGeom>
        </p:spPr>
        <p:txBody>
          <a:bodyPr vert="horz" wrap="square" lIns="0" tIns="16933" rIns="0" bIns="0" rtlCol="0">
            <a:spAutoFit/>
          </a:bodyPr>
          <a:lstStyle/>
          <a:p>
            <a:pPr marL="847" algn="ctr">
              <a:lnSpc>
                <a:spcPts val="1840"/>
              </a:lnSpc>
              <a:spcBef>
                <a:spcPts val="133"/>
              </a:spcBef>
            </a:pPr>
            <a:r>
              <a:rPr sz="1600" spc="-20" dirty="0">
                <a:solidFill>
                  <a:srgbClr val="FFFFFF"/>
                </a:solidFill>
                <a:latin typeface="Calibri"/>
                <a:cs typeface="Calibri"/>
              </a:rPr>
              <a:t>Work</a:t>
            </a:r>
            <a:endParaRPr sz="1600" dirty="0">
              <a:latin typeface="Calibri"/>
              <a:cs typeface="Calibri"/>
            </a:endParaRPr>
          </a:p>
          <a:p>
            <a:pPr algn="ctr">
              <a:lnSpc>
                <a:spcPts val="1840"/>
              </a:lnSpc>
            </a:pPr>
            <a:r>
              <a:rPr sz="1600" spc="-27" dirty="0">
                <a:solidFill>
                  <a:srgbClr val="FFFFFF"/>
                </a:solidFill>
                <a:latin typeface="Calibri"/>
                <a:cs typeface="Calibri"/>
              </a:rPr>
              <a:t>Together</a:t>
            </a:r>
            <a:endParaRPr sz="1600" dirty="0">
              <a:latin typeface="Calibri"/>
              <a:cs typeface="Calibri"/>
            </a:endParaRPr>
          </a:p>
        </p:txBody>
      </p:sp>
      <p:grpSp>
        <p:nvGrpSpPr>
          <p:cNvPr id="15" name="object 15"/>
          <p:cNvGrpSpPr/>
          <p:nvPr/>
        </p:nvGrpSpPr>
        <p:grpSpPr>
          <a:xfrm>
            <a:off x="2426718" y="4536172"/>
            <a:ext cx="1363980" cy="770467"/>
            <a:chOff x="1645920" y="3384803"/>
            <a:chExt cx="1022985" cy="577850"/>
          </a:xfrm>
        </p:grpSpPr>
        <p:pic>
          <p:nvPicPr>
            <p:cNvPr id="16" name="object 16"/>
            <p:cNvPicPr/>
            <p:nvPr/>
          </p:nvPicPr>
          <p:blipFill>
            <a:blip r:embed="rId4" cstate="print"/>
            <a:stretch>
              <a:fillRect/>
            </a:stretch>
          </p:blipFill>
          <p:spPr>
            <a:xfrm>
              <a:off x="1645920" y="3384803"/>
              <a:ext cx="1022591" cy="551700"/>
            </a:xfrm>
            <a:prstGeom prst="rect">
              <a:avLst/>
            </a:prstGeom>
          </p:spPr>
        </p:pic>
        <p:pic>
          <p:nvPicPr>
            <p:cNvPr id="17" name="object 17"/>
            <p:cNvPicPr/>
            <p:nvPr/>
          </p:nvPicPr>
          <p:blipFill>
            <a:blip r:embed="rId10" cstate="print"/>
            <a:stretch>
              <a:fillRect/>
            </a:stretch>
          </p:blipFill>
          <p:spPr>
            <a:xfrm>
              <a:off x="1761744" y="3387851"/>
              <a:ext cx="818388" cy="574522"/>
            </a:xfrm>
            <a:prstGeom prst="rect">
              <a:avLst/>
            </a:prstGeom>
          </p:spPr>
        </p:pic>
        <p:pic>
          <p:nvPicPr>
            <p:cNvPr id="18" name="object 18"/>
            <p:cNvPicPr/>
            <p:nvPr/>
          </p:nvPicPr>
          <p:blipFill>
            <a:blip r:embed="rId11" cstate="print"/>
            <a:stretch>
              <a:fillRect/>
            </a:stretch>
          </p:blipFill>
          <p:spPr>
            <a:xfrm>
              <a:off x="1688592" y="3404615"/>
              <a:ext cx="941832" cy="470915"/>
            </a:xfrm>
            <a:prstGeom prst="rect">
              <a:avLst/>
            </a:prstGeom>
          </p:spPr>
        </p:pic>
      </p:grpSp>
      <p:sp>
        <p:nvSpPr>
          <p:cNvPr id="19" name="object 19"/>
          <p:cNvSpPr txBox="1"/>
          <p:nvPr/>
        </p:nvSpPr>
        <p:spPr>
          <a:xfrm>
            <a:off x="2745402" y="4602890"/>
            <a:ext cx="734060" cy="502702"/>
          </a:xfrm>
          <a:prstGeom prst="rect">
            <a:avLst/>
          </a:prstGeom>
        </p:spPr>
        <p:txBody>
          <a:bodyPr vert="horz" wrap="square" lIns="0" tIns="40640" rIns="0" bIns="0" rtlCol="0">
            <a:spAutoFit/>
          </a:bodyPr>
          <a:lstStyle/>
          <a:p>
            <a:pPr marL="16933" marR="6773" indent="5927">
              <a:lnSpc>
                <a:spcPts val="1760"/>
              </a:lnSpc>
              <a:spcBef>
                <a:spcPts val="320"/>
              </a:spcBef>
            </a:pPr>
            <a:r>
              <a:rPr sz="1600" dirty="0">
                <a:solidFill>
                  <a:srgbClr val="FFFFFF"/>
                </a:solidFill>
                <a:latin typeface="Calibri"/>
                <a:cs typeface="Calibri"/>
              </a:rPr>
              <a:t>Act</a:t>
            </a:r>
            <a:r>
              <a:rPr sz="1600" spc="-7" dirty="0">
                <a:solidFill>
                  <a:srgbClr val="FFFFFF"/>
                </a:solidFill>
                <a:latin typeface="Calibri"/>
                <a:cs typeface="Calibri"/>
              </a:rPr>
              <a:t> </a:t>
            </a:r>
            <a:r>
              <a:rPr sz="1600" spc="-13" dirty="0">
                <a:solidFill>
                  <a:srgbClr val="FFFFFF"/>
                </a:solidFill>
                <a:latin typeface="Calibri"/>
                <a:cs typeface="Calibri"/>
              </a:rPr>
              <a:t>w</a:t>
            </a:r>
            <a:r>
              <a:rPr sz="1600" dirty="0">
                <a:solidFill>
                  <a:srgbClr val="FFFFFF"/>
                </a:solidFill>
                <a:latin typeface="Calibri"/>
                <a:cs typeface="Calibri"/>
              </a:rPr>
              <a:t>i</a:t>
            </a:r>
            <a:r>
              <a:rPr sz="1600" spc="7" dirty="0">
                <a:solidFill>
                  <a:srgbClr val="FFFFFF"/>
                </a:solidFill>
                <a:latin typeface="Calibri"/>
                <a:cs typeface="Calibri"/>
              </a:rPr>
              <a:t>t</a:t>
            </a:r>
            <a:r>
              <a:rPr sz="1600" dirty="0">
                <a:solidFill>
                  <a:srgbClr val="FFFFFF"/>
                </a:solidFill>
                <a:latin typeface="Calibri"/>
                <a:cs typeface="Calibri"/>
              </a:rPr>
              <a:t>h  I</a:t>
            </a:r>
            <a:r>
              <a:rPr sz="1600" spc="-13" dirty="0">
                <a:solidFill>
                  <a:srgbClr val="FFFFFF"/>
                </a:solidFill>
                <a:latin typeface="Calibri"/>
                <a:cs typeface="Calibri"/>
              </a:rPr>
              <a:t>nt</a:t>
            </a:r>
            <a:r>
              <a:rPr sz="1600" dirty="0">
                <a:solidFill>
                  <a:srgbClr val="FFFFFF"/>
                </a:solidFill>
                <a:latin typeface="Calibri"/>
                <a:cs typeface="Calibri"/>
              </a:rPr>
              <a:t>egri</a:t>
            </a:r>
            <a:r>
              <a:rPr sz="1600" spc="7" dirty="0">
                <a:solidFill>
                  <a:srgbClr val="FFFFFF"/>
                </a:solidFill>
                <a:latin typeface="Calibri"/>
                <a:cs typeface="Calibri"/>
              </a:rPr>
              <a:t>t</a:t>
            </a:r>
            <a:r>
              <a:rPr sz="1600" dirty="0">
                <a:solidFill>
                  <a:srgbClr val="FFFFFF"/>
                </a:solidFill>
                <a:latin typeface="Calibri"/>
                <a:cs typeface="Calibri"/>
              </a:rPr>
              <a:t>y</a:t>
            </a:r>
            <a:endParaRPr sz="1600">
              <a:latin typeface="Calibri"/>
              <a:cs typeface="Calibri"/>
            </a:endParaRPr>
          </a:p>
        </p:txBody>
      </p:sp>
      <p:grpSp>
        <p:nvGrpSpPr>
          <p:cNvPr id="20" name="object 20"/>
          <p:cNvGrpSpPr/>
          <p:nvPr/>
        </p:nvGrpSpPr>
        <p:grpSpPr>
          <a:xfrm>
            <a:off x="1589534" y="3698972"/>
            <a:ext cx="1363980" cy="770467"/>
            <a:chOff x="1018032" y="2756903"/>
            <a:chExt cx="1022985" cy="577850"/>
          </a:xfrm>
        </p:grpSpPr>
        <p:pic>
          <p:nvPicPr>
            <p:cNvPr id="21" name="object 21"/>
            <p:cNvPicPr/>
            <p:nvPr/>
          </p:nvPicPr>
          <p:blipFill>
            <a:blip r:embed="rId4" cstate="print"/>
            <a:stretch>
              <a:fillRect/>
            </a:stretch>
          </p:blipFill>
          <p:spPr>
            <a:xfrm>
              <a:off x="1018032" y="2756903"/>
              <a:ext cx="1022591" cy="551700"/>
            </a:xfrm>
            <a:prstGeom prst="rect">
              <a:avLst/>
            </a:prstGeom>
          </p:spPr>
        </p:pic>
        <p:pic>
          <p:nvPicPr>
            <p:cNvPr id="22" name="object 22"/>
            <p:cNvPicPr/>
            <p:nvPr/>
          </p:nvPicPr>
          <p:blipFill>
            <a:blip r:embed="rId12" cstate="print"/>
            <a:stretch>
              <a:fillRect/>
            </a:stretch>
          </p:blipFill>
          <p:spPr>
            <a:xfrm>
              <a:off x="1072896" y="2759989"/>
              <a:ext cx="911339" cy="574522"/>
            </a:xfrm>
            <a:prstGeom prst="rect">
              <a:avLst/>
            </a:prstGeom>
          </p:spPr>
        </p:pic>
        <p:pic>
          <p:nvPicPr>
            <p:cNvPr id="23" name="object 23"/>
            <p:cNvPicPr/>
            <p:nvPr/>
          </p:nvPicPr>
          <p:blipFill>
            <a:blip r:embed="rId13" cstate="print"/>
            <a:stretch>
              <a:fillRect/>
            </a:stretch>
          </p:blipFill>
          <p:spPr>
            <a:xfrm>
              <a:off x="1060704" y="2776727"/>
              <a:ext cx="941832" cy="470916"/>
            </a:xfrm>
            <a:prstGeom prst="rect">
              <a:avLst/>
            </a:prstGeom>
          </p:spPr>
        </p:pic>
      </p:grpSp>
      <p:sp>
        <p:nvSpPr>
          <p:cNvPr id="24" name="object 24"/>
          <p:cNvSpPr txBox="1"/>
          <p:nvPr/>
        </p:nvSpPr>
        <p:spPr>
          <a:xfrm>
            <a:off x="1826601" y="3765368"/>
            <a:ext cx="893233" cy="478763"/>
          </a:xfrm>
          <a:prstGeom prst="rect">
            <a:avLst/>
          </a:prstGeom>
        </p:spPr>
        <p:txBody>
          <a:bodyPr vert="horz" wrap="square" lIns="0" tIns="16933" rIns="0" bIns="0" rtlCol="0">
            <a:spAutoFit/>
          </a:bodyPr>
          <a:lstStyle/>
          <a:p>
            <a:pPr marL="69424">
              <a:lnSpc>
                <a:spcPts val="1840"/>
              </a:lnSpc>
              <a:spcBef>
                <a:spcPts val="133"/>
              </a:spcBef>
            </a:pPr>
            <a:r>
              <a:rPr sz="1600" spc="-7" dirty="0">
                <a:solidFill>
                  <a:srgbClr val="FFFFFF"/>
                </a:solidFill>
                <a:latin typeface="Calibri"/>
                <a:cs typeface="Calibri"/>
              </a:rPr>
              <a:t>Strive</a:t>
            </a:r>
            <a:r>
              <a:rPr sz="1600" spc="-53" dirty="0">
                <a:solidFill>
                  <a:srgbClr val="FFFFFF"/>
                </a:solidFill>
                <a:latin typeface="Calibri"/>
                <a:cs typeface="Calibri"/>
              </a:rPr>
              <a:t> </a:t>
            </a:r>
            <a:r>
              <a:rPr sz="1600" spc="-13" dirty="0">
                <a:solidFill>
                  <a:srgbClr val="FFFFFF"/>
                </a:solidFill>
                <a:latin typeface="Calibri"/>
                <a:cs typeface="Calibri"/>
              </a:rPr>
              <a:t>for</a:t>
            </a:r>
            <a:endParaRPr sz="1600" dirty="0">
              <a:latin typeface="Calibri"/>
              <a:cs typeface="Calibri"/>
            </a:endParaRPr>
          </a:p>
          <a:p>
            <a:pPr marL="16933">
              <a:lnSpc>
                <a:spcPts val="1840"/>
              </a:lnSpc>
            </a:pPr>
            <a:r>
              <a:rPr sz="1600" spc="-7" dirty="0">
                <a:solidFill>
                  <a:srgbClr val="FFFFFF"/>
                </a:solidFill>
                <a:latin typeface="Calibri"/>
                <a:cs typeface="Calibri"/>
              </a:rPr>
              <a:t>E</a:t>
            </a:r>
            <a:r>
              <a:rPr sz="1600" spc="-40" dirty="0">
                <a:solidFill>
                  <a:srgbClr val="FFFFFF"/>
                </a:solidFill>
                <a:latin typeface="Calibri"/>
                <a:cs typeface="Calibri"/>
              </a:rPr>
              <a:t>x</a:t>
            </a:r>
            <a:r>
              <a:rPr sz="1600" spc="-7" dirty="0">
                <a:solidFill>
                  <a:srgbClr val="FFFFFF"/>
                </a:solidFill>
                <a:latin typeface="Calibri"/>
                <a:cs typeface="Calibri"/>
              </a:rPr>
              <a:t>c</a:t>
            </a:r>
            <a:r>
              <a:rPr sz="1600" dirty="0">
                <a:solidFill>
                  <a:srgbClr val="FFFFFF"/>
                </a:solidFill>
                <a:latin typeface="Calibri"/>
                <a:cs typeface="Calibri"/>
              </a:rPr>
              <a:t>elle</a:t>
            </a:r>
            <a:r>
              <a:rPr sz="1600" spc="7" dirty="0">
                <a:solidFill>
                  <a:srgbClr val="FFFFFF"/>
                </a:solidFill>
                <a:latin typeface="Calibri"/>
                <a:cs typeface="Calibri"/>
              </a:rPr>
              <a:t>n</a:t>
            </a:r>
            <a:r>
              <a:rPr sz="1600" spc="-7" dirty="0">
                <a:solidFill>
                  <a:srgbClr val="FFFFFF"/>
                </a:solidFill>
                <a:latin typeface="Calibri"/>
                <a:cs typeface="Calibri"/>
              </a:rPr>
              <a:t>c</a:t>
            </a:r>
            <a:r>
              <a:rPr sz="1600" dirty="0">
                <a:solidFill>
                  <a:srgbClr val="FFFFFF"/>
                </a:solidFill>
                <a:latin typeface="Calibri"/>
                <a:cs typeface="Calibri"/>
              </a:rPr>
              <a:t>e</a:t>
            </a:r>
            <a:endParaRPr sz="1600" dirty="0">
              <a:latin typeface="Calibri"/>
              <a:cs typeface="Calibri"/>
            </a:endParaRPr>
          </a:p>
        </p:txBody>
      </p:sp>
      <p:sp>
        <p:nvSpPr>
          <p:cNvPr id="27" name="object 27"/>
          <p:cNvSpPr txBox="1"/>
          <p:nvPr/>
        </p:nvSpPr>
        <p:spPr>
          <a:xfrm>
            <a:off x="804774" y="6256629"/>
            <a:ext cx="177800" cy="182166"/>
          </a:xfrm>
          <a:prstGeom prst="rect">
            <a:avLst/>
          </a:prstGeom>
        </p:spPr>
        <p:txBody>
          <a:bodyPr vert="horz" wrap="square" lIns="0" tIns="17780" rIns="0" bIns="0" rtlCol="0">
            <a:spAutoFit/>
          </a:bodyPr>
          <a:lstStyle/>
          <a:p>
            <a:pPr marL="50799">
              <a:spcBef>
                <a:spcPts val="140"/>
              </a:spcBef>
            </a:pPr>
            <a:fld id="{81D60167-4931-47E6-BA6A-407CBD079E47}" type="slidenum">
              <a:rPr sz="1067" dirty="0">
                <a:solidFill>
                  <a:srgbClr val="A6A6A6"/>
                </a:solidFill>
                <a:latin typeface="Century Gothic"/>
                <a:cs typeface="Century Gothic"/>
              </a:rPr>
              <a:pPr marL="50799">
                <a:spcBef>
                  <a:spcPts val="140"/>
                </a:spcBef>
              </a:pPr>
              <a:t>8</a:t>
            </a:fld>
            <a:endParaRPr sz="1067">
              <a:latin typeface="Century Gothic"/>
              <a:cs typeface="Century Gothic"/>
            </a:endParaRPr>
          </a:p>
        </p:txBody>
      </p:sp>
      <p:graphicFrame>
        <p:nvGraphicFramePr>
          <p:cNvPr id="25" name="object 25"/>
          <p:cNvGraphicFramePr>
            <a:graphicFrameLocks noGrp="1"/>
          </p:cNvGraphicFramePr>
          <p:nvPr>
            <p:extLst>
              <p:ext uri="{D42A27DB-BD31-4B8C-83A1-F6EECF244321}">
                <p14:modId xmlns:p14="http://schemas.microsoft.com/office/powerpoint/2010/main" val="421375966"/>
              </p:ext>
            </p:extLst>
          </p:nvPr>
        </p:nvGraphicFramePr>
        <p:xfrm>
          <a:off x="895423" y="5485657"/>
          <a:ext cx="4886960" cy="683670"/>
        </p:xfrm>
        <a:graphic>
          <a:graphicData uri="http://schemas.openxmlformats.org/drawingml/2006/table">
            <a:tbl>
              <a:tblPr firstRow="1" bandRow="1">
                <a:tableStyleId>{2D5ABB26-0587-4C30-8999-92F81FD0307C}</a:tableStyleId>
              </a:tblPr>
              <a:tblGrid>
                <a:gridCol w="2456180">
                  <a:extLst>
                    <a:ext uri="{9D8B030D-6E8A-4147-A177-3AD203B41FA5}">
                      <a16:colId xmlns:a16="http://schemas.microsoft.com/office/drawing/2014/main" val="20000"/>
                    </a:ext>
                  </a:extLst>
                </a:gridCol>
                <a:gridCol w="430107">
                  <a:extLst>
                    <a:ext uri="{9D8B030D-6E8A-4147-A177-3AD203B41FA5}">
                      <a16:colId xmlns:a16="http://schemas.microsoft.com/office/drawing/2014/main" val="20001"/>
                    </a:ext>
                  </a:extLst>
                </a:gridCol>
                <a:gridCol w="2000673">
                  <a:extLst>
                    <a:ext uri="{9D8B030D-6E8A-4147-A177-3AD203B41FA5}">
                      <a16:colId xmlns:a16="http://schemas.microsoft.com/office/drawing/2014/main" val="20002"/>
                    </a:ext>
                  </a:extLst>
                </a:gridCol>
              </a:tblGrid>
              <a:tr h="445926">
                <a:tc>
                  <a:txBody>
                    <a:bodyPr/>
                    <a:lstStyle/>
                    <a:p>
                      <a:pPr marL="127000">
                        <a:lnSpc>
                          <a:spcPts val="1335"/>
                        </a:lnSpc>
                      </a:pPr>
                      <a:r>
                        <a:rPr sz="1600" dirty="0">
                          <a:latin typeface="Calibri"/>
                          <a:cs typeface="Calibri"/>
                        </a:rPr>
                        <a:t>Known</a:t>
                      </a:r>
                      <a:r>
                        <a:rPr sz="1600" spc="-40" dirty="0">
                          <a:latin typeface="Calibri"/>
                          <a:cs typeface="Calibri"/>
                        </a:rPr>
                        <a:t> </a:t>
                      </a:r>
                      <a:r>
                        <a:rPr sz="1600" dirty="0">
                          <a:latin typeface="Calibri"/>
                          <a:cs typeface="Calibri"/>
                        </a:rPr>
                        <a:t>&amp;</a:t>
                      </a:r>
                      <a:r>
                        <a:rPr sz="1600" spc="-25" dirty="0">
                          <a:latin typeface="Calibri"/>
                          <a:cs typeface="Calibri"/>
                        </a:rPr>
                        <a:t> </a:t>
                      </a:r>
                      <a:r>
                        <a:rPr sz="1600" b="1" dirty="0">
                          <a:latin typeface="Calibri"/>
                          <a:cs typeface="Calibri"/>
                        </a:rPr>
                        <a:t>Trusted</a:t>
                      </a:r>
                      <a:endParaRPr sz="1600" dirty="0">
                        <a:latin typeface="Calibri"/>
                        <a:cs typeface="Calibri"/>
                      </a:endParaRPr>
                    </a:p>
                  </a:txBody>
                  <a:tcPr marL="0" marR="0" marT="0" marB="0"/>
                </a:tc>
                <a:tc>
                  <a:txBody>
                    <a:bodyPr/>
                    <a:lstStyle/>
                    <a:p>
                      <a:pPr marL="64769">
                        <a:lnSpc>
                          <a:spcPts val="1335"/>
                        </a:lnSpc>
                      </a:pPr>
                      <a:r>
                        <a:rPr lang="en-GB" sz="1600" dirty="0">
                          <a:solidFill>
                            <a:srgbClr val="006BB5"/>
                          </a:solidFill>
                          <a:latin typeface="Calibri"/>
                          <a:cs typeface="Calibri"/>
                        </a:rPr>
                        <a:t>|</a:t>
                      </a:r>
                      <a:endParaRPr lang="en-GB" sz="1600" dirty="0">
                        <a:latin typeface="Calibri"/>
                        <a:cs typeface="Calibri"/>
                      </a:endParaRPr>
                    </a:p>
                  </a:txBody>
                  <a:tcPr marL="0" marR="0" marT="0" marB="0"/>
                </a:tc>
                <a:tc>
                  <a:txBody>
                    <a:bodyPr/>
                    <a:lstStyle/>
                    <a:p>
                      <a:pPr marL="180975">
                        <a:lnSpc>
                          <a:spcPts val="1335"/>
                        </a:lnSpc>
                      </a:pPr>
                      <a:r>
                        <a:rPr lang="en-GB" sz="1600" b="1" spc="-5" dirty="0">
                          <a:latin typeface="Calibri"/>
                          <a:cs typeface="Calibri"/>
                        </a:rPr>
                        <a:t>96%</a:t>
                      </a:r>
                      <a:r>
                        <a:rPr lang="en-GB" sz="1600" b="1" spc="-10" dirty="0">
                          <a:latin typeface="Calibri"/>
                          <a:cs typeface="Calibri"/>
                        </a:rPr>
                        <a:t> </a:t>
                      </a:r>
                      <a:r>
                        <a:rPr lang="en-GB" sz="1600" spc="-5" dirty="0">
                          <a:latin typeface="Calibri"/>
                          <a:cs typeface="Calibri"/>
                        </a:rPr>
                        <a:t>Satisfaction</a:t>
                      </a:r>
                      <a:endParaRPr lang="en-GB" sz="1600" dirty="0">
                        <a:latin typeface="Calibri"/>
                        <a:cs typeface="Calibri"/>
                      </a:endParaRPr>
                    </a:p>
                  </a:txBody>
                  <a:tcPr marL="0" marR="0" marT="0" marB="0"/>
                </a:tc>
                <a:extLst>
                  <a:ext uri="{0D108BD9-81ED-4DB2-BD59-A6C34878D82A}">
                    <a16:rowId xmlns:a16="http://schemas.microsoft.com/office/drawing/2014/main" val="10000"/>
                  </a:ext>
                </a:extLst>
              </a:tr>
              <a:tr h="237744">
                <a:tc>
                  <a:txBody>
                    <a:bodyPr/>
                    <a:lstStyle/>
                    <a:p>
                      <a:pPr marL="127000">
                        <a:lnSpc>
                          <a:spcPts val="1480"/>
                        </a:lnSpc>
                      </a:pPr>
                      <a:r>
                        <a:rPr sz="1600" b="1" i="1" dirty="0">
                          <a:latin typeface="Calibri"/>
                          <a:cs typeface="Calibri"/>
                        </a:rPr>
                        <a:t>‘Exceptional’</a:t>
                      </a:r>
                      <a:r>
                        <a:rPr sz="1600" b="1" i="1" spc="-55" dirty="0">
                          <a:latin typeface="Calibri"/>
                          <a:cs typeface="Calibri"/>
                        </a:rPr>
                        <a:t> </a:t>
                      </a:r>
                      <a:r>
                        <a:rPr sz="1600" dirty="0">
                          <a:latin typeface="Calibri"/>
                          <a:cs typeface="Calibri"/>
                        </a:rPr>
                        <a:t>Provision</a:t>
                      </a:r>
                    </a:p>
                  </a:txBody>
                  <a:tcPr marL="0" marR="0" marT="0" marB="0"/>
                </a:tc>
                <a:tc>
                  <a:txBody>
                    <a:bodyPr/>
                    <a:lstStyle/>
                    <a:p>
                      <a:pPr marL="59055">
                        <a:lnSpc>
                          <a:spcPts val="1480"/>
                        </a:lnSpc>
                      </a:pPr>
                      <a:r>
                        <a:rPr sz="1600" dirty="0">
                          <a:solidFill>
                            <a:srgbClr val="006BB5"/>
                          </a:solidFill>
                          <a:latin typeface="Calibri"/>
                          <a:cs typeface="Calibri"/>
                        </a:rPr>
                        <a:t>|</a:t>
                      </a:r>
                      <a:endParaRPr sz="1600">
                        <a:latin typeface="Calibri"/>
                        <a:cs typeface="Calibri"/>
                      </a:endParaRPr>
                    </a:p>
                  </a:txBody>
                  <a:tcPr marL="0" marR="0" marT="0" marB="0"/>
                </a:tc>
                <a:tc>
                  <a:txBody>
                    <a:bodyPr/>
                    <a:lstStyle/>
                    <a:p>
                      <a:pPr marL="175260">
                        <a:lnSpc>
                          <a:spcPts val="1480"/>
                        </a:lnSpc>
                      </a:pPr>
                      <a:r>
                        <a:rPr sz="1600" b="1" spc="-5" dirty="0">
                          <a:latin typeface="Calibri"/>
                          <a:cs typeface="Calibri"/>
                        </a:rPr>
                        <a:t>9</a:t>
                      </a:r>
                      <a:r>
                        <a:rPr lang="en-GB" sz="1600" b="1" spc="-5" dirty="0">
                          <a:latin typeface="Calibri"/>
                          <a:cs typeface="Calibri"/>
                        </a:rPr>
                        <a:t>6.1</a:t>
                      </a:r>
                      <a:r>
                        <a:rPr sz="1600" b="1" spc="-5" dirty="0">
                          <a:latin typeface="Calibri"/>
                          <a:cs typeface="Calibri"/>
                        </a:rPr>
                        <a:t>% </a:t>
                      </a:r>
                      <a:r>
                        <a:rPr sz="1600" spc="-5" dirty="0">
                          <a:latin typeface="Calibri"/>
                          <a:cs typeface="Calibri"/>
                        </a:rPr>
                        <a:t>Pass </a:t>
                      </a:r>
                      <a:r>
                        <a:rPr sz="1600" dirty="0">
                          <a:latin typeface="Calibri"/>
                          <a:cs typeface="Calibri"/>
                        </a:rPr>
                        <a:t>Rate</a:t>
                      </a:r>
                    </a:p>
                  </a:txBody>
                  <a:tcPr marL="0" marR="0" marT="0" marB="0"/>
                </a:tc>
                <a:extLst>
                  <a:ext uri="{0D108BD9-81ED-4DB2-BD59-A6C34878D82A}">
                    <a16:rowId xmlns:a16="http://schemas.microsoft.com/office/drawing/2014/main" val="10001"/>
                  </a:ext>
                </a:extLst>
              </a:tr>
            </a:tbl>
          </a:graphicData>
        </a:graphic>
      </p:graphicFrame>
      <p:sp>
        <p:nvSpPr>
          <p:cNvPr id="31" name="Title 30">
            <a:extLst>
              <a:ext uri="{FF2B5EF4-FFF2-40B4-BE49-F238E27FC236}">
                <a16:creationId xmlns:a16="http://schemas.microsoft.com/office/drawing/2014/main" id="{914C7426-008B-44EB-8968-32734AEE197C}"/>
              </a:ext>
            </a:extLst>
          </p:cNvPr>
          <p:cNvSpPr>
            <a:spLocks noGrp="1"/>
          </p:cNvSpPr>
          <p:nvPr>
            <p:ph type="title"/>
          </p:nvPr>
        </p:nvSpPr>
        <p:spPr>
          <a:xfrm>
            <a:off x="594360" y="365125"/>
            <a:ext cx="10515600" cy="1325563"/>
          </a:xfrm>
        </p:spPr>
        <p:txBody>
          <a:bodyPr>
            <a:normAutofit/>
          </a:bodyPr>
          <a:lstStyle/>
          <a:p>
            <a:r>
              <a:rPr lang="en-GB" sz="3733" b="1" dirty="0">
                <a:latin typeface="Century Gothic" pitchFamily="34" charset="0"/>
              </a:rPr>
              <a:t>Best Practice Network &amp; </a:t>
            </a:r>
            <a:br>
              <a:rPr lang="en-GB" sz="3733" b="1" dirty="0">
                <a:latin typeface="Century Gothic" pitchFamily="34" charset="0"/>
              </a:rPr>
            </a:br>
            <a:r>
              <a:rPr lang="en-GB" sz="3733" b="1" dirty="0">
                <a:latin typeface="Century Gothic" pitchFamily="34" charset="0"/>
              </a:rPr>
              <a:t>Outstanding Leaders Partnership</a:t>
            </a:r>
          </a:p>
        </p:txBody>
      </p:sp>
      <p:sp>
        <p:nvSpPr>
          <p:cNvPr id="32" name="object 14">
            <a:extLst>
              <a:ext uri="{FF2B5EF4-FFF2-40B4-BE49-F238E27FC236}">
                <a16:creationId xmlns:a16="http://schemas.microsoft.com/office/drawing/2014/main" id="{7B65023F-EC1B-4213-8291-F38322067130}"/>
              </a:ext>
            </a:extLst>
          </p:cNvPr>
          <p:cNvSpPr txBox="1"/>
          <p:nvPr/>
        </p:nvSpPr>
        <p:spPr>
          <a:xfrm>
            <a:off x="2717529" y="2939360"/>
            <a:ext cx="764540" cy="478763"/>
          </a:xfrm>
          <a:prstGeom prst="rect">
            <a:avLst/>
          </a:prstGeom>
        </p:spPr>
        <p:txBody>
          <a:bodyPr vert="horz" wrap="square" lIns="0" tIns="16933" rIns="0" bIns="0" rtlCol="0">
            <a:spAutoFit/>
          </a:bodyPr>
          <a:lstStyle/>
          <a:p>
            <a:pPr marL="847" algn="ctr">
              <a:lnSpc>
                <a:spcPts val="1840"/>
              </a:lnSpc>
              <a:spcBef>
                <a:spcPts val="133"/>
              </a:spcBef>
            </a:pPr>
            <a:r>
              <a:rPr lang="en-GB" sz="1600" spc="-20" dirty="0">
                <a:solidFill>
                  <a:srgbClr val="FFFFFF"/>
                </a:solidFill>
                <a:latin typeface="Calibri"/>
                <a:cs typeface="Calibri"/>
              </a:rPr>
              <a:t>Inspire Learning</a:t>
            </a:r>
            <a:endParaRPr sz="1600" dirty="0">
              <a:latin typeface="Calibri"/>
              <a:cs typeface="Calibri"/>
            </a:endParaRPr>
          </a:p>
        </p:txBody>
      </p:sp>
      <p:pic>
        <p:nvPicPr>
          <p:cNvPr id="28" name="Picture 27">
            <a:extLst>
              <a:ext uri="{FF2B5EF4-FFF2-40B4-BE49-F238E27FC236}">
                <a16:creationId xmlns:a16="http://schemas.microsoft.com/office/drawing/2014/main" id="{C4A871E8-77E8-0617-9B14-644171A14E3C}"/>
              </a:ext>
            </a:extLst>
          </p:cNvPr>
          <p:cNvPicPr>
            <a:picLocks noChangeAspect="1"/>
          </p:cNvPicPr>
          <p:nvPr/>
        </p:nvPicPr>
        <p:blipFill>
          <a:blip r:embed="rId14"/>
          <a:stretch>
            <a:fillRect/>
          </a:stretch>
        </p:blipFill>
        <p:spPr>
          <a:xfrm>
            <a:off x="6836891" y="1622882"/>
            <a:ext cx="4557547" cy="439732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78021-ED14-8EB1-8729-7FA26FB63549}"/>
              </a:ext>
            </a:extLst>
          </p:cNvPr>
          <p:cNvSpPr>
            <a:spLocks noGrp="1"/>
          </p:cNvSpPr>
          <p:nvPr>
            <p:ph type="title"/>
          </p:nvPr>
        </p:nvSpPr>
        <p:spPr/>
        <p:txBody>
          <a:bodyPr/>
          <a:lstStyle/>
          <a:p>
            <a:r>
              <a:rPr lang="en-GB" dirty="0"/>
              <a:t>Local Groups, Nationwide Delivery</a:t>
            </a:r>
          </a:p>
        </p:txBody>
      </p:sp>
      <p:pic>
        <p:nvPicPr>
          <p:cNvPr id="4" name="Picture 3">
            <a:extLst>
              <a:ext uri="{FF2B5EF4-FFF2-40B4-BE49-F238E27FC236}">
                <a16:creationId xmlns:a16="http://schemas.microsoft.com/office/drawing/2014/main" id="{E05171B9-0C7D-CE4A-A19C-8E67424A6EED}"/>
              </a:ext>
            </a:extLst>
          </p:cNvPr>
          <p:cNvPicPr>
            <a:picLocks noChangeAspect="1"/>
          </p:cNvPicPr>
          <p:nvPr/>
        </p:nvPicPr>
        <p:blipFill>
          <a:blip r:embed="rId3"/>
          <a:stretch>
            <a:fillRect/>
          </a:stretch>
        </p:blipFill>
        <p:spPr>
          <a:xfrm>
            <a:off x="838200" y="1690688"/>
            <a:ext cx="4821618" cy="4089278"/>
          </a:xfrm>
          <a:prstGeom prst="rect">
            <a:avLst/>
          </a:prstGeom>
        </p:spPr>
      </p:pic>
      <p:sp>
        <p:nvSpPr>
          <p:cNvPr id="5" name="TextBox 4">
            <a:extLst>
              <a:ext uri="{FF2B5EF4-FFF2-40B4-BE49-F238E27FC236}">
                <a16:creationId xmlns:a16="http://schemas.microsoft.com/office/drawing/2014/main" id="{84FBD4D8-7F84-9BB9-0B99-5238998F7D0C}"/>
              </a:ext>
            </a:extLst>
          </p:cNvPr>
          <p:cNvSpPr txBox="1"/>
          <p:nvPr/>
        </p:nvSpPr>
        <p:spPr>
          <a:xfrm>
            <a:off x="6096000" y="1532649"/>
            <a:ext cx="5438563" cy="4247317"/>
          </a:xfrm>
          <a:prstGeom prst="rect">
            <a:avLst/>
          </a:prstGeom>
          <a:noFill/>
        </p:spPr>
        <p:txBody>
          <a:bodyPr wrap="square" rtlCol="0">
            <a:spAutoFit/>
          </a:bodyPr>
          <a:lstStyle/>
          <a:p>
            <a:r>
              <a:rPr lang="en-GB" dirty="0"/>
              <a:t>NPQs are delivered in partnership with TSHs, MATs and other schools groups across England.</a:t>
            </a:r>
          </a:p>
          <a:p>
            <a:endParaRPr lang="en-GB" dirty="0"/>
          </a:p>
          <a:p>
            <a:r>
              <a:rPr lang="en-GB" dirty="0"/>
              <a:t>Face-to-Face events are facilitated by local school leaders familiar with local challenges.</a:t>
            </a:r>
          </a:p>
          <a:p>
            <a:endParaRPr lang="en-GB" dirty="0"/>
          </a:p>
          <a:p>
            <a:r>
              <a:rPr lang="en-GB" dirty="0"/>
              <a:t>As most applications are received in July, we are unable to confirm viable groups until later in the year. However, we expect to be running groups in the same places we did in 2022. See 2022 Group Map here.</a:t>
            </a:r>
          </a:p>
          <a:p>
            <a:endParaRPr lang="en-GB" dirty="0"/>
          </a:p>
          <a:p>
            <a:r>
              <a:rPr lang="en-GB" dirty="0"/>
              <a:t>We have a growing number of international partners delivering NPQ Face-to-Face events, although the majority of international NPQs are delivered remotely. Contact us for your nearest international NPQ group.</a:t>
            </a:r>
          </a:p>
        </p:txBody>
      </p:sp>
    </p:spTree>
    <p:extLst>
      <p:ext uri="{BB962C8B-B14F-4D97-AF65-F5344CB8AC3E}">
        <p14:creationId xmlns:p14="http://schemas.microsoft.com/office/powerpoint/2010/main" val="1743236390"/>
      </p:ext>
    </p:extLst>
  </p:cSld>
  <p:clrMapOvr>
    <a:masterClrMapping/>
  </p:clrMapOvr>
</p:sld>
</file>

<file path=ppt/theme/theme1.xml><?xml version="1.0" encoding="utf-8"?>
<a:theme xmlns:a="http://schemas.openxmlformats.org/drawingml/2006/main" name="Office Theme">
  <a:themeElements>
    <a:clrScheme name="BPN-OLP">
      <a:dk1>
        <a:srgbClr val="000000"/>
      </a:dk1>
      <a:lt1>
        <a:srgbClr val="FFFFFF"/>
      </a:lt1>
      <a:dk2>
        <a:srgbClr val="002855"/>
      </a:dk2>
      <a:lt2>
        <a:srgbClr val="D9D9D6"/>
      </a:lt2>
      <a:accent1>
        <a:srgbClr val="CE0F69"/>
      </a:accent1>
      <a:accent2>
        <a:srgbClr val="002855"/>
      </a:accent2>
      <a:accent3>
        <a:srgbClr val="0085CA"/>
      </a:accent3>
      <a:accent4>
        <a:srgbClr val="862550"/>
      </a:accent4>
      <a:accent5>
        <a:srgbClr val="97999B"/>
      </a:accent5>
      <a:accent6>
        <a:srgbClr val="3EB1C8"/>
      </a:accent6>
      <a:hlink>
        <a:srgbClr val="CE0F69"/>
      </a:hlink>
      <a:folHlink>
        <a:srgbClr val="AE247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PN-OLP">
    <a:dk1>
      <a:srgbClr val="000000"/>
    </a:dk1>
    <a:lt1>
      <a:srgbClr val="FFFFFF"/>
    </a:lt1>
    <a:dk2>
      <a:srgbClr val="002855"/>
    </a:dk2>
    <a:lt2>
      <a:srgbClr val="D9D9D6"/>
    </a:lt2>
    <a:accent1>
      <a:srgbClr val="CE0F69"/>
    </a:accent1>
    <a:accent2>
      <a:srgbClr val="002855"/>
    </a:accent2>
    <a:accent3>
      <a:srgbClr val="0085CA"/>
    </a:accent3>
    <a:accent4>
      <a:srgbClr val="862550"/>
    </a:accent4>
    <a:accent5>
      <a:srgbClr val="97999B"/>
    </a:accent5>
    <a:accent6>
      <a:srgbClr val="3EB1C8"/>
    </a:accent6>
    <a:hlink>
      <a:srgbClr val="CE0F69"/>
    </a:hlink>
    <a:folHlink>
      <a:srgbClr val="AE2473"/>
    </a:folHlink>
  </a:clrScheme>
</a:themeOverride>
</file>

<file path=docProps/app.xml><?xml version="1.0" encoding="utf-8"?>
<Properties xmlns="http://schemas.openxmlformats.org/officeDocument/2006/extended-properties" xmlns:vt="http://schemas.openxmlformats.org/officeDocument/2006/docPropsVTypes">
  <Template/>
  <TotalTime>21088</TotalTime>
  <Words>3467</Words>
  <Application>Microsoft Office PowerPoint</Application>
  <PresentationFormat>Widescreen</PresentationFormat>
  <Paragraphs>287</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Calibri Light</vt:lpstr>
      <vt:lpstr>Century Gothic</vt:lpstr>
      <vt:lpstr>GDS Transport</vt:lpstr>
      <vt:lpstr>inherit</vt:lpstr>
      <vt:lpstr>Wingdings</vt:lpstr>
      <vt:lpstr>Office Theme</vt:lpstr>
      <vt:lpstr>Specialist National Professional Qualifications (NPQs)</vt:lpstr>
      <vt:lpstr>NPQ programmes: what changed in 2020?</vt:lpstr>
      <vt:lpstr>NPQ programmes: what changed in 2020?</vt:lpstr>
      <vt:lpstr>Specialist NPQ programmes: assessment</vt:lpstr>
      <vt:lpstr>Specialist NPQ programmes: who can enrol </vt:lpstr>
      <vt:lpstr>Programmes overview: content areas</vt:lpstr>
      <vt:lpstr>NPQLBC: Programme Structure</vt:lpstr>
      <vt:lpstr>Best Practice Network &amp;  Outstanding Leaders Partnership</vt:lpstr>
      <vt:lpstr>Local Groups, Nationwide Delivery</vt:lpstr>
      <vt:lpstr>NPQLBC Perspectives</vt:lpstr>
      <vt:lpstr>Funding – England only</vt:lpstr>
      <vt:lpstr>Next steps Contacts Q&amp;A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sharonmayers@gmail.com</dc:creator>
  <cp:lastModifiedBy>Laura Saunders</cp:lastModifiedBy>
  <cp:revision>58</cp:revision>
  <dcterms:created xsi:type="dcterms:W3CDTF">2021-03-17T14:12:44Z</dcterms:created>
  <dcterms:modified xsi:type="dcterms:W3CDTF">2023-05-16T08:49:57Z</dcterms:modified>
</cp:coreProperties>
</file>