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409" r:id="rId3"/>
    <p:sldId id="328" r:id="rId4"/>
    <p:sldId id="308" r:id="rId5"/>
    <p:sldId id="410" r:id="rId6"/>
    <p:sldId id="310" r:id="rId7"/>
    <p:sldId id="417" r:id="rId8"/>
    <p:sldId id="419" r:id="rId9"/>
    <p:sldId id="418" r:id="rId10"/>
    <p:sldId id="325" r:id="rId11"/>
    <p:sldId id="283" r:id="rId12"/>
    <p:sldId id="311" r:id="rId13"/>
    <p:sldId id="416" r:id="rId14"/>
    <p:sldId id="323" r:id="rId15"/>
    <p:sldId id="324" r:id="rId16"/>
    <p:sldId id="415" r:id="rId17"/>
    <p:sldId id="420" r:id="rId18"/>
    <p:sldId id="421" r:id="rId19"/>
    <p:sldId id="305" r:id="rId20"/>
    <p:sldId id="270" r:id="rId21"/>
    <p:sldId id="414"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36E15-877C-4BAE-A6E8-03356FB02D0D}" v="8" dt="2021-11-15T13:19:54.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5980" autoAdjust="0"/>
  </p:normalViewPr>
  <p:slideViewPr>
    <p:cSldViewPr snapToGrid="0" snapToObjects="1">
      <p:cViewPr varScale="1">
        <p:scale>
          <a:sx n="63" d="100"/>
          <a:sy n="63"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48461-D180-421D-9E6B-D4AED7CB0F5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737EDD0F-1E4C-4DAA-BF54-83B9CC3C6F94}">
      <dgm:prSet phldrT="[Text]"/>
      <dgm:spPr/>
      <dgm:t>
        <a:bodyPr/>
        <a:lstStyle/>
        <a:p>
          <a:r>
            <a:rPr lang="en-GB" dirty="0"/>
            <a:t>Profile &amp; Audit</a:t>
          </a:r>
        </a:p>
      </dgm:t>
    </dgm:pt>
    <dgm:pt modelId="{A4DF523C-DD1D-4070-B823-CE51B5DB20B4}" type="parTrans" cxnId="{D62D38B3-44BE-4CBD-969D-B31DA971C51C}">
      <dgm:prSet/>
      <dgm:spPr/>
      <dgm:t>
        <a:bodyPr/>
        <a:lstStyle/>
        <a:p>
          <a:endParaRPr lang="en-GB"/>
        </a:p>
      </dgm:t>
    </dgm:pt>
    <dgm:pt modelId="{E435784A-472F-41B3-B6C5-C0DDCEB45374}" type="sibTrans" cxnId="{D62D38B3-44BE-4CBD-969D-B31DA971C51C}">
      <dgm:prSet/>
      <dgm:spPr/>
      <dgm:t>
        <a:bodyPr/>
        <a:lstStyle/>
        <a:p>
          <a:endParaRPr lang="en-GB"/>
        </a:p>
      </dgm:t>
    </dgm:pt>
    <dgm:pt modelId="{2150ACBF-A017-44F8-A283-558F831FEA20}">
      <dgm:prSet phldrT="[Text]" custT="1"/>
      <dgm:spPr/>
      <dgm:t>
        <a:bodyPr/>
        <a:lstStyle/>
        <a:p>
          <a:pPr>
            <a:buFont typeface="Arial" panose="020B0604020202020204" pitchFamily="34" charset="0"/>
            <a:buChar char="•"/>
          </a:pPr>
          <a:endParaRPr lang="en-GB" sz="1100" dirty="0"/>
        </a:p>
      </dgm:t>
    </dgm:pt>
    <dgm:pt modelId="{E7112685-3583-42E0-816A-18E87CCA8BF7}" type="parTrans" cxnId="{5972C58A-4191-4FDA-989C-B9EAE898E2D2}">
      <dgm:prSet/>
      <dgm:spPr/>
      <dgm:t>
        <a:bodyPr/>
        <a:lstStyle/>
        <a:p>
          <a:endParaRPr lang="en-GB"/>
        </a:p>
      </dgm:t>
    </dgm:pt>
    <dgm:pt modelId="{8DB8A6B6-E59F-471F-89C0-9CF70BBE1627}" type="sibTrans" cxnId="{5972C58A-4191-4FDA-989C-B9EAE898E2D2}">
      <dgm:prSet/>
      <dgm:spPr/>
      <dgm:t>
        <a:bodyPr/>
        <a:lstStyle/>
        <a:p>
          <a:endParaRPr lang="en-GB"/>
        </a:p>
      </dgm:t>
    </dgm:pt>
    <dgm:pt modelId="{8D33E876-B9FE-4035-A793-351CCE20199C}">
      <dgm:prSet phldrT="[Text]"/>
      <dgm:spPr/>
      <dgm:t>
        <a:bodyPr/>
        <a:lstStyle/>
        <a:p>
          <a:r>
            <a:rPr lang="en-GB" dirty="0"/>
            <a:t>Face-to-face</a:t>
          </a:r>
        </a:p>
      </dgm:t>
    </dgm:pt>
    <dgm:pt modelId="{61F50139-9E24-4B75-B49F-12E153E2AF63}" type="parTrans" cxnId="{1009EA8C-35C4-4E5E-930D-8C4413EA421A}">
      <dgm:prSet/>
      <dgm:spPr/>
      <dgm:t>
        <a:bodyPr/>
        <a:lstStyle/>
        <a:p>
          <a:endParaRPr lang="en-GB"/>
        </a:p>
      </dgm:t>
    </dgm:pt>
    <dgm:pt modelId="{FE642A68-7200-4CCF-AAAA-7C8BEFDA659E}" type="sibTrans" cxnId="{1009EA8C-35C4-4E5E-930D-8C4413EA421A}">
      <dgm:prSet/>
      <dgm:spPr/>
      <dgm:t>
        <a:bodyPr/>
        <a:lstStyle/>
        <a:p>
          <a:endParaRPr lang="en-GB"/>
        </a:p>
      </dgm:t>
    </dgm:pt>
    <dgm:pt modelId="{6108900E-1EAD-4EF2-802C-DB59818C455B}">
      <dgm:prSet phldrT="[Text]" custT="1"/>
      <dgm:spPr/>
      <dgm:t>
        <a:bodyPr/>
        <a:lstStyle/>
        <a:p>
          <a:pPr>
            <a:buFont typeface="Arial" panose="020B0604020202020204" pitchFamily="34" charset="0"/>
            <a:buChar char="•"/>
          </a:pPr>
          <a:endParaRPr lang="en-GB" sz="1100" dirty="0"/>
        </a:p>
      </dgm:t>
    </dgm:pt>
    <dgm:pt modelId="{00AE000F-5D28-4446-A987-2C516761CC63}" type="parTrans" cxnId="{C525A212-8A14-453A-9838-01F34204295F}">
      <dgm:prSet/>
      <dgm:spPr/>
      <dgm:t>
        <a:bodyPr/>
        <a:lstStyle/>
        <a:p>
          <a:endParaRPr lang="en-GB"/>
        </a:p>
      </dgm:t>
    </dgm:pt>
    <dgm:pt modelId="{8A835D7B-E421-48CF-A679-512CDE68FB8C}" type="sibTrans" cxnId="{C525A212-8A14-453A-9838-01F34204295F}">
      <dgm:prSet/>
      <dgm:spPr/>
      <dgm:t>
        <a:bodyPr/>
        <a:lstStyle/>
        <a:p>
          <a:endParaRPr lang="en-GB"/>
        </a:p>
      </dgm:t>
    </dgm:pt>
    <dgm:pt modelId="{D948B60B-277B-438A-AD7F-85D46A95EC45}">
      <dgm:prSet phldrT="[Text]"/>
      <dgm:spPr/>
      <dgm:t>
        <a:bodyPr/>
        <a:lstStyle/>
        <a:p>
          <a:r>
            <a:rPr lang="en-GB" dirty="0"/>
            <a:t>Online course</a:t>
          </a:r>
        </a:p>
      </dgm:t>
    </dgm:pt>
    <dgm:pt modelId="{C5C66EF5-984F-43C8-9C09-EF1EBF220314}" type="parTrans" cxnId="{DDDE876F-C4CA-4DBD-9A1B-761FED7470D7}">
      <dgm:prSet/>
      <dgm:spPr/>
      <dgm:t>
        <a:bodyPr/>
        <a:lstStyle/>
        <a:p>
          <a:endParaRPr lang="en-GB"/>
        </a:p>
      </dgm:t>
    </dgm:pt>
    <dgm:pt modelId="{E385D579-A436-4180-9F57-3A547731D7BD}" type="sibTrans" cxnId="{DDDE876F-C4CA-4DBD-9A1B-761FED7470D7}">
      <dgm:prSet/>
      <dgm:spPr/>
      <dgm:t>
        <a:bodyPr/>
        <a:lstStyle/>
        <a:p>
          <a:endParaRPr lang="en-GB"/>
        </a:p>
      </dgm:t>
    </dgm:pt>
    <dgm:pt modelId="{14D2813D-5FE2-466B-A8A5-51F7B24CEB2B}">
      <dgm:prSet phldrT="[Text]"/>
      <dgm:spPr/>
      <dgm:t>
        <a:bodyPr/>
        <a:lstStyle/>
        <a:p>
          <a:endParaRPr lang="en-GB" dirty="0"/>
        </a:p>
      </dgm:t>
    </dgm:pt>
    <dgm:pt modelId="{0FAAC8D4-D6F0-4BAD-854B-F4F31C93744D}" type="parTrans" cxnId="{C8EDE803-782C-468B-ACDE-5003267D723F}">
      <dgm:prSet/>
      <dgm:spPr/>
      <dgm:t>
        <a:bodyPr/>
        <a:lstStyle/>
        <a:p>
          <a:endParaRPr lang="en-GB"/>
        </a:p>
      </dgm:t>
    </dgm:pt>
    <dgm:pt modelId="{C09B3430-6AFA-41B0-9F7A-EA4043A0279E}" type="sibTrans" cxnId="{C8EDE803-782C-468B-ACDE-5003267D723F}">
      <dgm:prSet/>
      <dgm:spPr/>
      <dgm:t>
        <a:bodyPr/>
        <a:lstStyle/>
        <a:p>
          <a:endParaRPr lang="en-GB"/>
        </a:p>
      </dgm:t>
    </dgm:pt>
    <dgm:pt modelId="{682D36B6-180E-401B-8888-E348951877F8}">
      <dgm:prSet/>
      <dgm:spPr/>
      <dgm:t>
        <a:bodyPr/>
        <a:lstStyle/>
        <a:p>
          <a:r>
            <a:rPr lang="en-GB" dirty="0"/>
            <a:t>Formative Assessment Task</a:t>
          </a:r>
        </a:p>
      </dgm:t>
    </dgm:pt>
    <dgm:pt modelId="{DD522465-7658-4787-9CEF-87F9054B3B62}" type="parTrans" cxnId="{30D5DCEB-39AF-42F0-AC8E-B563DFC46E0C}">
      <dgm:prSet/>
      <dgm:spPr/>
      <dgm:t>
        <a:bodyPr/>
        <a:lstStyle/>
        <a:p>
          <a:endParaRPr lang="en-GB"/>
        </a:p>
      </dgm:t>
    </dgm:pt>
    <dgm:pt modelId="{26AD046C-E7E6-4969-8DEF-A62714577EA8}" type="sibTrans" cxnId="{30D5DCEB-39AF-42F0-AC8E-B563DFC46E0C}">
      <dgm:prSet/>
      <dgm:spPr/>
      <dgm:t>
        <a:bodyPr/>
        <a:lstStyle/>
        <a:p>
          <a:endParaRPr lang="en-GB"/>
        </a:p>
      </dgm:t>
    </dgm:pt>
    <dgm:pt modelId="{4D622C0F-CAD0-407B-8FD8-2EC60EC31FDA}">
      <dgm:prSet/>
      <dgm:spPr/>
      <dgm:t>
        <a:bodyPr/>
        <a:lstStyle/>
        <a:p>
          <a:r>
            <a:rPr lang="en-GB" dirty="0"/>
            <a:t>Profile Review</a:t>
          </a:r>
        </a:p>
      </dgm:t>
    </dgm:pt>
    <dgm:pt modelId="{40C8A2DB-6299-4DAE-93D9-237EB3C9735C}" type="parTrans" cxnId="{9013486B-8774-4D87-8C8D-5F134EE2EEAD}">
      <dgm:prSet/>
      <dgm:spPr/>
      <dgm:t>
        <a:bodyPr/>
        <a:lstStyle/>
        <a:p>
          <a:endParaRPr lang="en-GB"/>
        </a:p>
      </dgm:t>
    </dgm:pt>
    <dgm:pt modelId="{C4D5EE00-8AA8-4CA0-9705-322763C8BACE}" type="sibTrans" cxnId="{9013486B-8774-4D87-8C8D-5F134EE2EEAD}">
      <dgm:prSet/>
      <dgm:spPr/>
      <dgm:t>
        <a:bodyPr/>
        <a:lstStyle/>
        <a:p>
          <a:endParaRPr lang="en-GB"/>
        </a:p>
      </dgm:t>
    </dgm:pt>
    <dgm:pt modelId="{AA393164-C95A-4554-94F3-45A8FECE0A2C}">
      <dgm:prSet phldrT="[Text]"/>
      <dgm:spPr/>
      <dgm:t>
        <a:bodyPr/>
        <a:lstStyle/>
        <a:p>
          <a:endParaRPr lang="en-GB" dirty="0"/>
        </a:p>
      </dgm:t>
    </dgm:pt>
    <dgm:pt modelId="{F63ADC2B-DA0B-481A-8BFA-7171258CCE71}" type="parTrans" cxnId="{8A11506C-001C-413E-BDBF-830FB5F719DC}">
      <dgm:prSet/>
      <dgm:spPr/>
      <dgm:t>
        <a:bodyPr/>
        <a:lstStyle/>
        <a:p>
          <a:endParaRPr lang="en-GB"/>
        </a:p>
      </dgm:t>
    </dgm:pt>
    <dgm:pt modelId="{5160746B-C4B4-49D6-9101-A4D57B4A36A3}" type="sibTrans" cxnId="{8A11506C-001C-413E-BDBF-830FB5F719DC}">
      <dgm:prSet/>
      <dgm:spPr/>
      <dgm:t>
        <a:bodyPr/>
        <a:lstStyle/>
        <a:p>
          <a:endParaRPr lang="en-GB"/>
        </a:p>
      </dgm:t>
    </dgm:pt>
    <dgm:pt modelId="{3F27F039-25A9-430C-A685-F6D347AB614A}">
      <dgm:prSet phldrT="[Text]" custT="1"/>
      <dgm:spPr/>
      <dgm:t>
        <a:bodyPr/>
        <a:lstStyle/>
        <a:p>
          <a:pPr>
            <a:buFont typeface="Arial" panose="020B0604020202020204" pitchFamily="34" charset="0"/>
            <a:buChar char="•"/>
          </a:pPr>
          <a:endParaRPr lang="en-GB" sz="1100" dirty="0"/>
        </a:p>
      </dgm:t>
    </dgm:pt>
    <dgm:pt modelId="{2DC0D33E-8212-4D8C-8DB9-8D82D69A7D04}" type="parTrans" cxnId="{02D0547E-1D13-47A2-BCB0-2871BB6CF904}">
      <dgm:prSet/>
      <dgm:spPr/>
      <dgm:t>
        <a:bodyPr/>
        <a:lstStyle/>
        <a:p>
          <a:endParaRPr lang="en-GB"/>
        </a:p>
      </dgm:t>
    </dgm:pt>
    <dgm:pt modelId="{4E237473-975E-448C-B3B0-3988898EC980}" type="sibTrans" cxnId="{02D0547E-1D13-47A2-BCB0-2871BB6CF904}">
      <dgm:prSet/>
      <dgm:spPr/>
      <dgm:t>
        <a:bodyPr/>
        <a:lstStyle/>
        <a:p>
          <a:endParaRPr lang="en-GB"/>
        </a:p>
      </dgm:t>
    </dgm:pt>
    <dgm:pt modelId="{443E1400-90FD-4029-B8F8-066034D94CF5}" type="pres">
      <dgm:prSet presAssocID="{68B48461-D180-421D-9E6B-D4AED7CB0F52}" presName="Name0" presStyleCnt="0">
        <dgm:presLayoutVars>
          <dgm:dir/>
          <dgm:animLvl val="lvl"/>
          <dgm:resizeHandles val="exact"/>
        </dgm:presLayoutVars>
      </dgm:prSet>
      <dgm:spPr/>
    </dgm:pt>
    <dgm:pt modelId="{A9AE699C-938F-4ADA-96DD-A11286ED43D6}" type="pres">
      <dgm:prSet presAssocID="{68B48461-D180-421D-9E6B-D4AED7CB0F52}" presName="tSp" presStyleCnt="0"/>
      <dgm:spPr/>
    </dgm:pt>
    <dgm:pt modelId="{5F6495B9-B528-44A9-A899-399EE3429E57}" type="pres">
      <dgm:prSet presAssocID="{68B48461-D180-421D-9E6B-D4AED7CB0F52}" presName="bSp" presStyleCnt="0"/>
      <dgm:spPr/>
    </dgm:pt>
    <dgm:pt modelId="{D9CE5E33-4589-4D3C-8CFF-0E9E3725CB74}" type="pres">
      <dgm:prSet presAssocID="{68B48461-D180-421D-9E6B-D4AED7CB0F52}" presName="process" presStyleCnt="0"/>
      <dgm:spPr/>
    </dgm:pt>
    <dgm:pt modelId="{C3053354-D44E-4156-A9EE-298B84790E75}" type="pres">
      <dgm:prSet presAssocID="{737EDD0F-1E4C-4DAA-BF54-83B9CC3C6F94}" presName="composite1" presStyleCnt="0"/>
      <dgm:spPr/>
    </dgm:pt>
    <dgm:pt modelId="{A0B81813-1813-48EF-9F8F-98F03D889190}" type="pres">
      <dgm:prSet presAssocID="{737EDD0F-1E4C-4DAA-BF54-83B9CC3C6F94}" presName="dummyNode1" presStyleLbl="node1" presStyleIdx="0" presStyleCnt="5"/>
      <dgm:spPr/>
    </dgm:pt>
    <dgm:pt modelId="{02BBF4D7-AD77-41B2-B89E-5558599B908B}" type="pres">
      <dgm:prSet presAssocID="{737EDD0F-1E4C-4DAA-BF54-83B9CC3C6F94}" presName="childNode1" presStyleLbl="bgAcc1" presStyleIdx="0" presStyleCnt="5" custScaleY="142393">
        <dgm:presLayoutVars>
          <dgm:bulletEnabled val="1"/>
        </dgm:presLayoutVars>
      </dgm:prSet>
      <dgm:spPr/>
    </dgm:pt>
    <dgm:pt modelId="{FA897743-514E-49FB-815A-A8BF0A17D423}" type="pres">
      <dgm:prSet presAssocID="{737EDD0F-1E4C-4DAA-BF54-83B9CC3C6F94}" presName="childNode1tx" presStyleLbl="bgAcc1" presStyleIdx="0" presStyleCnt="5">
        <dgm:presLayoutVars>
          <dgm:bulletEnabled val="1"/>
        </dgm:presLayoutVars>
      </dgm:prSet>
      <dgm:spPr/>
    </dgm:pt>
    <dgm:pt modelId="{B62B7029-E1B0-4D34-BAEF-7E11AA940C65}" type="pres">
      <dgm:prSet presAssocID="{737EDD0F-1E4C-4DAA-BF54-83B9CC3C6F94}" presName="parentNode1" presStyleLbl="node1" presStyleIdx="0" presStyleCnt="5" custLinFactNeighborX="-230" custLinFactNeighborY="61970">
        <dgm:presLayoutVars>
          <dgm:chMax val="1"/>
          <dgm:bulletEnabled val="1"/>
        </dgm:presLayoutVars>
      </dgm:prSet>
      <dgm:spPr/>
    </dgm:pt>
    <dgm:pt modelId="{6E69A5FB-503F-47E4-91F7-5ACB31DF90AC}" type="pres">
      <dgm:prSet presAssocID="{737EDD0F-1E4C-4DAA-BF54-83B9CC3C6F94}" presName="connSite1" presStyleCnt="0"/>
      <dgm:spPr/>
    </dgm:pt>
    <dgm:pt modelId="{FB0CDB55-D1B3-4408-BD80-9B952CA512D8}" type="pres">
      <dgm:prSet presAssocID="{E435784A-472F-41B3-B6C5-C0DDCEB45374}" presName="Name9" presStyleLbl="sibTrans2D1" presStyleIdx="0" presStyleCnt="4"/>
      <dgm:spPr/>
    </dgm:pt>
    <dgm:pt modelId="{F711E0A4-F3C1-426F-BA86-06CF27357225}" type="pres">
      <dgm:prSet presAssocID="{8D33E876-B9FE-4035-A793-351CCE20199C}" presName="composite2" presStyleCnt="0"/>
      <dgm:spPr/>
    </dgm:pt>
    <dgm:pt modelId="{FD9D8755-1D0D-47DD-A6A8-7A292E558A29}" type="pres">
      <dgm:prSet presAssocID="{8D33E876-B9FE-4035-A793-351CCE20199C}" presName="dummyNode2" presStyleLbl="node1" presStyleIdx="0" presStyleCnt="5"/>
      <dgm:spPr/>
    </dgm:pt>
    <dgm:pt modelId="{29555CD6-BDF7-4C50-AD8F-8FED2B15E243}" type="pres">
      <dgm:prSet presAssocID="{8D33E876-B9FE-4035-A793-351CCE20199C}" presName="childNode2" presStyleLbl="bgAcc1" presStyleIdx="1" presStyleCnt="5" custScaleY="277389" custLinFactNeighborY="13535">
        <dgm:presLayoutVars>
          <dgm:bulletEnabled val="1"/>
        </dgm:presLayoutVars>
      </dgm:prSet>
      <dgm:spPr/>
    </dgm:pt>
    <dgm:pt modelId="{A8BF9AB4-0C01-4424-A348-DACB356771B6}" type="pres">
      <dgm:prSet presAssocID="{8D33E876-B9FE-4035-A793-351CCE20199C}" presName="childNode2tx" presStyleLbl="bgAcc1" presStyleIdx="1" presStyleCnt="5">
        <dgm:presLayoutVars>
          <dgm:bulletEnabled val="1"/>
        </dgm:presLayoutVars>
      </dgm:prSet>
      <dgm:spPr/>
    </dgm:pt>
    <dgm:pt modelId="{570736AB-CD3C-4F4D-AD9E-349CCE2BF2FB}" type="pres">
      <dgm:prSet presAssocID="{8D33E876-B9FE-4035-A793-351CCE20199C}" presName="parentNode2" presStyleLbl="node1" presStyleIdx="1" presStyleCnt="5" custLinFactY="-57122" custLinFactNeighborX="-3827" custLinFactNeighborY="-100000">
        <dgm:presLayoutVars>
          <dgm:chMax val="0"/>
          <dgm:bulletEnabled val="1"/>
        </dgm:presLayoutVars>
      </dgm:prSet>
      <dgm:spPr/>
    </dgm:pt>
    <dgm:pt modelId="{107058C5-EE27-4786-B484-6A1DA24CD38A}" type="pres">
      <dgm:prSet presAssocID="{8D33E876-B9FE-4035-A793-351CCE20199C}" presName="connSite2" presStyleCnt="0"/>
      <dgm:spPr/>
    </dgm:pt>
    <dgm:pt modelId="{B9EBB212-208F-48D3-B50D-B09A503A6E33}" type="pres">
      <dgm:prSet presAssocID="{FE642A68-7200-4CCF-AAAA-7C8BEFDA659E}" presName="Name18" presStyleLbl="sibTrans2D1" presStyleIdx="1" presStyleCnt="4"/>
      <dgm:spPr/>
    </dgm:pt>
    <dgm:pt modelId="{BED199E6-BBB0-4B9B-8686-8C983AE3D056}" type="pres">
      <dgm:prSet presAssocID="{D948B60B-277B-438A-AD7F-85D46A95EC45}" presName="composite1" presStyleCnt="0"/>
      <dgm:spPr/>
    </dgm:pt>
    <dgm:pt modelId="{6D2DBFF2-C1A4-4834-95BA-9FC93096B381}" type="pres">
      <dgm:prSet presAssocID="{D948B60B-277B-438A-AD7F-85D46A95EC45}" presName="dummyNode1" presStyleLbl="node1" presStyleIdx="1" presStyleCnt="5"/>
      <dgm:spPr/>
    </dgm:pt>
    <dgm:pt modelId="{C995D04A-9308-4189-9422-FE4EEA6F30F9}" type="pres">
      <dgm:prSet presAssocID="{D948B60B-277B-438A-AD7F-85D46A95EC45}" presName="childNode1" presStyleLbl="bgAcc1" presStyleIdx="2" presStyleCnt="5" custScaleY="264257">
        <dgm:presLayoutVars>
          <dgm:bulletEnabled val="1"/>
        </dgm:presLayoutVars>
      </dgm:prSet>
      <dgm:spPr/>
    </dgm:pt>
    <dgm:pt modelId="{8005F233-ACE7-4B65-A635-A24E3E183BB0}" type="pres">
      <dgm:prSet presAssocID="{D948B60B-277B-438A-AD7F-85D46A95EC45}" presName="childNode1tx" presStyleLbl="bgAcc1" presStyleIdx="2" presStyleCnt="5">
        <dgm:presLayoutVars>
          <dgm:bulletEnabled val="1"/>
        </dgm:presLayoutVars>
      </dgm:prSet>
      <dgm:spPr/>
    </dgm:pt>
    <dgm:pt modelId="{8D1E9DD3-D7D6-4DB0-9E0E-0F4836BAFA3B}" type="pres">
      <dgm:prSet presAssocID="{D948B60B-277B-438A-AD7F-85D46A95EC45}" presName="parentNode1" presStyleLbl="node1" presStyleIdx="2" presStyleCnt="5" custLinFactY="78001" custLinFactNeighborX="5134" custLinFactNeighborY="100000">
        <dgm:presLayoutVars>
          <dgm:chMax val="1"/>
          <dgm:bulletEnabled val="1"/>
        </dgm:presLayoutVars>
      </dgm:prSet>
      <dgm:spPr/>
    </dgm:pt>
    <dgm:pt modelId="{B9FBCF52-7C1B-43C9-B7A6-21ABD4256478}" type="pres">
      <dgm:prSet presAssocID="{D948B60B-277B-438A-AD7F-85D46A95EC45}" presName="connSite1" presStyleCnt="0"/>
      <dgm:spPr/>
    </dgm:pt>
    <dgm:pt modelId="{A54099E9-14F8-4BA4-8A04-C51252F33DE1}" type="pres">
      <dgm:prSet presAssocID="{E385D579-A436-4180-9F57-3A547731D7BD}" presName="Name9" presStyleLbl="sibTrans2D1" presStyleIdx="2" presStyleCnt="4"/>
      <dgm:spPr/>
    </dgm:pt>
    <dgm:pt modelId="{57F3B9B5-576F-4BBB-94B4-D9FA02BADD45}" type="pres">
      <dgm:prSet presAssocID="{682D36B6-180E-401B-8888-E348951877F8}" presName="composite2" presStyleCnt="0"/>
      <dgm:spPr/>
    </dgm:pt>
    <dgm:pt modelId="{99907B28-40C8-47C0-8556-2192C8D4F645}" type="pres">
      <dgm:prSet presAssocID="{682D36B6-180E-401B-8888-E348951877F8}" presName="dummyNode2" presStyleLbl="node1" presStyleIdx="2" presStyleCnt="5"/>
      <dgm:spPr/>
    </dgm:pt>
    <dgm:pt modelId="{701068F3-F629-491F-991A-0F1DA4671820}" type="pres">
      <dgm:prSet presAssocID="{682D36B6-180E-401B-8888-E348951877F8}" presName="childNode2" presStyleLbl="bgAcc1" presStyleIdx="3" presStyleCnt="5" custScaleY="169112" custLinFactNeighborY="26997">
        <dgm:presLayoutVars>
          <dgm:bulletEnabled val="1"/>
        </dgm:presLayoutVars>
      </dgm:prSet>
      <dgm:spPr/>
    </dgm:pt>
    <dgm:pt modelId="{1E340E97-4A55-45CF-9BE6-3F3A00FB07A6}" type="pres">
      <dgm:prSet presAssocID="{682D36B6-180E-401B-8888-E348951877F8}" presName="childNode2tx" presStyleLbl="bgAcc1" presStyleIdx="3" presStyleCnt="5">
        <dgm:presLayoutVars>
          <dgm:bulletEnabled val="1"/>
        </dgm:presLayoutVars>
      </dgm:prSet>
      <dgm:spPr/>
    </dgm:pt>
    <dgm:pt modelId="{DF820135-B23D-4714-81A4-41BDC40C081D}" type="pres">
      <dgm:prSet presAssocID="{682D36B6-180E-401B-8888-E348951877F8}" presName="parentNode2" presStyleLbl="node1" presStyleIdx="3" presStyleCnt="5">
        <dgm:presLayoutVars>
          <dgm:chMax val="0"/>
          <dgm:bulletEnabled val="1"/>
        </dgm:presLayoutVars>
      </dgm:prSet>
      <dgm:spPr/>
    </dgm:pt>
    <dgm:pt modelId="{6DFFD5B9-733E-4414-B6B7-18B9599C205D}" type="pres">
      <dgm:prSet presAssocID="{682D36B6-180E-401B-8888-E348951877F8}" presName="connSite2" presStyleCnt="0"/>
      <dgm:spPr/>
    </dgm:pt>
    <dgm:pt modelId="{B822B1CC-193F-4AC9-A7E5-C377963E0763}" type="pres">
      <dgm:prSet presAssocID="{26AD046C-E7E6-4969-8DEF-A62714577EA8}" presName="Name18" presStyleLbl="sibTrans2D1" presStyleIdx="3" presStyleCnt="4"/>
      <dgm:spPr/>
    </dgm:pt>
    <dgm:pt modelId="{12F189A4-04E7-407D-BF37-046D9B82A2E6}" type="pres">
      <dgm:prSet presAssocID="{4D622C0F-CAD0-407B-8FD8-2EC60EC31FDA}" presName="composite1" presStyleCnt="0"/>
      <dgm:spPr/>
    </dgm:pt>
    <dgm:pt modelId="{F786CCA4-E34B-4DE7-8F6B-16C1C09B4E5F}" type="pres">
      <dgm:prSet presAssocID="{4D622C0F-CAD0-407B-8FD8-2EC60EC31FDA}" presName="dummyNode1" presStyleLbl="node1" presStyleIdx="3" presStyleCnt="5"/>
      <dgm:spPr/>
    </dgm:pt>
    <dgm:pt modelId="{C15CD8FC-D2D1-4742-8725-F6ACAC801074}" type="pres">
      <dgm:prSet presAssocID="{4D622C0F-CAD0-407B-8FD8-2EC60EC31FDA}" presName="childNode1" presStyleLbl="bgAcc1" presStyleIdx="4" presStyleCnt="5" custScaleY="128652">
        <dgm:presLayoutVars>
          <dgm:bulletEnabled val="1"/>
        </dgm:presLayoutVars>
      </dgm:prSet>
      <dgm:spPr/>
    </dgm:pt>
    <dgm:pt modelId="{3265886C-6BC8-4D0F-9809-46ED8B68EDAA}" type="pres">
      <dgm:prSet presAssocID="{4D622C0F-CAD0-407B-8FD8-2EC60EC31FDA}" presName="childNode1tx" presStyleLbl="bgAcc1" presStyleIdx="4" presStyleCnt="5">
        <dgm:presLayoutVars>
          <dgm:bulletEnabled val="1"/>
        </dgm:presLayoutVars>
      </dgm:prSet>
      <dgm:spPr/>
    </dgm:pt>
    <dgm:pt modelId="{566363C6-F578-4DF2-B9A9-C6EAA5A8DA69}" type="pres">
      <dgm:prSet presAssocID="{4D622C0F-CAD0-407B-8FD8-2EC60EC31FDA}" presName="parentNode1" presStyleLbl="node1" presStyleIdx="4" presStyleCnt="5" custLinFactNeighborY="35648">
        <dgm:presLayoutVars>
          <dgm:chMax val="1"/>
          <dgm:bulletEnabled val="1"/>
        </dgm:presLayoutVars>
      </dgm:prSet>
      <dgm:spPr/>
    </dgm:pt>
    <dgm:pt modelId="{3D1E8ACC-444E-492A-B7BE-F3CEBD7E3C62}" type="pres">
      <dgm:prSet presAssocID="{4D622C0F-CAD0-407B-8FD8-2EC60EC31FDA}" presName="connSite1" presStyleCnt="0"/>
      <dgm:spPr/>
    </dgm:pt>
  </dgm:ptLst>
  <dgm:cxnLst>
    <dgm:cxn modelId="{C8EDE803-782C-468B-ACDE-5003267D723F}" srcId="{D948B60B-277B-438A-AD7F-85D46A95EC45}" destId="{14D2813D-5FE2-466B-A8A5-51F7B24CEB2B}" srcOrd="0" destOrd="0" parTransId="{0FAAC8D4-D6F0-4BAD-854B-F4F31C93744D}" sibTransId="{C09B3430-6AFA-41B0-9F7A-EA4043A0279E}"/>
    <dgm:cxn modelId="{93DE3B05-9045-409A-AF4F-65E69A6D0D68}" type="presOf" srcId="{3F27F039-25A9-430C-A685-F6D347AB614A}" destId="{A8BF9AB4-0C01-4424-A348-DACB356771B6}" srcOrd="1" destOrd="1" presId="urn:microsoft.com/office/officeart/2005/8/layout/hProcess4"/>
    <dgm:cxn modelId="{7767D906-27E2-4173-A3E7-5D3A3B40F7B1}" type="presOf" srcId="{3F27F039-25A9-430C-A685-F6D347AB614A}" destId="{29555CD6-BDF7-4C50-AD8F-8FED2B15E243}" srcOrd="0" destOrd="1" presId="urn:microsoft.com/office/officeart/2005/8/layout/hProcess4"/>
    <dgm:cxn modelId="{C525A212-8A14-453A-9838-01F34204295F}" srcId="{8D33E876-B9FE-4035-A793-351CCE20199C}" destId="{6108900E-1EAD-4EF2-802C-DB59818C455B}" srcOrd="0" destOrd="0" parTransId="{00AE000F-5D28-4446-A987-2C516761CC63}" sibTransId="{8A835D7B-E421-48CF-A679-512CDE68FB8C}"/>
    <dgm:cxn modelId="{67B09619-3C86-4FCA-8AFD-B2978358680D}" type="presOf" srcId="{AA393164-C95A-4554-94F3-45A8FECE0A2C}" destId="{C995D04A-9308-4189-9422-FE4EEA6F30F9}" srcOrd="0" destOrd="1" presId="urn:microsoft.com/office/officeart/2005/8/layout/hProcess4"/>
    <dgm:cxn modelId="{CEFF5827-6CBA-47FC-8386-412ECA1169A8}" type="presOf" srcId="{68B48461-D180-421D-9E6B-D4AED7CB0F52}" destId="{443E1400-90FD-4029-B8F8-066034D94CF5}" srcOrd="0" destOrd="0" presId="urn:microsoft.com/office/officeart/2005/8/layout/hProcess4"/>
    <dgm:cxn modelId="{3B1F4428-212F-47C8-B85B-92426697936D}" type="presOf" srcId="{682D36B6-180E-401B-8888-E348951877F8}" destId="{DF820135-B23D-4714-81A4-41BDC40C081D}" srcOrd="0" destOrd="0" presId="urn:microsoft.com/office/officeart/2005/8/layout/hProcess4"/>
    <dgm:cxn modelId="{7D53BA28-F01B-46F6-9C97-8F77135B776F}" type="presOf" srcId="{14D2813D-5FE2-466B-A8A5-51F7B24CEB2B}" destId="{8005F233-ACE7-4B65-A635-A24E3E183BB0}" srcOrd="1" destOrd="0" presId="urn:microsoft.com/office/officeart/2005/8/layout/hProcess4"/>
    <dgm:cxn modelId="{64D4A133-0B76-4451-B394-75DD8B582A38}" type="presOf" srcId="{2150ACBF-A017-44F8-A283-558F831FEA20}" destId="{02BBF4D7-AD77-41B2-B89E-5558599B908B}" srcOrd="0" destOrd="0" presId="urn:microsoft.com/office/officeart/2005/8/layout/hProcess4"/>
    <dgm:cxn modelId="{B0914A5E-78C1-4A3D-83E4-8D01D20D42C9}" type="presOf" srcId="{26AD046C-E7E6-4969-8DEF-A62714577EA8}" destId="{B822B1CC-193F-4AC9-A7E5-C377963E0763}" srcOrd="0" destOrd="0" presId="urn:microsoft.com/office/officeart/2005/8/layout/hProcess4"/>
    <dgm:cxn modelId="{BF11486A-2D14-444F-9A82-4C580A9D1F31}" type="presOf" srcId="{D948B60B-277B-438A-AD7F-85D46A95EC45}" destId="{8D1E9DD3-D7D6-4DB0-9E0E-0F4836BAFA3B}" srcOrd="0" destOrd="0" presId="urn:microsoft.com/office/officeart/2005/8/layout/hProcess4"/>
    <dgm:cxn modelId="{9013486B-8774-4D87-8C8D-5F134EE2EEAD}" srcId="{68B48461-D180-421D-9E6B-D4AED7CB0F52}" destId="{4D622C0F-CAD0-407B-8FD8-2EC60EC31FDA}" srcOrd="4" destOrd="0" parTransId="{40C8A2DB-6299-4DAE-93D9-237EB3C9735C}" sibTransId="{C4D5EE00-8AA8-4CA0-9705-322763C8BACE}"/>
    <dgm:cxn modelId="{8A11506C-001C-413E-BDBF-830FB5F719DC}" srcId="{D948B60B-277B-438A-AD7F-85D46A95EC45}" destId="{AA393164-C95A-4554-94F3-45A8FECE0A2C}" srcOrd="1" destOrd="0" parTransId="{F63ADC2B-DA0B-481A-8BFA-7171258CCE71}" sibTransId="{5160746B-C4B4-49D6-9101-A4D57B4A36A3}"/>
    <dgm:cxn modelId="{0FEA796F-5909-4BA4-B488-D3E30FE7961E}" type="presOf" srcId="{2150ACBF-A017-44F8-A283-558F831FEA20}" destId="{FA897743-514E-49FB-815A-A8BF0A17D423}" srcOrd="1" destOrd="0" presId="urn:microsoft.com/office/officeart/2005/8/layout/hProcess4"/>
    <dgm:cxn modelId="{DDDE876F-C4CA-4DBD-9A1B-761FED7470D7}" srcId="{68B48461-D180-421D-9E6B-D4AED7CB0F52}" destId="{D948B60B-277B-438A-AD7F-85D46A95EC45}" srcOrd="2" destOrd="0" parTransId="{C5C66EF5-984F-43C8-9C09-EF1EBF220314}" sibTransId="{E385D579-A436-4180-9F57-3A547731D7BD}"/>
    <dgm:cxn modelId="{A081E67A-7F27-469C-A9E0-C1A6B25E12B8}" type="presOf" srcId="{14D2813D-5FE2-466B-A8A5-51F7B24CEB2B}" destId="{C995D04A-9308-4189-9422-FE4EEA6F30F9}" srcOrd="0" destOrd="0" presId="urn:microsoft.com/office/officeart/2005/8/layout/hProcess4"/>
    <dgm:cxn modelId="{02D0547E-1D13-47A2-BCB0-2871BB6CF904}" srcId="{8D33E876-B9FE-4035-A793-351CCE20199C}" destId="{3F27F039-25A9-430C-A685-F6D347AB614A}" srcOrd="1" destOrd="0" parTransId="{2DC0D33E-8212-4D8C-8DB9-8D82D69A7D04}" sibTransId="{4E237473-975E-448C-B3B0-3988898EC980}"/>
    <dgm:cxn modelId="{D17CF181-0872-419E-8458-C9822BB5D168}" type="presOf" srcId="{E435784A-472F-41B3-B6C5-C0DDCEB45374}" destId="{FB0CDB55-D1B3-4408-BD80-9B952CA512D8}" srcOrd="0" destOrd="0" presId="urn:microsoft.com/office/officeart/2005/8/layout/hProcess4"/>
    <dgm:cxn modelId="{5972C58A-4191-4FDA-989C-B9EAE898E2D2}" srcId="{737EDD0F-1E4C-4DAA-BF54-83B9CC3C6F94}" destId="{2150ACBF-A017-44F8-A283-558F831FEA20}" srcOrd="0" destOrd="0" parTransId="{E7112685-3583-42E0-816A-18E87CCA8BF7}" sibTransId="{8DB8A6B6-E59F-471F-89C0-9CF70BBE1627}"/>
    <dgm:cxn modelId="{1009EA8C-35C4-4E5E-930D-8C4413EA421A}" srcId="{68B48461-D180-421D-9E6B-D4AED7CB0F52}" destId="{8D33E876-B9FE-4035-A793-351CCE20199C}" srcOrd="1" destOrd="0" parTransId="{61F50139-9E24-4B75-B49F-12E153E2AF63}" sibTransId="{FE642A68-7200-4CCF-AAAA-7C8BEFDA659E}"/>
    <dgm:cxn modelId="{2EFBC597-983E-4AFA-98FD-124F7FA640F7}" type="presOf" srcId="{8D33E876-B9FE-4035-A793-351CCE20199C}" destId="{570736AB-CD3C-4F4D-AD9E-349CCE2BF2FB}" srcOrd="0" destOrd="0" presId="urn:microsoft.com/office/officeart/2005/8/layout/hProcess4"/>
    <dgm:cxn modelId="{D62D38B3-44BE-4CBD-969D-B31DA971C51C}" srcId="{68B48461-D180-421D-9E6B-D4AED7CB0F52}" destId="{737EDD0F-1E4C-4DAA-BF54-83B9CC3C6F94}" srcOrd="0" destOrd="0" parTransId="{A4DF523C-DD1D-4070-B823-CE51B5DB20B4}" sibTransId="{E435784A-472F-41B3-B6C5-C0DDCEB45374}"/>
    <dgm:cxn modelId="{D49F51BB-C9F7-417E-A43E-D99C928442B4}" type="presOf" srcId="{4D622C0F-CAD0-407B-8FD8-2EC60EC31FDA}" destId="{566363C6-F578-4DF2-B9A9-C6EAA5A8DA69}" srcOrd="0" destOrd="0" presId="urn:microsoft.com/office/officeart/2005/8/layout/hProcess4"/>
    <dgm:cxn modelId="{9C85D6C9-D254-44EF-B65A-426800546269}" type="presOf" srcId="{6108900E-1EAD-4EF2-802C-DB59818C455B}" destId="{29555CD6-BDF7-4C50-AD8F-8FED2B15E243}" srcOrd="0" destOrd="0" presId="urn:microsoft.com/office/officeart/2005/8/layout/hProcess4"/>
    <dgm:cxn modelId="{574F91D0-576C-4E3D-B85F-1982C5071488}" type="presOf" srcId="{AA393164-C95A-4554-94F3-45A8FECE0A2C}" destId="{8005F233-ACE7-4B65-A635-A24E3E183BB0}" srcOrd="1" destOrd="1" presId="urn:microsoft.com/office/officeart/2005/8/layout/hProcess4"/>
    <dgm:cxn modelId="{034B8DD1-65FA-4EFE-B34E-5F939F144077}" type="presOf" srcId="{E385D579-A436-4180-9F57-3A547731D7BD}" destId="{A54099E9-14F8-4BA4-8A04-C51252F33DE1}" srcOrd="0" destOrd="0" presId="urn:microsoft.com/office/officeart/2005/8/layout/hProcess4"/>
    <dgm:cxn modelId="{D35086DF-288C-4FB7-A688-D5EA96833644}" type="presOf" srcId="{FE642A68-7200-4CCF-AAAA-7C8BEFDA659E}" destId="{B9EBB212-208F-48D3-B50D-B09A503A6E33}" srcOrd="0" destOrd="0" presId="urn:microsoft.com/office/officeart/2005/8/layout/hProcess4"/>
    <dgm:cxn modelId="{30D5DCEB-39AF-42F0-AC8E-B563DFC46E0C}" srcId="{68B48461-D180-421D-9E6B-D4AED7CB0F52}" destId="{682D36B6-180E-401B-8888-E348951877F8}" srcOrd="3" destOrd="0" parTransId="{DD522465-7658-4787-9CEF-87F9054B3B62}" sibTransId="{26AD046C-E7E6-4969-8DEF-A62714577EA8}"/>
    <dgm:cxn modelId="{6FFE5DF5-2936-4D74-ADD3-6128DE9BE1BF}" type="presOf" srcId="{6108900E-1EAD-4EF2-802C-DB59818C455B}" destId="{A8BF9AB4-0C01-4424-A348-DACB356771B6}" srcOrd="1" destOrd="0" presId="urn:microsoft.com/office/officeart/2005/8/layout/hProcess4"/>
    <dgm:cxn modelId="{F87545FE-F11B-4E55-8392-0C2B590A948D}" type="presOf" srcId="{737EDD0F-1E4C-4DAA-BF54-83B9CC3C6F94}" destId="{B62B7029-E1B0-4D34-BAEF-7E11AA940C65}" srcOrd="0" destOrd="0" presId="urn:microsoft.com/office/officeart/2005/8/layout/hProcess4"/>
    <dgm:cxn modelId="{B252B2CC-EA74-4B5B-81F5-8A6E4902ABA5}" type="presParOf" srcId="{443E1400-90FD-4029-B8F8-066034D94CF5}" destId="{A9AE699C-938F-4ADA-96DD-A11286ED43D6}" srcOrd="0" destOrd="0" presId="urn:microsoft.com/office/officeart/2005/8/layout/hProcess4"/>
    <dgm:cxn modelId="{887F8EE0-D1EA-4905-BBB7-B152DE1B1C2E}" type="presParOf" srcId="{443E1400-90FD-4029-B8F8-066034D94CF5}" destId="{5F6495B9-B528-44A9-A899-399EE3429E57}" srcOrd="1" destOrd="0" presId="urn:microsoft.com/office/officeart/2005/8/layout/hProcess4"/>
    <dgm:cxn modelId="{0A336E45-494A-4F8D-8092-29FADE3BE0FD}" type="presParOf" srcId="{443E1400-90FD-4029-B8F8-066034D94CF5}" destId="{D9CE5E33-4589-4D3C-8CFF-0E9E3725CB74}" srcOrd="2" destOrd="0" presId="urn:microsoft.com/office/officeart/2005/8/layout/hProcess4"/>
    <dgm:cxn modelId="{66980B6C-43C3-41E7-85F8-FA26F1399920}" type="presParOf" srcId="{D9CE5E33-4589-4D3C-8CFF-0E9E3725CB74}" destId="{C3053354-D44E-4156-A9EE-298B84790E75}" srcOrd="0" destOrd="0" presId="urn:microsoft.com/office/officeart/2005/8/layout/hProcess4"/>
    <dgm:cxn modelId="{4AB98650-BD75-49D8-9BC7-8FAA2FB35E99}" type="presParOf" srcId="{C3053354-D44E-4156-A9EE-298B84790E75}" destId="{A0B81813-1813-48EF-9F8F-98F03D889190}" srcOrd="0" destOrd="0" presId="urn:microsoft.com/office/officeart/2005/8/layout/hProcess4"/>
    <dgm:cxn modelId="{B8F6695C-BB17-44CC-A042-5F11976EE9E7}" type="presParOf" srcId="{C3053354-D44E-4156-A9EE-298B84790E75}" destId="{02BBF4D7-AD77-41B2-B89E-5558599B908B}" srcOrd="1" destOrd="0" presId="urn:microsoft.com/office/officeart/2005/8/layout/hProcess4"/>
    <dgm:cxn modelId="{23A06917-D60C-4573-904D-354A9F61C4DA}" type="presParOf" srcId="{C3053354-D44E-4156-A9EE-298B84790E75}" destId="{FA897743-514E-49FB-815A-A8BF0A17D423}" srcOrd="2" destOrd="0" presId="urn:microsoft.com/office/officeart/2005/8/layout/hProcess4"/>
    <dgm:cxn modelId="{2B5C0097-45F8-4C4C-971A-5D2B5EAFC1BF}" type="presParOf" srcId="{C3053354-D44E-4156-A9EE-298B84790E75}" destId="{B62B7029-E1B0-4D34-BAEF-7E11AA940C65}" srcOrd="3" destOrd="0" presId="urn:microsoft.com/office/officeart/2005/8/layout/hProcess4"/>
    <dgm:cxn modelId="{FCB6F39E-F876-4792-ABC8-5B47F0CF75C8}" type="presParOf" srcId="{C3053354-D44E-4156-A9EE-298B84790E75}" destId="{6E69A5FB-503F-47E4-91F7-5ACB31DF90AC}" srcOrd="4" destOrd="0" presId="urn:microsoft.com/office/officeart/2005/8/layout/hProcess4"/>
    <dgm:cxn modelId="{534AE0C0-BF79-4799-836B-D1BA1CF7A010}" type="presParOf" srcId="{D9CE5E33-4589-4D3C-8CFF-0E9E3725CB74}" destId="{FB0CDB55-D1B3-4408-BD80-9B952CA512D8}" srcOrd="1" destOrd="0" presId="urn:microsoft.com/office/officeart/2005/8/layout/hProcess4"/>
    <dgm:cxn modelId="{17AE7E07-6486-4063-AF49-11EE0BD42FD3}" type="presParOf" srcId="{D9CE5E33-4589-4D3C-8CFF-0E9E3725CB74}" destId="{F711E0A4-F3C1-426F-BA86-06CF27357225}" srcOrd="2" destOrd="0" presId="urn:microsoft.com/office/officeart/2005/8/layout/hProcess4"/>
    <dgm:cxn modelId="{0DC1DAC1-91C8-4E16-9981-71F8098AD52C}" type="presParOf" srcId="{F711E0A4-F3C1-426F-BA86-06CF27357225}" destId="{FD9D8755-1D0D-47DD-A6A8-7A292E558A29}" srcOrd="0" destOrd="0" presId="urn:microsoft.com/office/officeart/2005/8/layout/hProcess4"/>
    <dgm:cxn modelId="{B1F9EA56-27E7-4075-AB87-94525DDD4171}" type="presParOf" srcId="{F711E0A4-F3C1-426F-BA86-06CF27357225}" destId="{29555CD6-BDF7-4C50-AD8F-8FED2B15E243}" srcOrd="1" destOrd="0" presId="urn:microsoft.com/office/officeart/2005/8/layout/hProcess4"/>
    <dgm:cxn modelId="{BACB1B6A-72E1-4698-8D8E-D193BE4CC0CB}" type="presParOf" srcId="{F711E0A4-F3C1-426F-BA86-06CF27357225}" destId="{A8BF9AB4-0C01-4424-A348-DACB356771B6}" srcOrd="2" destOrd="0" presId="urn:microsoft.com/office/officeart/2005/8/layout/hProcess4"/>
    <dgm:cxn modelId="{594C29F2-9CBF-4EF7-A659-E342BAB98E4C}" type="presParOf" srcId="{F711E0A4-F3C1-426F-BA86-06CF27357225}" destId="{570736AB-CD3C-4F4D-AD9E-349CCE2BF2FB}" srcOrd="3" destOrd="0" presId="urn:microsoft.com/office/officeart/2005/8/layout/hProcess4"/>
    <dgm:cxn modelId="{C684CCB1-A281-4762-B48A-2286A37D3E7A}" type="presParOf" srcId="{F711E0A4-F3C1-426F-BA86-06CF27357225}" destId="{107058C5-EE27-4786-B484-6A1DA24CD38A}" srcOrd="4" destOrd="0" presId="urn:microsoft.com/office/officeart/2005/8/layout/hProcess4"/>
    <dgm:cxn modelId="{1FEBB4FB-BE08-4537-B779-0A3EDEC2805E}" type="presParOf" srcId="{D9CE5E33-4589-4D3C-8CFF-0E9E3725CB74}" destId="{B9EBB212-208F-48D3-B50D-B09A503A6E33}" srcOrd="3" destOrd="0" presId="urn:microsoft.com/office/officeart/2005/8/layout/hProcess4"/>
    <dgm:cxn modelId="{B8A0DFAC-2D03-4C74-95B5-034B375AECB8}" type="presParOf" srcId="{D9CE5E33-4589-4D3C-8CFF-0E9E3725CB74}" destId="{BED199E6-BBB0-4B9B-8686-8C983AE3D056}" srcOrd="4" destOrd="0" presId="urn:microsoft.com/office/officeart/2005/8/layout/hProcess4"/>
    <dgm:cxn modelId="{1B25DD7D-D25F-4D44-8453-A362BAB1BF0B}" type="presParOf" srcId="{BED199E6-BBB0-4B9B-8686-8C983AE3D056}" destId="{6D2DBFF2-C1A4-4834-95BA-9FC93096B381}" srcOrd="0" destOrd="0" presId="urn:microsoft.com/office/officeart/2005/8/layout/hProcess4"/>
    <dgm:cxn modelId="{6B38CC4E-BEBF-4024-9D6B-281C5FD3C6C3}" type="presParOf" srcId="{BED199E6-BBB0-4B9B-8686-8C983AE3D056}" destId="{C995D04A-9308-4189-9422-FE4EEA6F30F9}" srcOrd="1" destOrd="0" presId="urn:microsoft.com/office/officeart/2005/8/layout/hProcess4"/>
    <dgm:cxn modelId="{824A6FFF-1FDD-40EF-B255-F1FCD9DF5DD7}" type="presParOf" srcId="{BED199E6-BBB0-4B9B-8686-8C983AE3D056}" destId="{8005F233-ACE7-4B65-A635-A24E3E183BB0}" srcOrd="2" destOrd="0" presId="urn:microsoft.com/office/officeart/2005/8/layout/hProcess4"/>
    <dgm:cxn modelId="{F73E39BF-7232-4D1B-B1F5-03C28CE564E1}" type="presParOf" srcId="{BED199E6-BBB0-4B9B-8686-8C983AE3D056}" destId="{8D1E9DD3-D7D6-4DB0-9E0E-0F4836BAFA3B}" srcOrd="3" destOrd="0" presId="urn:microsoft.com/office/officeart/2005/8/layout/hProcess4"/>
    <dgm:cxn modelId="{F3CFEE44-6314-4340-BF1D-4B7115A073D4}" type="presParOf" srcId="{BED199E6-BBB0-4B9B-8686-8C983AE3D056}" destId="{B9FBCF52-7C1B-43C9-B7A6-21ABD4256478}" srcOrd="4" destOrd="0" presId="urn:microsoft.com/office/officeart/2005/8/layout/hProcess4"/>
    <dgm:cxn modelId="{B4874598-10AD-4092-BF4E-D946D3D350A9}" type="presParOf" srcId="{D9CE5E33-4589-4D3C-8CFF-0E9E3725CB74}" destId="{A54099E9-14F8-4BA4-8A04-C51252F33DE1}" srcOrd="5" destOrd="0" presId="urn:microsoft.com/office/officeart/2005/8/layout/hProcess4"/>
    <dgm:cxn modelId="{35C9E6ED-4ABC-44E6-B872-35B1323DA782}" type="presParOf" srcId="{D9CE5E33-4589-4D3C-8CFF-0E9E3725CB74}" destId="{57F3B9B5-576F-4BBB-94B4-D9FA02BADD45}" srcOrd="6" destOrd="0" presId="urn:microsoft.com/office/officeart/2005/8/layout/hProcess4"/>
    <dgm:cxn modelId="{321A4B0F-E0B9-45E4-BFEE-6BAF32591428}" type="presParOf" srcId="{57F3B9B5-576F-4BBB-94B4-D9FA02BADD45}" destId="{99907B28-40C8-47C0-8556-2192C8D4F645}" srcOrd="0" destOrd="0" presId="urn:microsoft.com/office/officeart/2005/8/layout/hProcess4"/>
    <dgm:cxn modelId="{3C916AF6-0E25-4167-8F3A-68FF46D6F606}" type="presParOf" srcId="{57F3B9B5-576F-4BBB-94B4-D9FA02BADD45}" destId="{701068F3-F629-491F-991A-0F1DA4671820}" srcOrd="1" destOrd="0" presId="urn:microsoft.com/office/officeart/2005/8/layout/hProcess4"/>
    <dgm:cxn modelId="{E24B3E64-4CD3-4C6C-A91F-713CE6DEB67E}" type="presParOf" srcId="{57F3B9B5-576F-4BBB-94B4-D9FA02BADD45}" destId="{1E340E97-4A55-45CF-9BE6-3F3A00FB07A6}" srcOrd="2" destOrd="0" presId="urn:microsoft.com/office/officeart/2005/8/layout/hProcess4"/>
    <dgm:cxn modelId="{51D5A5BC-F55D-4257-9E14-2751B527A522}" type="presParOf" srcId="{57F3B9B5-576F-4BBB-94B4-D9FA02BADD45}" destId="{DF820135-B23D-4714-81A4-41BDC40C081D}" srcOrd="3" destOrd="0" presId="urn:microsoft.com/office/officeart/2005/8/layout/hProcess4"/>
    <dgm:cxn modelId="{97D3AAF3-E710-46A2-9CE4-B720DE994E41}" type="presParOf" srcId="{57F3B9B5-576F-4BBB-94B4-D9FA02BADD45}" destId="{6DFFD5B9-733E-4414-B6B7-18B9599C205D}" srcOrd="4" destOrd="0" presId="urn:microsoft.com/office/officeart/2005/8/layout/hProcess4"/>
    <dgm:cxn modelId="{F93BBC62-1530-451C-8D21-A14AF96BBCD9}" type="presParOf" srcId="{D9CE5E33-4589-4D3C-8CFF-0E9E3725CB74}" destId="{B822B1CC-193F-4AC9-A7E5-C377963E0763}" srcOrd="7" destOrd="0" presId="urn:microsoft.com/office/officeart/2005/8/layout/hProcess4"/>
    <dgm:cxn modelId="{AD8633D3-BF70-484B-86B9-C472CB897D92}" type="presParOf" srcId="{D9CE5E33-4589-4D3C-8CFF-0E9E3725CB74}" destId="{12F189A4-04E7-407D-BF37-046D9B82A2E6}" srcOrd="8" destOrd="0" presId="urn:microsoft.com/office/officeart/2005/8/layout/hProcess4"/>
    <dgm:cxn modelId="{09487D35-9D49-447D-908F-1EF5E1539AC6}" type="presParOf" srcId="{12F189A4-04E7-407D-BF37-046D9B82A2E6}" destId="{F786CCA4-E34B-4DE7-8F6B-16C1C09B4E5F}" srcOrd="0" destOrd="0" presId="urn:microsoft.com/office/officeart/2005/8/layout/hProcess4"/>
    <dgm:cxn modelId="{96091517-FF85-4424-9D7D-4BB218A44772}" type="presParOf" srcId="{12F189A4-04E7-407D-BF37-046D9B82A2E6}" destId="{C15CD8FC-D2D1-4742-8725-F6ACAC801074}" srcOrd="1" destOrd="0" presId="urn:microsoft.com/office/officeart/2005/8/layout/hProcess4"/>
    <dgm:cxn modelId="{19144DE3-1E82-4430-833E-12EDA74C1BAD}" type="presParOf" srcId="{12F189A4-04E7-407D-BF37-046D9B82A2E6}" destId="{3265886C-6BC8-4D0F-9809-46ED8B68EDAA}" srcOrd="2" destOrd="0" presId="urn:microsoft.com/office/officeart/2005/8/layout/hProcess4"/>
    <dgm:cxn modelId="{EC728BE1-888D-46E6-8CB5-990E5A034D58}" type="presParOf" srcId="{12F189A4-04E7-407D-BF37-046D9B82A2E6}" destId="{566363C6-F578-4DF2-B9A9-C6EAA5A8DA69}" srcOrd="3" destOrd="0" presId="urn:microsoft.com/office/officeart/2005/8/layout/hProcess4"/>
    <dgm:cxn modelId="{03FA2EA5-6535-4E8A-AC1C-D33762954E7F}" type="presParOf" srcId="{12F189A4-04E7-407D-BF37-046D9B82A2E6}" destId="{3D1E8ACC-444E-492A-B7BE-F3CEBD7E3C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F4D7-AD77-41B2-B89E-5558599B908B}">
      <dsp:nvSpPr>
        <dsp:cNvPr id="0" name=""/>
        <dsp:cNvSpPr/>
      </dsp:nvSpPr>
      <dsp:spPr>
        <a:xfrm>
          <a:off x="4288" y="1248425"/>
          <a:ext cx="1720114" cy="202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50778" y="1294915"/>
        <a:ext cx="1627134" cy="1494303"/>
      </dsp:txXfrm>
    </dsp:sp>
    <dsp:sp modelId="{FB0CDB55-D1B3-4408-BD80-9B952CA512D8}">
      <dsp:nvSpPr>
        <dsp:cNvPr id="0" name=""/>
        <dsp:cNvSpPr/>
      </dsp:nvSpPr>
      <dsp:spPr>
        <a:xfrm>
          <a:off x="893817" y="2098391"/>
          <a:ext cx="2018839" cy="2018839"/>
        </a:xfrm>
        <a:prstGeom prst="leftCircularArrow">
          <a:avLst>
            <a:gd name="adj1" fmla="val 3662"/>
            <a:gd name="adj2" fmla="val 456079"/>
            <a:gd name="adj3" fmla="val 1871592"/>
            <a:gd name="adj4" fmla="val 8664492"/>
            <a:gd name="adj5" fmla="val 42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B7029-E1B0-4D34-BAEF-7E11AA940C65}">
      <dsp:nvSpPr>
        <dsp:cNvPr id="0" name=""/>
        <dsp:cNvSpPr/>
      </dsp:nvSpPr>
      <dsp:spPr>
        <a:xfrm>
          <a:off x="383019" y="3040662"/>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&amp; Audit</a:t>
          </a:r>
        </a:p>
      </dsp:txBody>
      <dsp:txXfrm>
        <a:off x="400828" y="3058471"/>
        <a:ext cx="1493372" cy="572411"/>
      </dsp:txXfrm>
    </dsp:sp>
    <dsp:sp modelId="{29555CD6-BDF7-4C50-AD8F-8FED2B15E243}">
      <dsp:nvSpPr>
        <dsp:cNvPr id="0" name=""/>
        <dsp:cNvSpPr/>
      </dsp:nvSpPr>
      <dsp:spPr>
        <a:xfrm>
          <a:off x="2267534" y="480685"/>
          <a:ext cx="1720114" cy="3935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2317914" y="1374368"/>
        <a:ext cx="1619354" cy="2991350"/>
      </dsp:txXfrm>
    </dsp:sp>
    <dsp:sp modelId="{B9EBB212-208F-48D3-B50D-B09A503A6E33}">
      <dsp:nvSpPr>
        <dsp:cNvPr id="0" name=""/>
        <dsp:cNvSpPr/>
      </dsp:nvSpPr>
      <dsp:spPr>
        <a:xfrm>
          <a:off x="2741242" y="8549"/>
          <a:ext cx="2549467" cy="2549467"/>
        </a:xfrm>
        <a:prstGeom prst="circularArrow">
          <a:avLst>
            <a:gd name="adj1" fmla="val 2899"/>
            <a:gd name="adj2" fmla="val 354688"/>
            <a:gd name="adj3" fmla="val 21081387"/>
            <a:gd name="adj4" fmla="val 14187097"/>
            <a:gd name="adj5" fmla="val 33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736AB-CD3C-4F4D-AD9E-349CCE2BF2FB}">
      <dsp:nvSpPr>
        <dsp:cNvPr id="0" name=""/>
        <dsp:cNvSpPr/>
      </dsp:nvSpPr>
      <dsp:spPr>
        <a:xfrm>
          <a:off x="2591267" y="28763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Face-to-face</a:t>
          </a:r>
        </a:p>
      </dsp:txBody>
      <dsp:txXfrm>
        <a:off x="2609076" y="305446"/>
        <a:ext cx="1493372" cy="572411"/>
      </dsp:txXfrm>
    </dsp:sp>
    <dsp:sp modelId="{C995D04A-9308-4189-9422-FE4EEA6F30F9}">
      <dsp:nvSpPr>
        <dsp:cNvPr id="0" name=""/>
        <dsp:cNvSpPr/>
      </dsp:nvSpPr>
      <dsp:spPr>
        <a:xfrm>
          <a:off x="4530780" y="381813"/>
          <a:ext cx="1720114" cy="3749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en-GB" sz="6100" kern="1200" dirty="0"/>
        </a:p>
        <a:p>
          <a:pPr marL="285750" lvl="1" indent="-285750" algn="l" defTabSz="2711450">
            <a:lnSpc>
              <a:spcPct val="90000"/>
            </a:lnSpc>
            <a:spcBef>
              <a:spcPct val="0"/>
            </a:spcBef>
            <a:spcAft>
              <a:spcPct val="15000"/>
            </a:spcAft>
            <a:buChar char="•"/>
          </a:pPr>
          <a:endParaRPr lang="en-GB" sz="6100" kern="1200" dirty="0"/>
        </a:p>
      </dsp:txBody>
      <dsp:txXfrm>
        <a:off x="4581160" y="432193"/>
        <a:ext cx="1619354" cy="2844965"/>
      </dsp:txXfrm>
    </dsp:sp>
    <dsp:sp modelId="{A54099E9-14F8-4BA4-8A04-C51252F33DE1}">
      <dsp:nvSpPr>
        <dsp:cNvPr id="0" name=""/>
        <dsp:cNvSpPr/>
      </dsp:nvSpPr>
      <dsp:spPr>
        <a:xfrm>
          <a:off x="5278866" y="2529512"/>
          <a:ext cx="2086544" cy="2086544"/>
        </a:xfrm>
        <a:prstGeom prst="leftCircularArrow">
          <a:avLst>
            <a:gd name="adj1" fmla="val 3543"/>
            <a:gd name="adj2" fmla="val 440027"/>
            <a:gd name="adj3" fmla="val 750903"/>
            <a:gd name="adj4" fmla="val 7559855"/>
            <a:gd name="adj5" fmla="val 41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9DD3-D7D6-4DB0-9E0E-0F4836BAFA3B}">
      <dsp:nvSpPr>
        <dsp:cNvPr id="0" name=""/>
        <dsp:cNvSpPr/>
      </dsp:nvSpPr>
      <dsp:spPr>
        <a:xfrm>
          <a:off x="4991526" y="374401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Online course</a:t>
          </a:r>
        </a:p>
      </dsp:txBody>
      <dsp:txXfrm>
        <a:off x="5009335" y="3761826"/>
        <a:ext cx="1493372" cy="572411"/>
      </dsp:txXfrm>
    </dsp:sp>
    <dsp:sp modelId="{701068F3-F629-491F-991A-0F1DA4671820}">
      <dsp:nvSpPr>
        <dsp:cNvPr id="0" name=""/>
        <dsp:cNvSpPr/>
      </dsp:nvSpPr>
      <dsp:spPr>
        <a:xfrm>
          <a:off x="6794027" y="1439757"/>
          <a:ext cx="1720114" cy="239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2B1CC-193F-4AC9-A7E5-C377963E0763}">
      <dsp:nvSpPr>
        <dsp:cNvPr id="0" name=""/>
        <dsp:cNvSpPr/>
      </dsp:nvSpPr>
      <dsp:spPr>
        <a:xfrm>
          <a:off x="7726475" y="639735"/>
          <a:ext cx="2224406" cy="2224406"/>
        </a:xfrm>
        <a:prstGeom prst="circularArrow">
          <a:avLst>
            <a:gd name="adj1" fmla="val 3323"/>
            <a:gd name="adj2" fmla="val 410603"/>
            <a:gd name="adj3" fmla="val 19411106"/>
            <a:gd name="adj4" fmla="val 12572730"/>
            <a:gd name="adj5" fmla="val 38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20135-B23D-4714-81A4-41BDC40C081D}">
      <dsp:nvSpPr>
        <dsp:cNvPr id="0" name=""/>
        <dsp:cNvSpPr/>
      </dsp:nvSpPr>
      <dsp:spPr>
        <a:xfrm>
          <a:off x="7176274" y="1242984"/>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Formative Assessment Task</a:t>
          </a:r>
        </a:p>
      </dsp:txBody>
      <dsp:txXfrm>
        <a:off x="7194083" y="1260793"/>
        <a:ext cx="1493372" cy="572411"/>
      </dsp:txXfrm>
    </dsp:sp>
    <dsp:sp modelId="{C15CD8FC-D2D1-4742-8725-F6ACAC801074}">
      <dsp:nvSpPr>
        <dsp:cNvPr id="0" name=""/>
        <dsp:cNvSpPr/>
      </dsp:nvSpPr>
      <dsp:spPr>
        <a:xfrm>
          <a:off x="9057273" y="1345203"/>
          <a:ext cx="1720114" cy="1825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363C6-F578-4DF2-B9A9-C6EAA5A8DA69}">
      <dsp:nvSpPr>
        <dsp:cNvPr id="0" name=""/>
        <dsp:cNvSpPr/>
      </dsp:nvSpPr>
      <dsp:spPr>
        <a:xfrm>
          <a:off x="9439521" y="2879921"/>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Review</a:t>
          </a:r>
        </a:p>
      </dsp:txBody>
      <dsp:txXfrm>
        <a:off x="9457330" y="2897730"/>
        <a:ext cx="1493372" cy="5724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Tom &amp; Sally</a:t>
            </a:r>
          </a:p>
          <a:p>
            <a:r>
              <a:rPr lang="en-GB" dirty="0"/>
              <a:t>Me to share screen and click for myself and Sally?</a:t>
            </a:r>
          </a:p>
          <a:p>
            <a:r>
              <a:rPr lang="en-GB"/>
              <a:t>What time logging on?</a:t>
            </a:r>
            <a:endParaRPr lang="en-GB" dirty="0"/>
          </a:p>
          <a:p>
            <a:endParaRPr lang="en-GB" dirty="0"/>
          </a:p>
          <a:p>
            <a:pPr marL="171450" indent="-171450">
              <a:buFont typeface="Arial" panose="020B0604020202020204" pitchFamily="34" charset="0"/>
              <a:buChar char="•"/>
            </a:pPr>
            <a:r>
              <a:rPr lang="en-GB" dirty="0"/>
              <a:t>Welcome</a:t>
            </a:r>
          </a:p>
          <a:p>
            <a:pPr marL="171450" indent="-171450">
              <a:buFont typeface="Arial" panose="020B0604020202020204" pitchFamily="34" charset="0"/>
              <a:buChar char="•"/>
            </a:pPr>
            <a:r>
              <a:rPr lang="en-GB" dirty="0"/>
              <a:t>Laura Saunders – Lead Facilitator for Specialist NPQ Programmes</a:t>
            </a:r>
          </a:p>
          <a:p>
            <a:pPr marL="171450" indent="-171450">
              <a:buFont typeface="Arial" panose="020B0604020202020204" pitchFamily="34" charset="0"/>
              <a:buChar char="•"/>
            </a:pPr>
            <a:r>
              <a:rPr lang="en-GB" dirty="0"/>
              <a:t>Sally Bishop – Lead Facilitator for NPQ Delivery Partnerships</a:t>
            </a:r>
          </a:p>
          <a:p>
            <a:pPr marL="171450" indent="-171450">
              <a:buFont typeface="Arial" panose="020B0604020202020204" pitchFamily="34" charset="0"/>
              <a:buChar char="•"/>
            </a:pPr>
            <a:r>
              <a:rPr lang="en-GB" dirty="0"/>
              <a:t>Michelle Brew – Sales Director</a:t>
            </a:r>
          </a:p>
          <a:p>
            <a:pPr marL="171450" indent="-171450">
              <a:buFont typeface="Arial" panose="020B0604020202020204" pitchFamily="34" charset="0"/>
              <a:buChar char="•"/>
            </a:pPr>
            <a:r>
              <a:rPr lang="en-GB" dirty="0"/>
              <a:t>Tom Bullock – Marketing Manager</a:t>
            </a:r>
          </a:p>
          <a:p>
            <a:pPr marL="171450" indent="-171450">
              <a:buFont typeface="Arial" panose="020B0604020202020204" pitchFamily="34" charset="0"/>
              <a:buChar char="•"/>
            </a:pPr>
            <a:r>
              <a:rPr lang="en-GB" dirty="0"/>
              <a:t>Sufficient info and insight into BPN, what we do and the NPQ programmes for Feb 2022</a:t>
            </a:r>
          </a:p>
          <a:p>
            <a:pPr marL="171450" indent="-171450">
              <a:buFont typeface="Arial" panose="020B0604020202020204" pitchFamily="34" charset="0"/>
              <a:buChar char="•"/>
            </a:pPr>
            <a:r>
              <a:rPr lang="en-GB" dirty="0"/>
              <a:t>Really excited to be working with you.</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Laura</a:t>
            </a:r>
            <a:endParaRPr lang="en-GB" baseline="0" dirty="0"/>
          </a:p>
          <a:p>
            <a:endParaRPr lang="en-GB" baseline="0" dirty="0"/>
          </a:p>
          <a:p>
            <a:r>
              <a:rPr lang="en-GB" baseline="0" dirty="0"/>
              <a:t>So, all NPQs are all based on these 10 content areas</a:t>
            </a:r>
          </a:p>
          <a:p>
            <a:r>
              <a:rPr lang="en-GB" baseline="0" dirty="0"/>
              <a:t>They have been directed to us from the DfE</a:t>
            </a:r>
          </a:p>
          <a:p>
            <a:r>
              <a:rPr lang="en-GB" baseline="0" dirty="0"/>
              <a:t>They appear in some form in the 6 NPQ frameworks</a:t>
            </a:r>
          </a:p>
          <a:p>
            <a:r>
              <a:rPr lang="en-GB" baseline="0" dirty="0"/>
              <a:t>Leadership – you will need to cover all 10</a:t>
            </a:r>
          </a:p>
          <a:p>
            <a:r>
              <a:rPr lang="en-GB" baseline="0" dirty="0"/>
              <a:t>Specialist – as you can see, each cover some of the content areas (LTD has 3 of the content areas, LBC has 5 and LT has 6) – we have to structure the programme to cover all of the relevant content areas indicated on this slide</a:t>
            </a:r>
          </a:p>
          <a:p>
            <a:r>
              <a:rPr lang="en-GB" baseline="0" dirty="0"/>
              <a:t>This is why the audit is so crucial as you will all have varying degrees of knowledge about each in your contexts as some you will offer a greater level of expertise in from the beginning and some you’ll need to apply to your practice in greater depth through the course of the programme</a:t>
            </a:r>
          </a:p>
          <a:p>
            <a:endParaRPr lang="en-GB" baseline="0" dirty="0"/>
          </a:p>
          <a:p>
            <a:r>
              <a:rPr lang="en-GB" baseline="0" dirty="0"/>
              <a:t>Underpinning all of these content areas is a very strong and clear evidence base and resource list in each framework – specific school practice will be presented in your programmes to exemplify what they look like in practice, to bring them alive in given contexts and then challenge you through various different kinds of activities</a:t>
            </a:r>
          </a:p>
          <a:p>
            <a:endParaRPr lang="en-GB" baseline="0" dirty="0"/>
          </a:p>
          <a:p>
            <a:r>
              <a:rPr lang="en-GB" baseline="0" dirty="0"/>
              <a:t>This framework of content areas has guided the way the programmes have been structured and designed…</a:t>
            </a:r>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10</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Laura</a:t>
            </a:r>
          </a:p>
          <a:p>
            <a:endParaRPr lang="en-GB" dirty="0"/>
          </a:p>
          <a:p>
            <a:r>
              <a:rPr lang="en-GB" dirty="0"/>
              <a:t>This is the structure</a:t>
            </a:r>
          </a:p>
          <a:p>
            <a:r>
              <a:rPr lang="en-GB" dirty="0"/>
              <a:t>The way that the programmes ensure access, relevance and choice for all come back to the needs analysis – it’s critical, as well as the way you complete your application – it’s the first point of contact through which we will start to get to know you and will influence how we group you both online and in FTF events</a:t>
            </a:r>
          </a:p>
          <a:p>
            <a:endParaRPr lang="en-GB" dirty="0"/>
          </a:p>
          <a:p>
            <a:r>
              <a:rPr lang="en-GB" dirty="0"/>
              <a:t>You’ll see in the centre of the slide that those 4 top boxes, the key elements of all the programmes, are ‘repeated termly’ – the model is a cyclical rotation. So, when you’ve completed your induction, you’ll go to your first FTF event, then onto your online study, you’ll then apply your online study in the workplace through practice activities and formative assessment tasks, before being coached through feedback, support and challenge</a:t>
            </a:r>
          </a:p>
          <a:p>
            <a:endParaRPr lang="en-GB" dirty="0"/>
          </a:p>
          <a:p>
            <a:r>
              <a:rPr lang="en-GB" dirty="0"/>
              <a:t>We’ll look at these cycles in a little more detail shortly, but for now you’ll notice they are supported by enrichment activities for which learning communities are key part, which again comes back to the importance of your application so that we can place you with colleagues who you can learn alongside through levels of support and challenge that will develop you as leaders effectively – so give us that detail to ensure we get the best pathway for you.</a:t>
            </a:r>
          </a:p>
          <a:p>
            <a:endParaRPr lang="en-GB" dirty="0"/>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354384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cycle looks a bit like this: starting with you and your skills, followed by the build of your knowledge and understanding in a FTF event, then onto building that in further depth through the online course and then competing practice activities and formative assessment tasks before again reviewing.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cyclical approach then repeats again, and builds cumulatively into the next cycle.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specialist programmes there is the induction cycle, followed by cycles 1, 2 and 3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NPQSL programme there is the induction cycle followed by cycles 1, 2, 3 and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NPQH and NPQEL there are 5 cycles following the induction 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cycle feeds the next to build your knowledge and understanding.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Lots of reviews, discussions, feedback so that each element links through your own self-regulation and metacognition, as well as the support and challenge from colleagues supporting you and your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You’ll notice the purple text draws out the relationship you will have either your coach/mentor (ISPC and online LM for those on specialist progs, and LPC for those on leadership progs). You will also all have facilitators to support you through the FTF events. These relationships are vital!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those on specialist progs: The ISPCs will be nominated by you and your SLT and will be trained in coaching (the level of which will be dependent on their previous coaching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Online Leadership Mentors provided by BPN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LPCs on leadership route also provided by BPN </a:t>
            </a:r>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12</a:t>
            </a:fld>
            <a:endParaRPr lang="en-GB"/>
          </a:p>
        </p:txBody>
      </p:sp>
    </p:spTree>
    <p:extLst>
      <p:ext uri="{BB962C8B-B14F-4D97-AF65-F5344CB8AC3E}">
        <p14:creationId xmlns:p14="http://schemas.microsoft.com/office/powerpoint/2010/main" val="290649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endParaRPr lang="en-GB" dirty="0"/>
          </a:p>
          <a:p>
            <a:r>
              <a:rPr lang="en-GB" dirty="0"/>
              <a:t>So, we’ve gone from the overall pathway, to unpacking a given cycle – this is what the overarching delivery model of the specialist programme NPQLTD looks like. The following slides show the equivalent delivery model for the specialist programmes NPQLT and NPQLBC, and then the leadership programmes.</a:t>
            </a:r>
          </a:p>
          <a:p>
            <a:endParaRPr lang="en-GB" dirty="0"/>
          </a:p>
          <a:p>
            <a:r>
              <a:rPr lang="en-GB" dirty="0"/>
              <a:t>It illustrates the core body of knowledge – the content areas are all there across the cycles.</a:t>
            </a:r>
          </a:p>
          <a:p>
            <a:endParaRPr lang="en-GB" dirty="0"/>
          </a:p>
          <a:p>
            <a:r>
              <a:rPr lang="en-GB" dirty="0"/>
              <a:t>You will see in the Induction Cycle the short course ‘Teaching Foundations and Principles’ – this sets the scene for contextualising the programme for each of you, and reflecting on who each of you are in terms of your role and your leadership. </a:t>
            </a:r>
          </a:p>
          <a:p>
            <a:r>
              <a:rPr lang="en-GB" dirty="0"/>
              <a:t>Crucially, this short course on the specialist route programmes is based on the ‘Teaching’ content area from the ECF, which again shows that golden thread of the career pathway for teachers and leaders in school. And this is to enable you to focus on your practice in relation to teaching to then build it in your leadership area within school through the rest of the programme, all based on great teaching.</a:t>
            </a:r>
          </a:p>
          <a:p>
            <a:endParaRPr lang="en-GB" dirty="0"/>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158337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endParaRPr lang="en-GB" dirty="0"/>
          </a:p>
          <a:p>
            <a:r>
              <a:rPr lang="en-GB" dirty="0"/>
              <a:t>NPQLT and NPQLBC follow exactly the same structure as NPQLTD, although have slightly different titles to represent the context of each programme.</a:t>
            </a:r>
          </a:p>
          <a:p>
            <a:endParaRPr lang="en-GB" dirty="0"/>
          </a:p>
          <a:p>
            <a:r>
              <a:rPr lang="en-GB" dirty="0"/>
              <a:t>I’ll give you a moment to look at the NPQLT delivery model…</a:t>
            </a:r>
          </a:p>
        </p:txBody>
      </p:sp>
      <p:sp>
        <p:nvSpPr>
          <p:cNvPr id="4" name="Slide Number Placeholder 3"/>
          <p:cNvSpPr>
            <a:spLocks noGrp="1"/>
          </p:cNvSpPr>
          <p:nvPr>
            <p:ph type="sldNum" sz="quarter" idx="5"/>
          </p:nvPr>
        </p:nvSpPr>
        <p:spPr/>
        <p:txBody>
          <a:bodyPr/>
          <a:lstStyle/>
          <a:p>
            <a:fld id="{93C89869-74A4-4AAC-9B67-FFEED4285685}" type="slidenum">
              <a:rPr lang="en-GB" smtClean="0"/>
              <a:t>14</a:t>
            </a:fld>
            <a:endParaRPr lang="en-GB"/>
          </a:p>
        </p:txBody>
      </p:sp>
    </p:spTree>
    <p:extLst>
      <p:ext uri="{BB962C8B-B14F-4D97-AF65-F5344CB8AC3E}">
        <p14:creationId xmlns:p14="http://schemas.microsoft.com/office/powerpoint/2010/main" val="348914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endParaRPr lang="en-GB" dirty="0"/>
          </a:p>
          <a:p>
            <a:r>
              <a:rPr lang="en-GB" dirty="0"/>
              <a:t>…and the NPQLBC delivery model.</a:t>
            </a:r>
          </a:p>
          <a:p>
            <a:endParaRPr lang="en-GB" dirty="0"/>
          </a:p>
          <a:p>
            <a:r>
              <a:rPr lang="en-GB" dirty="0"/>
              <a:t>When you come to decide which specialist programme to choose, if you haven’t already it’ll be really important to discuss this with your HT and consider together what your needs and aspirations are but also the needs and aspirations of the school or hub more widely.</a:t>
            </a:r>
          </a:p>
          <a:p>
            <a:endParaRPr lang="en-GB" dirty="0"/>
          </a:p>
          <a:p>
            <a:r>
              <a:rPr lang="en-GB" dirty="0"/>
              <a:t>There is a great deal more information on the DfE website about the specialist frameworks for you to get the detail about what each aims to achieve.</a:t>
            </a:r>
          </a:p>
          <a:p>
            <a:endParaRPr lang="en-GB" dirty="0"/>
          </a:p>
          <a:p>
            <a:r>
              <a:rPr lang="en-GB" dirty="0"/>
              <a:t>I’m going to pass over to Sally now to draw out any points of note and differences in delivery models for the leadership programmes.</a:t>
            </a:r>
          </a:p>
        </p:txBody>
      </p:sp>
      <p:sp>
        <p:nvSpPr>
          <p:cNvPr id="4" name="Slide Number Placeholder 3"/>
          <p:cNvSpPr>
            <a:spLocks noGrp="1"/>
          </p:cNvSpPr>
          <p:nvPr>
            <p:ph type="sldNum" sz="quarter" idx="5"/>
          </p:nvPr>
        </p:nvSpPr>
        <p:spPr/>
        <p:txBody>
          <a:bodyPr/>
          <a:lstStyle/>
          <a:p>
            <a:fld id="{93C89869-74A4-4AAC-9B67-FFEED4285685}" type="slidenum">
              <a:rPr lang="en-GB" smtClean="0"/>
              <a:t>15</a:t>
            </a:fld>
            <a:endParaRPr lang="en-GB"/>
          </a:p>
        </p:txBody>
      </p:sp>
    </p:spTree>
    <p:extLst>
      <p:ext uri="{BB962C8B-B14F-4D97-AF65-F5344CB8AC3E}">
        <p14:creationId xmlns:p14="http://schemas.microsoft.com/office/powerpoint/2010/main" val="18457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16</a:t>
            </a:fld>
            <a:endParaRPr lang="en-GB"/>
          </a:p>
        </p:txBody>
      </p:sp>
    </p:spTree>
    <p:extLst>
      <p:ext uri="{BB962C8B-B14F-4D97-AF65-F5344CB8AC3E}">
        <p14:creationId xmlns:p14="http://schemas.microsoft.com/office/powerpoint/2010/main" val="169101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Headship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3C89869-74A4-4AAC-9B67-FFEED4285685}" type="slidenum">
              <a:rPr lang="en-GB" smtClean="0"/>
              <a:t>17</a:t>
            </a:fld>
            <a:endParaRPr lang="en-GB"/>
          </a:p>
        </p:txBody>
      </p:sp>
    </p:spTree>
    <p:extLst>
      <p:ext uri="{BB962C8B-B14F-4D97-AF65-F5344CB8AC3E}">
        <p14:creationId xmlns:p14="http://schemas.microsoft.com/office/powerpoint/2010/main" val="356801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share information about fees and funding etc shortly, and please do ensure you pop any questions into the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that though, we’re going to hand over to Lyndon Evans to give a participant’s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18</a:t>
            </a:fld>
            <a:endParaRPr lang="en-GB"/>
          </a:p>
        </p:txBody>
      </p:sp>
    </p:spTree>
    <p:extLst>
      <p:ext uri="{BB962C8B-B14F-4D97-AF65-F5344CB8AC3E}">
        <p14:creationId xmlns:p14="http://schemas.microsoft.com/office/powerpoint/2010/main" val="291546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 to) Michelle</a:t>
            </a:r>
          </a:p>
          <a:p>
            <a:endParaRPr lang="en-GB" dirty="0"/>
          </a:p>
          <a:p>
            <a:r>
              <a:rPr lang="en-GB" dirty="0"/>
              <a:t>Handing over to my colleague Michelle Brew who is the BPN Sales Director now for initial information about fees and the signup process…</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19</a:t>
            </a:fld>
            <a:endParaRPr lang="en-GB"/>
          </a:p>
        </p:txBody>
      </p:sp>
    </p:spTree>
    <p:extLst>
      <p:ext uri="{BB962C8B-B14F-4D97-AF65-F5344CB8AC3E}">
        <p14:creationId xmlns:p14="http://schemas.microsoft.com/office/powerpoint/2010/main" val="37975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endParaRPr lang="en-GB" dirty="0"/>
          </a:p>
          <a:p>
            <a:r>
              <a:rPr lang="en-GB" dirty="0"/>
              <a:t>What we stand for – when choosing a provider like ours, it’s important to consider the values and approaches through which we operate</a:t>
            </a:r>
          </a:p>
          <a:p>
            <a:r>
              <a:rPr lang="en-GB" dirty="0"/>
              <a:t>We’re here to get best leaders for all children, no matter where they are in the world – v important to us</a:t>
            </a:r>
          </a:p>
          <a:p>
            <a:r>
              <a:rPr lang="en-GB" dirty="0"/>
              <a:t>The NPQ work supports your professional learning, through the prog and more importantly ensuring that you’re even better leaders at the end of the programme than you were at the beginning get the best for our children and schools</a:t>
            </a:r>
          </a:p>
          <a:p>
            <a:r>
              <a:rPr lang="en-GB" dirty="0"/>
              <a:t>Inspire your learning, work together, act with integrity, and we want the best, so if you do too we do strive for that excellence</a:t>
            </a:r>
          </a:p>
          <a:p>
            <a:r>
              <a:rPr lang="en-GB" dirty="0"/>
              <a:t>Data on slide – insight into width and depth – large PD provider, NPQs since 2012</a:t>
            </a:r>
          </a:p>
          <a:p>
            <a:r>
              <a:rPr lang="en-GB" dirty="0"/>
              <a:t>Sally and myself are proud to be here this evening to share with you the next era of the NPQs in this reformed iteration</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a:t>
            </a:r>
          </a:p>
        </p:txBody>
      </p:sp>
      <p:sp>
        <p:nvSpPr>
          <p:cNvPr id="4" name="Slide Number Placeholder 3"/>
          <p:cNvSpPr>
            <a:spLocks noGrp="1"/>
          </p:cNvSpPr>
          <p:nvPr>
            <p:ph type="sldNum" sz="quarter" idx="5"/>
          </p:nvPr>
        </p:nvSpPr>
        <p:spPr/>
        <p:txBody>
          <a:bodyPr/>
          <a:lstStyle/>
          <a:p>
            <a:fld id="{93C89869-74A4-4AAC-9B67-FFEED4285685}" type="slidenum">
              <a:rPr lang="en-GB" smtClean="0"/>
              <a:t>20</a:t>
            </a:fld>
            <a:endParaRPr lang="en-GB"/>
          </a:p>
        </p:txBody>
      </p:sp>
    </p:spTree>
    <p:extLst>
      <p:ext uri="{BB962C8B-B14F-4D97-AF65-F5344CB8AC3E}">
        <p14:creationId xmlns:p14="http://schemas.microsoft.com/office/powerpoint/2010/main" val="166424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Sally &amp; Laura</a:t>
            </a:r>
          </a:p>
          <a:p>
            <a:pPr marL="171450" indent="-171450">
              <a:buFont typeface="Arial" panose="020B0604020202020204" pitchFamily="34" charset="0"/>
              <a:buChar char="•"/>
            </a:pPr>
            <a:r>
              <a:rPr lang="en-GB" b="0" dirty="0"/>
              <a:t>Q&amp;A – Tom to lead</a:t>
            </a:r>
          </a:p>
          <a:p>
            <a:pPr marL="171450" indent="-171450">
              <a:buFont typeface="Arial" panose="020B0604020202020204" pitchFamily="34" charset="0"/>
              <a:buChar char="•"/>
            </a:pPr>
            <a:r>
              <a:rPr lang="en-GB" b="0" dirty="0"/>
              <a:t>Consider which programmes are best for you or for colleagues in school.</a:t>
            </a:r>
          </a:p>
          <a:p>
            <a:pPr marL="171450" indent="-171450">
              <a:buFont typeface="Arial" panose="020B0604020202020204" pitchFamily="34" charset="0"/>
              <a:buChar char="•"/>
            </a:pPr>
            <a:r>
              <a:rPr lang="en-GB" b="0" dirty="0"/>
              <a:t>Straightforward slide – do utilise those contacts for ensuring you have all the information you need</a:t>
            </a:r>
          </a:p>
          <a:p>
            <a:pPr marL="171450" indent="-171450">
              <a:buFont typeface="Arial" panose="020B0604020202020204" pitchFamily="34" charset="0"/>
              <a:buChar char="•"/>
            </a:pPr>
            <a:r>
              <a:rPr lang="en-GB" b="0" dirty="0"/>
              <a:t>Thank you to you all for joining and to everyone in the team who has contributed and will be getting those FAQs out as necessary.</a:t>
            </a:r>
          </a:p>
          <a:p>
            <a:pPr marL="171450" indent="-171450">
              <a:buFont typeface="Arial" panose="020B0604020202020204" pitchFamily="34" charset="0"/>
              <a:buChar char="•"/>
            </a:pPr>
            <a:r>
              <a:rPr lang="en-GB" b="0" dirty="0"/>
              <a:t>Thank you and good evening.</a:t>
            </a:r>
          </a:p>
          <a:p>
            <a:endParaRPr lang="en-GB" b="1" dirty="0"/>
          </a:p>
          <a:p>
            <a:r>
              <a:rPr lang="en-GB" b="1" dirty="0"/>
              <a:t>Q&amp;A</a:t>
            </a:r>
          </a:p>
          <a:p>
            <a:pPr marL="171450" indent="-171450">
              <a:buFont typeface="Arial" panose="020B0604020202020204" pitchFamily="34" charset="0"/>
              <a:buChar char="•"/>
            </a:pPr>
            <a:r>
              <a:rPr lang="en-GB" dirty="0"/>
              <a:t>Eligibility for funding and scholarships – Michelle</a:t>
            </a:r>
          </a:p>
          <a:p>
            <a:pPr marL="171450" indent="-171450">
              <a:buFont typeface="Arial" panose="020B0604020202020204" pitchFamily="34" charset="0"/>
              <a:buChar char="•"/>
            </a:pPr>
            <a:r>
              <a:rPr lang="en-GB" dirty="0"/>
              <a:t>Eligibility to apply – Sally? CAPS Team?</a:t>
            </a:r>
          </a:p>
          <a:p>
            <a:pPr marL="171450" indent="-171450">
              <a:buFont typeface="Arial" panose="020B0604020202020204" pitchFamily="34" charset="0"/>
              <a:buChar char="•"/>
            </a:pPr>
            <a:r>
              <a:rPr lang="en-GB" dirty="0"/>
              <a:t>No hard cap on applications for BPN, but DfE does have a cap on the amount of money they can spend</a:t>
            </a:r>
          </a:p>
          <a:p>
            <a:pPr marL="171450" indent="-171450">
              <a:buFont typeface="Arial" panose="020B0604020202020204" pitchFamily="34" charset="0"/>
              <a:buChar char="•"/>
            </a:pPr>
            <a:r>
              <a:rPr lang="en-GB" dirty="0"/>
              <a:t>Specialist before SL? Can go straight – depends on background and experience and demonstration of aspiration to SL as well as capacity to work across the school</a:t>
            </a:r>
          </a:p>
          <a:p>
            <a:pPr marL="171450" indent="-171450">
              <a:buFont typeface="Arial" panose="020B0604020202020204" pitchFamily="34" charset="0"/>
              <a:buChar char="•"/>
            </a:pPr>
            <a:r>
              <a:rPr lang="en-GB" dirty="0"/>
              <a:t>SAT – unseen case study. However, remiss of us to not prepare you for that – choices of practice activities and FATs to prepare you</a:t>
            </a:r>
          </a:p>
          <a:p>
            <a:pPr marL="171450" indent="-171450">
              <a:buFont typeface="Arial" panose="020B0604020202020204" pitchFamily="34" charset="0"/>
              <a:buChar char="•"/>
            </a:pPr>
            <a:r>
              <a:rPr lang="en-GB" dirty="0"/>
              <a:t>BPN-own assessment centre – arms length from us in delivery team in order to maintain ethics – then internal moderation, then national moderation</a:t>
            </a:r>
          </a:p>
          <a:p>
            <a:pPr marL="171450" indent="-171450">
              <a:buFont typeface="Arial" panose="020B0604020202020204" pitchFamily="34" charset="0"/>
              <a:buChar char="•"/>
            </a:pPr>
            <a:r>
              <a:rPr lang="en-GB" dirty="0"/>
              <a:t>If don’t pass, can resubmit using a different case study SAT</a:t>
            </a:r>
          </a:p>
          <a:p>
            <a:pPr marL="171450" indent="-171450">
              <a:buFont typeface="Arial" panose="020B0604020202020204" pitchFamily="34" charset="0"/>
              <a:buChar char="•"/>
            </a:pPr>
            <a:r>
              <a:rPr lang="en-GB" dirty="0"/>
              <a:t>Decision about gaining qualification also aligned to DfE’s compliance measure of 90% engagement (+ successful assessment SAT)</a:t>
            </a:r>
          </a:p>
          <a:p>
            <a:pPr marL="171450" indent="-171450">
              <a:buFont typeface="Arial" panose="020B0604020202020204" pitchFamily="34" charset="0"/>
              <a:buChar char="•"/>
            </a:pPr>
            <a:r>
              <a:rPr lang="en-GB" dirty="0"/>
              <a:t>NPQH placement task has gone, however practice activities recommend H and EL do apply practice in a different context to their own</a:t>
            </a:r>
          </a:p>
          <a:p>
            <a:pPr marL="171450" indent="-171450">
              <a:buFont typeface="Arial" panose="020B0604020202020204" pitchFamily="34" charset="0"/>
              <a:buChar char="•"/>
            </a:pPr>
            <a:r>
              <a:rPr lang="en-GB" dirty="0"/>
              <a:t>All progs are for aspirant colleagues – if aspiring for middle leadership, s=choose most appropriate specialist prog, if aspiring SL – apply to SL</a:t>
            </a:r>
          </a:p>
          <a:p>
            <a:pPr marL="171450" indent="-171450">
              <a:buFont typeface="Arial" panose="020B0604020202020204" pitchFamily="34" charset="0"/>
              <a:buChar char="•"/>
            </a:pPr>
            <a:r>
              <a:rPr lang="en-GB" dirty="0"/>
              <a:t>Post links to website for eligibility and requirements</a:t>
            </a:r>
          </a:p>
        </p:txBody>
      </p:sp>
      <p:sp>
        <p:nvSpPr>
          <p:cNvPr id="4" name="Slide Number Placeholder 3"/>
          <p:cNvSpPr>
            <a:spLocks noGrp="1"/>
          </p:cNvSpPr>
          <p:nvPr>
            <p:ph type="sldNum" sz="quarter" idx="5"/>
          </p:nvPr>
        </p:nvSpPr>
        <p:spPr/>
        <p:txBody>
          <a:bodyPr/>
          <a:lstStyle/>
          <a:p>
            <a:fld id="{93C89869-74A4-4AAC-9B67-FFEED4285685}" type="slidenum">
              <a:rPr lang="en-GB" smtClean="0"/>
              <a:t>21</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2950"/>
            <a:ext cx="6604000" cy="3714750"/>
          </a:xfrm>
        </p:spPr>
      </p:sp>
      <p:sp>
        <p:nvSpPr>
          <p:cNvPr id="3" name="Notes Placeholder 2"/>
          <p:cNvSpPr>
            <a:spLocks noGrp="1"/>
          </p:cNvSpPr>
          <p:nvPr>
            <p:ph type="body" idx="1"/>
          </p:nvPr>
        </p:nvSpPr>
        <p:spPr/>
        <p:txBody>
          <a:bodyPr/>
          <a:lstStyle/>
          <a:p>
            <a:r>
              <a:rPr lang="en-US" b="1" dirty="0"/>
              <a:t>Sally</a:t>
            </a:r>
          </a:p>
          <a:p>
            <a:endParaRPr lang="en-US" dirty="0"/>
          </a:p>
          <a:p>
            <a:r>
              <a:rPr lang="en-US" dirty="0"/>
              <a:t>What’s fantastic about the NPQs is that they’ve become part of a very clear career pathway which starts with the trainee teacher and ITT, into the ECF and then onto NPQs with the specialist route </a:t>
            </a:r>
            <a:r>
              <a:rPr lang="en-US" dirty="0" err="1"/>
              <a:t>programmes</a:t>
            </a:r>
            <a:r>
              <a:rPr lang="en-US" dirty="0"/>
              <a:t>, and then senior leaders, headteachers and executive leaders – brings everything together, and provides a very clear pathway and golden thread that the government have been keen to create.</a:t>
            </a:r>
          </a:p>
          <a:p>
            <a:endParaRPr lang="en-US" dirty="0"/>
          </a:p>
          <a:p>
            <a:r>
              <a:rPr lang="en-US" dirty="0"/>
              <a:t>The NPQ is part of the bigger PD picture – more choices, </a:t>
            </a:r>
            <a:r>
              <a:rPr lang="en-US" dirty="0" err="1"/>
              <a:t>opps</a:t>
            </a:r>
            <a:r>
              <a:rPr lang="en-US" dirty="0"/>
              <a:t> and sense of direction to be better at what we do and to be able to make the difference to the young people we work with</a:t>
            </a:r>
          </a:p>
          <a:p>
            <a:endParaRPr lang="en-US" dirty="0"/>
          </a:p>
          <a:p>
            <a:r>
              <a:rPr lang="en-US" dirty="0"/>
              <a:t>Also underpinned by a much stronger evidence base – to apply and rehearse what you’re learning in practice, before then also challenging what you’re doing in practice.</a:t>
            </a:r>
          </a:p>
          <a:p>
            <a:endParaRPr lang="en-US" dirty="0"/>
          </a:p>
        </p:txBody>
      </p:sp>
      <p:sp>
        <p:nvSpPr>
          <p:cNvPr id="4" name="Slide Number Placeholder 3"/>
          <p:cNvSpPr>
            <a:spLocks noGrp="1"/>
          </p:cNvSpPr>
          <p:nvPr>
            <p:ph type="sldNum" sz="quarter" idx="10"/>
          </p:nvPr>
        </p:nvSpPr>
        <p:spPr/>
        <p:txBody>
          <a:bodyPr/>
          <a:lstStyle/>
          <a:p>
            <a:fld id="{C33B4144-BD0E-CE46-A217-3E4D79753072}" type="slidenum">
              <a:rPr lang="en-US" smtClean="0"/>
              <a:t>3</a:t>
            </a:fld>
            <a:endParaRPr lang="en-US"/>
          </a:p>
        </p:txBody>
      </p:sp>
    </p:spTree>
    <p:extLst>
      <p:ext uri="{BB962C8B-B14F-4D97-AF65-F5344CB8AC3E}">
        <p14:creationId xmlns:p14="http://schemas.microsoft.com/office/powerpoint/2010/main" val="58389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Sally</a:t>
            </a:r>
          </a:p>
          <a:p>
            <a:endParaRPr lang="en-GB" dirty="0"/>
          </a:p>
          <a:p>
            <a:r>
              <a:rPr lang="en-GB" dirty="0"/>
              <a:t>There are 6 NPQ programmes (iteration just phasing out there are 4 programmes)</a:t>
            </a:r>
          </a:p>
          <a:p>
            <a:r>
              <a:rPr lang="en-GB" dirty="0"/>
              <a:t>3 specialist programmes – LT, LTD, LBC – replacing the previous NPQML prog</a:t>
            </a:r>
          </a:p>
          <a:p>
            <a:r>
              <a:rPr lang="en-GB" dirty="0"/>
              <a:t>12 months long, followed by assessment</a:t>
            </a:r>
          </a:p>
          <a:p>
            <a:r>
              <a:rPr lang="en-GB" dirty="0"/>
              <a:t>3 other programmes – more familiar – but content and its delivery is different</a:t>
            </a:r>
          </a:p>
          <a:p>
            <a:r>
              <a:rPr lang="en-GB" dirty="0"/>
              <a:t>Leadership programmes – 18 months + assessments</a:t>
            </a:r>
          </a:p>
          <a:p>
            <a:r>
              <a:rPr lang="en-GB" dirty="0"/>
              <a:t>No longer 4000, 5000 or 2 lots of 4000 words – school improvement projects have gone</a:t>
            </a:r>
          </a:p>
          <a:p>
            <a:r>
              <a:rPr lang="en-GB" dirty="0"/>
              <a:t>Application of learning in practice is now the focus and the final assessment follows the 12/18 months – case study scenario – responses need to be 1500 words – much lower expectation in terms of word count, but the requirement for completion is much tighter to fit in with the within an 8 day period, unseen</a:t>
            </a:r>
          </a:p>
          <a:p>
            <a:r>
              <a:rPr lang="en-GB" dirty="0"/>
              <a:t>Pause here to hear from Kylie Spark about the power of NPQs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Laura: </a:t>
            </a:r>
            <a:r>
              <a:rPr lang="en-GB" dirty="0"/>
              <a:t>Thank you Kylie – hugely insightful and brilliant to hear the rigour it’s given to colleagues you work with</a:t>
            </a:r>
          </a:p>
        </p:txBody>
      </p:sp>
      <p:sp>
        <p:nvSpPr>
          <p:cNvPr id="4" name="Slide Number Placeholder 3"/>
          <p:cNvSpPr>
            <a:spLocks noGrp="1"/>
          </p:cNvSpPr>
          <p:nvPr>
            <p:ph type="sldNum" sz="quarter" idx="5"/>
          </p:nvPr>
        </p:nvSpPr>
        <p:spPr/>
        <p:txBody>
          <a:bodyPr/>
          <a:lstStyle/>
          <a:p>
            <a:fld id="{93C89869-74A4-4AAC-9B67-FFEED4285685}" type="slidenum">
              <a:rPr lang="en-GB" smtClean="0"/>
              <a:t>5</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endParaRPr lang="en-GB" dirty="0"/>
          </a:p>
          <a:p>
            <a:r>
              <a:rPr lang="en-GB" dirty="0"/>
              <a:t>This slide gives you a timeline of the approximate hours the programme will take you in the 12/18 month period</a:t>
            </a:r>
          </a:p>
          <a:p>
            <a:r>
              <a:rPr lang="en-GB" dirty="0"/>
              <a:t>3 stages to programme</a:t>
            </a:r>
          </a:p>
          <a:p>
            <a:r>
              <a:rPr lang="en-GB" dirty="0"/>
              <a:t>Stage 1 – induction</a:t>
            </a:r>
          </a:p>
          <a:p>
            <a:r>
              <a:rPr lang="en-GB" dirty="0"/>
              <a:t>Stage 2 – development stage, 3 main chunk of time</a:t>
            </a:r>
          </a:p>
          <a:p>
            <a:r>
              <a:rPr lang="en-GB" dirty="0"/>
              <a:t>Stage 3 – Summative assessment stage</a:t>
            </a:r>
          </a:p>
          <a:p>
            <a:endParaRPr lang="en-GB" dirty="0"/>
          </a:p>
          <a:p>
            <a:r>
              <a:rPr lang="en-GB" dirty="0"/>
              <a:t>Induction</a:t>
            </a:r>
          </a:p>
          <a:p>
            <a:r>
              <a:rPr lang="en-GB" dirty="0"/>
              <a:t>Underpinned by a needs analysis/skills audit – provides the critical platform for discussion with your coaches, mentors and facilitators. Critical – form basis for powerful conversation, feedback and direction for your choices and depth of study in your online course study</a:t>
            </a:r>
          </a:p>
          <a:p>
            <a:r>
              <a:rPr lang="en-GB" dirty="0"/>
              <a:t>Vital that you take time with that at induction – ownership of pathway as you move through development stage and summative assessment stage, and that initial needs analysis approach will continue throughout the programme through your use of the LDR – the Leadership Development Record which will be a working document that records your new learning and progress.</a:t>
            </a:r>
          </a:p>
          <a:p>
            <a:endParaRPr lang="en-GB" dirty="0"/>
          </a:p>
          <a:p>
            <a:r>
              <a:rPr lang="en-GB" dirty="0"/>
              <a:t>This slide obviously focuses in on the specialist programmes </a:t>
            </a:r>
          </a:p>
          <a:p>
            <a:r>
              <a:rPr lang="en-GB" dirty="0"/>
              <a:t>The next 3 slides offer the hours comprising the NPQSL, NPQH and NPQEL – Sally, do you want to add anything about the leadership route at this point?</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6</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NPQSL – </a:t>
            </a:r>
            <a:r>
              <a:rPr lang="en-GB" b="1" dirty="0"/>
              <a:t>Sally</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72901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NPQH – </a:t>
            </a:r>
            <a:r>
              <a:rPr lang="en-GB" b="1" dirty="0"/>
              <a:t>Sally</a:t>
            </a: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8</a:t>
            </a:fld>
            <a:endParaRPr lang="en-GB"/>
          </a:p>
        </p:txBody>
      </p:sp>
    </p:spTree>
    <p:extLst>
      <p:ext uri="{BB962C8B-B14F-4D97-AF65-F5344CB8AC3E}">
        <p14:creationId xmlns:p14="http://schemas.microsoft.com/office/powerpoint/2010/main" val="237387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NPQEL – </a:t>
            </a:r>
            <a:r>
              <a:rPr lang="en-GB" b="1" dirty="0"/>
              <a:t>Sally</a:t>
            </a: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9</a:t>
            </a:fld>
            <a:endParaRPr lang="en-GB"/>
          </a:p>
        </p:txBody>
      </p:sp>
    </p:spTree>
    <p:extLst>
      <p:ext uri="{BB962C8B-B14F-4D97-AF65-F5344CB8AC3E}">
        <p14:creationId xmlns:p14="http://schemas.microsoft.com/office/powerpoint/2010/main" val="223706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ote left">
    <p:spTree>
      <p:nvGrpSpPr>
        <p:cNvPr id="1" name=""/>
        <p:cNvGrpSpPr/>
        <p:nvPr/>
      </p:nvGrpSpPr>
      <p:grpSpPr>
        <a:xfrm>
          <a:off x="0" y="0"/>
          <a:ext cx="0" cy="0"/>
          <a:chOff x="0" y="0"/>
          <a:chExt cx="0" cy="0"/>
        </a:xfrm>
      </p:grpSpPr>
      <p:sp>
        <p:nvSpPr>
          <p:cNvPr id="5" name="Rectangle 4"/>
          <p:cNvSpPr/>
          <p:nvPr userDrawn="1"/>
        </p:nvSpPr>
        <p:spPr bwMode="auto">
          <a:xfrm>
            <a:off x="0" y="4773149"/>
            <a:ext cx="12192000" cy="2084851"/>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5360" y="5061181"/>
            <a:ext cx="11426195" cy="153511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
        <p:nvSpPr>
          <p:cNvPr id="6" name="Title 7">
            <a:extLst>
              <a:ext uri="{FF2B5EF4-FFF2-40B4-BE49-F238E27FC236}">
                <a16:creationId xmlns:a16="http://schemas.microsoft.com/office/drawing/2014/main" id="{31C9BD45-7C2C-42F7-811C-04C7EA750D03}"/>
              </a:ext>
            </a:extLst>
          </p:cNvPr>
          <p:cNvSpPr>
            <a:spLocks noGrp="1"/>
          </p:cNvSpPr>
          <p:nvPr>
            <p:ph type="title"/>
          </p:nvPr>
        </p:nvSpPr>
        <p:spPr>
          <a:xfrm>
            <a:off x="623392" y="332656"/>
            <a:ext cx="10972800" cy="1008112"/>
          </a:xfrm>
        </p:spPr>
        <p:txBody>
          <a:bodyPr/>
          <a:lstStyle/>
          <a:p>
            <a:r>
              <a:rPr lang="en-GB" dirty="0"/>
              <a:t>Our partnership</a:t>
            </a:r>
          </a:p>
        </p:txBody>
      </p:sp>
    </p:spTree>
    <p:extLst>
      <p:ext uri="{BB962C8B-B14F-4D97-AF65-F5344CB8AC3E}">
        <p14:creationId xmlns:p14="http://schemas.microsoft.com/office/powerpoint/2010/main" val="117493469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119669" y="0"/>
            <a:ext cx="9072331" cy="6858000"/>
          </a:xfrm>
        </p:spPr>
        <p:txBody>
          <a:bodyPr/>
          <a:lstStyle>
            <a:lvl1pPr>
              <a:defRPr baseline="0"/>
            </a:lvl1pPr>
          </a:lstStyle>
          <a:p>
            <a:r>
              <a:rPr lang="en-GB" dirty="0"/>
              <a:t>Insert vanity image here</a:t>
            </a:r>
          </a:p>
        </p:txBody>
      </p:sp>
      <p:sp>
        <p:nvSpPr>
          <p:cNvPr id="5" name="Rectangle 4"/>
          <p:cNvSpPr/>
          <p:nvPr userDrawn="1"/>
        </p:nvSpPr>
        <p:spPr bwMode="auto">
          <a:xfrm>
            <a:off x="0" y="0"/>
            <a:ext cx="3119669" cy="6858000"/>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4435" y="356661"/>
            <a:ext cx="2497204" cy="614362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Tree>
    <p:extLst>
      <p:ext uri="{BB962C8B-B14F-4D97-AF65-F5344CB8AC3E}">
        <p14:creationId xmlns:p14="http://schemas.microsoft.com/office/powerpoint/2010/main" val="1671280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a:p>
        </p:txBody>
      </p:sp>
      <p:sp>
        <p:nvSpPr>
          <p:cNvPr id="7" name="Holder 7"/>
          <p:cNvSpPr>
            <a:spLocks noGrp="1"/>
          </p:cNvSpPr>
          <p:nvPr>
            <p:ph type="sldNum" sz="quarter" idx="7"/>
          </p:nvPr>
        </p:nvSpPr>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21"/>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estpracticenet.co.uk/NPQLTD"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bestpracticenet.co.uk/NPQL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bestpracticenet.co.uk/NPQLBC"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hyperlink" Target="https://www.outstandingleaders.org/metric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s06web.zoom.us/webinar/register/WN_kn4Q-PNFQCOTxcZ0CcwUrw"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bestpracticenet.co.uk/npq"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tel:+441179209200" TargetMode="External"/><Relationship Id="rId5" Type="http://schemas.openxmlformats.org/officeDocument/2006/relationships/hyperlink" Target="mailto:cpd@bestpracticenet.co.uk" TargetMode="External"/><Relationship Id="rId4" Type="http://schemas.openxmlformats.org/officeDocument/2006/relationships/hyperlink" Target="http://www.outstandingleaders.org/npq"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p:txBody>
          <a:bodyPr>
            <a:normAutofit fontScale="90000"/>
          </a:bodyPr>
          <a:lstStyle/>
          <a:p>
            <a:r>
              <a:rPr lang="en-GB" dirty="0"/>
              <a:t>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p:txBody>
          <a:bodyPr/>
          <a:lstStyle/>
          <a:p>
            <a:r>
              <a:rPr lang="en-GB" dirty="0"/>
              <a:t>An introduction to the new programmes</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8254922"/>
              </p:ext>
            </p:extLst>
          </p:nvPr>
        </p:nvGraphicFramePr>
        <p:xfrm>
          <a:off x="1195385" y="259080"/>
          <a:ext cx="9996489" cy="5550544"/>
        </p:xfrm>
        <a:graphic>
          <a:graphicData uri="http://schemas.openxmlformats.org/drawingml/2006/table">
            <a:tbl>
              <a:tblPr firstRow="1" bandRow="1">
                <a:tableStyleId>{5C22544A-7EE6-4342-B048-85BDC9FD1C3A}</a:tableStyleId>
              </a:tblPr>
              <a:tblGrid>
                <a:gridCol w="3989812">
                  <a:extLst>
                    <a:ext uri="{9D8B030D-6E8A-4147-A177-3AD203B41FA5}">
                      <a16:colId xmlns:a16="http://schemas.microsoft.com/office/drawing/2014/main" val="20000"/>
                    </a:ext>
                  </a:extLst>
                </a:gridCol>
                <a:gridCol w="2806803">
                  <a:extLst>
                    <a:ext uri="{9D8B030D-6E8A-4147-A177-3AD203B41FA5}">
                      <a16:colId xmlns:a16="http://schemas.microsoft.com/office/drawing/2014/main" val="4222782795"/>
                    </a:ext>
                  </a:extLst>
                </a:gridCol>
                <a:gridCol w="1111453">
                  <a:extLst>
                    <a:ext uri="{9D8B030D-6E8A-4147-A177-3AD203B41FA5}">
                      <a16:colId xmlns:a16="http://schemas.microsoft.com/office/drawing/2014/main" val="20001"/>
                    </a:ext>
                  </a:extLst>
                </a:gridCol>
                <a:gridCol w="1221583">
                  <a:extLst>
                    <a:ext uri="{9D8B030D-6E8A-4147-A177-3AD203B41FA5}">
                      <a16:colId xmlns:a16="http://schemas.microsoft.com/office/drawing/2014/main" val="20002"/>
                    </a:ext>
                  </a:extLst>
                </a:gridCol>
                <a:gridCol w="866838">
                  <a:extLst>
                    <a:ext uri="{9D8B030D-6E8A-4147-A177-3AD203B41FA5}">
                      <a16:colId xmlns:a16="http://schemas.microsoft.com/office/drawing/2014/main" val="20003"/>
                    </a:ext>
                  </a:extLst>
                </a:gridCol>
              </a:tblGrid>
              <a:tr h="3423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DfE Framework Content Areas</a:t>
                      </a:r>
                    </a:p>
                  </a:txBody>
                  <a:tcPr marL="121920" marR="121920" marT="60960" marB="6096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Leadership NPQs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L="121920" marR="121920" marT="60960" marB="60960"/>
                </a:tc>
                <a:tc gridSpan="3">
                  <a:txBody>
                    <a:bodyPr/>
                    <a:lstStyle/>
                    <a:p>
                      <a:r>
                        <a:rPr lang="en-GB" sz="1900" dirty="0"/>
                        <a:t>Specialist NPQs</a:t>
                      </a:r>
                    </a:p>
                  </a:txBody>
                  <a:tcPr marL="121920" marR="121920" marT="60960" marB="60960"/>
                </a:tc>
                <a:tc hMerge="1">
                  <a:txBody>
                    <a:bodyPr/>
                    <a:lstStyle/>
                    <a:p>
                      <a:endParaRPr lang="en-GB" sz="1900" dirty="0"/>
                    </a:p>
                  </a:txBody>
                  <a:tcPr marL="121920" marR="121920" marT="60960" marB="60960"/>
                </a:tc>
                <a:tc hMerge="1">
                  <a:txBody>
                    <a:bodyPr/>
                    <a:lstStyle/>
                    <a:p>
                      <a:endParaRPr lang="en-GB" sz="1900" dirty="0"/>
                    </a:p>
                  </a:txBody>
                  <a:tcPr marL="121920" marR="121920" marT="60960" marB="60960"/>
                </a:tc>
                <a:extLst>
                  <a:ext uri="{0D108BD9-81ED-4DB2-BD59-A6C34878D82A}">
                    <a16:rowId xmlns:a16="http://schemas.microsoft.com/office/drawing/2014/main" val="1398903569"/>
                  </a:ext>
                </a:extLst>
              </a:tr>
              <a:tr h="557852">
                <a:tc vMerge="1">
                  <a:txBody>
                    <a:bodyPr/>
                    <a:lstStyle/>
                    <a:p>
                      <a:endParaRPr lang="en-GB" sz="2000" dirty="0"/>
                    </a:p>
                  </a:txBody>
                  <a:tcPr marL="121920" marR="121920" marT="60960" marB="60960"/>
                </a:tc>
                <a:tc vMerge="1">
                  <a:txBody>
                    <a:bodyPr/>
                    <a:lstStyle/>
                    <a:p>
                      <a:endParaRPr lang="en-GB" dirty="0"/>
                    </a:p>
                  </a:txBody>
                  <a:tcPr/>
                </a:tc>
                <a:tc>
                  <a:txBody>
                    <a:bodyPr/>
                    <a:lstStyle/>
                    <a:p>
                      <a:r>
                        <a:rPr lang="en-GB" sz="1800" dirty="0"/>
                        <a:t>NPQLTD</a:t>
                      </a:r>
                    </a:p>
                  </a:txBody>
                  <a:tcPr marL="121920" marR="121920" marT="60960" marB="60960"/>
                </a:tc>
                <a:tc>
                  <a:txBody>
                    <a:bodyPr/>
                    <a:lstStyle/>
                    <a:p>
                      <a:r>
                        <a:rPr lang="en-GB" sz="1800" dirty="0"/>
                        <a:t>NPQLBC</a:t>
                      </a:r>
                    </a:p>
                  </a:txBody>
                  <a:tcPr marL="121920" marR="121920" marT="60960" marB="60960"/>
                </a:tc>
                <a:tc>
                  <a:txBody>
                    <a:bodyPr/>
                    <a:lstStyle/>
                    <a:p>
                      <a:r>
                        <a:rPr lang="en-GB" sz="1800" dirty="0"/>
                        <a:t>NPQLT</a:t>
                      </a:r>
                    </a:p>
                  </a:txBody>
                  <a:tcPr marL="121920" marR="121920" marT="60960" marB="60960"/>
                </a:tc>
                <a:extLst>
                  <a:ext uri="{0D108BD9-81ED-4DB2-BD59-A6C34878D82A}">
                    <a16:rowId xmlns:a16="http://schemas.microsoft.com/office/drawing/2014/main" val="10000"/>
                  </a:ext>
                </a:extLst>
              </a:tr>
              <a:tr h="35499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600" dirty="0"/>
                        <a:t>1. School</a:t>
                      </a:r>
                      <a:r>
                        <a:rPr lang="en-GB" sz="1600" baseline="0" dirty="0"/>
                        <a:t> Culture</a:t>
                      </a:r>
                      <a:endParaRPr lang="en-GB" sz="1600" dirty="0"/>
                    </a:p>
                  </a:txBody>
                  <a:tcPr marL="121920" marR="121920" marT="60960" marB="60960"/>
                </a:tc>
                <a:tc>
                  <a:txBody>
                    <a:bodyPr/>
                    <a:lstStyle/>
                    <a:p>
                      <a:endParaRPr lang="en-GB"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dirty="0"/>
                    </a:p>
                  </a:txBody>
                  <a:tcPr marL="121920" marR="121920" marT="60960" marB="60960"/>
                </a:tc>
                <a:extLst>
                  <a:ext uri="{0D108BD9-81ED-4DB2-BD59-A6C34878D82A}">
                    <a16:rowId xmlns:a16="http://schemas.microsoft.com/office/drawing/2014/main" val="10001"/>
                  </a:ext>
                </a:extLst>
              </a:tr>
              <a:tr h="354997">
                <a:tc>
                  <a:txBody>
                    <a:bodyPr/>
                    <a:lstStyle/>
                    <a:p>
                      <a:pPr marL="0" indent="0">
                        <a:buFont typeface="+mj-lt"/>
                        <a:buNone/>
                      </a:pPr>
                      <a:r>
                        <a:rPr lang="en-GB" sz="1600" dirty="0"/>
                        <a:t>2. Teaching</a:t>
                      </a:r>
                    </a:p>
                  </a:txBody>
                  <a:tcPr marL="121920" marR="121920" marT="60960" marB="60960"/>
                </a:tc>
                <a:tc>
                  <a:txBody>
                    <a:bodyPr/>
                    <a:lstStyle/>
                    <a:p>
                      <a:endParaRPr lang="en-GB"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2"/>
                  </a:ext>
                </a:extLst>
              </a:tr>
              <a:tr h="354997">
                <a:tc>
                  <a:txBody>
                    <a:bodyPr/>
                    <a:lstStyle/>
                    <a:p>
                      <a:pPr marL="0" indent="0">
                        <a:buFont typeface="+mj-lt"/>
                        <a:buNone/>
                      </a:pPr>
                      <a:r>
                        <a:rPr lang="en-GB" sz="1600" dirty="0"/>
                        <a:t>3. Curriculum</a:t>
                      </a:r>
                      <a:r>
                        <a:rPr lang="en-GB" sz="1600" baseline="0" dirty="0"/>
                        <a:t> &amp; Assessment</a:t>
                      </a:r>
                      <a:endParaRPr lang="en-GB" sz="1600" dirty="0"/>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3"/>
                  </a:ext>
                </a:extLst>
              </a:tr>
              <a:tr h="354997">
                <a:tc>
                  <a:txBody>
                    <a:bodyPr/>
                    <a:lstStyle/>
                    <a:p>
                      <a:pPr marL="0" indent="0">
                        <a:buFont typeface="+mj-lt"/>
                        <a:buNone/>
                      </a:pPr>
                      <a:r>
                        <a:rPr lang="en-GB" sz="1600" dirty="0"/>
                        <a:t>4. Behaviour</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4"/>
                  </a:ext>
                </a:extLst>
              </a:tr>
              <a:tr h="557852">
                <a:tc>
                  <a:txBody>
                    <a:bodyPr/>
                    <a:lstStyle/>
                    <a:p>
                      <a:pPr marL="0" indent="0">
                        <a:buFont typeface="+mj-lt"/>
                        <a:buNone/>
                      </a:pPr>
                      <a:r>
                        <a:rPr lang="en-GB" sz="1600" dirty="0"/>
                        <a:t>5. Additional and Special Education Needs/Disabilities</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Arial" panose="020B0604020202020204" pitchFamily="34" charset="0"/>
                        <a:buNone/>
                      </a:pPr>
                      <a:endParaRPr lang="en-GB" sz="2000" dirty="0"/>
                    </a:p>
                  </a:txBody>
                  <a:tcPr marL="121920" marR="121920" marT="60960" marB="60960"/>
                </a:tc>
                <a:extLst>
                  <a:ext uri="{0D108BD9-81ED-4DB2-BD59-A6C34878D82A}">
                    <a16:rowId xmlns:a16="http://schemas.microsoft.com/office/drawing/2014/main" val="10005"/>
                  </a:ext>
                </a:extLst>
              </a:tr>
              <a:tr h="354997">
                <a:tc>
                  <a:txBody>
                    <a:bodyPr/>
                    <a:lstStyle/>
                    <a:p>
                      <a:pPr marL="0" indent="0">
                        <a:buFont typeface="+mj-lt"/>
                        <a:buNone/>
                      </a:pPr>
                      <a:r>
                        <a:rPr lang="en-GB" sz="1600" dirty="0"/>
                        <a:t>6. Professional Development</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6"/>
                  </a:ext>
                </a:extLst>
              </a:tr>
              <a:tr h="354997">
                <a:tc>
                  <a:txBody>
                    <a:bodyPr/>
                    <a:lstStyle/>
                    <a:p>
                      <a:pPr marL="0" indent="0">
                        <a:buFont typeface="+mj-lt"/>
                        <a:buNone/>
                      </a:pPr>
                      <a:r>
                        <a:rPr lang="en-GB" sz="1600" dirty="0"/>
                        <a:t>7. Organisational Management</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7"/>
                  </a:ext>
                </a:extLst>
              </a:tr>
              <a:tr h="354997">
                <a:tc>
                  <a:txBody>
                    <a:bodyPr/>
                    <a:lstStyle/>
                    <a:p>
                      <a:pPr marL="0" indent="0">
                        <a:buFont typeface="+mj-lt"/>
                        <a:buNone/>
                      </a:pPr>
                      <a:r>
                        <a:rPr lang="en-GB" sz="1600" dirty="0"/>
                        <a:t>8. Implementation</a:t>
                      </a:r>
                    </a:p>
                  </a:txBody>
                  <a:tcPr marL="121920" marR="121920" marT="60960" marB="60960"/>
                </a:tc>
                <a:tc>
                  <a:txBody>
                    <a:bodyPr/>
                    <a:lstStyle/>
                    <a:p>
                      <a:endParaRPr lang="en-GB"/>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tc>
                  <a:txBody>
                    <a:bodyPr/>
                    <a:lstStyle/>
                    <a:p>
                      <a:pPr marL="0" indent="0">
                        <a:buFont typeface="Arial"/>
                        <a:buNone/>
                      </a:pPr>
                      <a:endParaRPr lang="en-GB" sz="2000" dirty="0"/>
                    </a:p>
                  </a:txBody>
                  <a:tcPr marL="121920" marR="121920" marT="60960" marB="60960"/>
                </a:tc>
                <a:extLst>
                  <a:ext uri="{0D108BD9-81ED-4DB2-BD59-A6C34878D82A}">
                    <a16:rowId xmlns:a16="http://schemas.microsoft.com/office/drawing/2014/main" val="10008"/>
                  </a:ext>
                </a:extLst>
              </a:tr>
              <a:tr h="354997">
                <a:tc>
                  <a:txBody>
                    <a:bodyPr/>
                    <a:lstStyle/>
                    <a:p>
                      <a:pPr marL="0" indent="0">
                        <a:buFont typeface="+mj-lt"/>
                        <a:buNone/>
                      </a:pPr>
                      <a:r>
                        <a:rPr lang="en-GB" sz="1600" dirty="0"/>
                        <a:t>9. Working in Partnership</a:t>
                      </a:r>
                    </a:p>
                  </a:txBody>
                  <a:tcPr marL="121920" marR="121920" marT="60960" marB="60960"/>
                </a:tc>
                <a:tc>
                  <a:txBody>
                    <a:bodyPr/>
                    <a:lstStyle/>
                    <a:p>
                      <a:endParaRPr lang="en-GB"/>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09"/>
                  </a:ext>
                </a:extLst>
              </a:tr>
              <a:tr h="557852">
                <a:tc>
                  <a:txBody>
                    <a:bodyPr/>
                    <a:lstStyle/>
                    <a:p>
                      <a:pPr marL="0" indent="0">
                        <a:buFont typeface="+mj-lt"/>
                        <a:buNone/>
                      </a:pPr>
                      <a:r>
                        <a:rPr lang="en-GB" sz="1600" dirty="0"/>
                        <a:t>10. Governance and accountability</a:t>
                      </a:r>
                    </a:p>
                  </a:txBody>
                  <a:tcPr marL="121920" marR="121920" marT="60960" marB="60960"/>
                </a:tc>
                <a:tc>
                  <a:txBody>
                    <a:bodyPr/>
                    <a:lstStyle/>
                    <a:p>
                      <a:endParaRPr lang="en-GB"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tc>
                  <a:txBody>
                    <a:bodyPr/>
                    <a:lstStyle/>
                    <a:p>
                      <a:pPr marL="0" indent="0">
                        <a:buFont typeface="+mj-lt"/>
                        <a:buNone/>
                      </a:pPr>
                      <a:endParaRPr lang="en-GB" sz="2000" dirty="0"/>
                    </a:p>
                  </a:txBody>
                  <a:tcPr marL="121920" marR="121920" marT="60960" marB="60960"/>
                </a:tc>
                <a:extLst>
                  <a:ext uri="{0D108BD9-81ED-4DB2-BD59-A6C34878D82A}">
                    <a16:rowId xmlns:a16="http://schemas.microsoft.com/office/drawing/2014/main" val="10010"/>
                  </a:ext>
                </a:extLst>
              </a:tr>
            </a:tbl>
          </a:graphicData>
        </a:graphic>
      </p:graphicFrame>
      <p:pic>
        <p:nvPicPr>
          <p:cNvPr id="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1715133"/>
            <a:ext cx="321568" cy="321568"/>
          </a:xfrm>
          <a:prstGeom prst="rect">
            <a:avLst/>
          </a:prstGeom>
        </p:spPr>
      </p:pic>
      <p:pic>
        <p:nvPicPr>
          <p:cNvPr id="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6712" y="1734434"/>
            <a:ext cx="321568" cy="321568"/>
          </a:xfrm>
          <a:prstGeom prst="rect">
            <a:avLst/>
          </a:prstGeom>
        </p:spPr>
      </p:pic>
      <p:pic>
        <p:nvPicPr>
          <p:cNvPr id="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600916"/>
            <a:ext cx="321568" cy="321568"/>
          </a:xfrm>
          <a:prstGeom prst="rect">
            <a:avLst/>
          </a:prstGeom>
        </p:spPr>
      </p:pic>
      <p:pic>
        <p:nvPicPr>
          <p:cNvPr id="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8275" y="2167675"/>
            <a:ext cx="321568" cy="321568"/>
          </a:xfrm>
          <a:prstGeom prst="rect">
            <a:avLst/>
          </a:prstGeom>
        </p:spPr>
      </p:pic>
      <p:pic>
        <p:nvPicPr>
          <p:cNvPr id="10"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9891" y="2167675"/>
            <a:ext cx="321568" cy="321568"/>
          </a:xfrm>
          <a:prstGeom prst="rect">
            <a:avLst/>
          </a:prstGeom>
        </p:spPr>
      </p:pic>
      <p:pic>
        <p:nvPicPr>
          <p:cNvPr id="11"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2167675"/>
            <a:ext cx="321568" cy="321568"/>
          </a:xfrm>
          <a:prstGeom prst="rect">
            <a:avLst/>
          </a:prstGeom>
        </p:spPr>
      </p:pic>
      <p:pic>
        <p:nvPicPr>
          <p:cNvPr id="12"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210" y="3097611"/>
            <a:ext cx="321568" cy="321568"/>
          </a:xfrm>
          <a:prstGeom prst="rect">
            <a:avLst/>
          </a:prstGeom>
        </p:spPr>
      </p:pic>
      <p:pic>
        <p:nvPicPr>
          <p:cNvPr id="13"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9087" y="3613949"/>
            <a:ext cx="321568" cy="321568"/>
          </a:xfrm>
          <a:prstGeom prst="rect">
            <a:avLst/>
          </a:prstGeom>
        </p:spPr>
      </p:pic>
      <p:pic>
        <p:nvPicPr>
          <p:cNvPr id="14"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7324" y="3989651"/>
            <a:ext cx="321568" cy="321568"/>
          </a:xfrm>
          <a:prstGeom prst="rect">
            <a:avLst/>
          </a:prstGeom>
        </p:spPr>
      </p:pic>
      <p:pic>
        <p:nvPicPr>
          <p:cNvPr id="15"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1055" y="4030601"/>
            <a:ext cx="321568" cy="321568"/>
          </a:xfrm>
          <a:prstGeom prst="rect">
            <a:avLst/>
          </a:prstGeom>
        </p:spPr>
      </p:pic>
      <p:pic>
        <p:nvPicPr>
          <p:cNvPr id="16"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9576" y="3989651"/>
            <a:ext cx="321568" cy="321568"/>
          </a:xfrm>
          <a:prstGeom prst="rect">
            <a:avLst/>
          </a:prstGeom>
        </p:spPr>
      </p:pic>
      <p:pic>
        <p:nvPicPr>
          <p:cNvPr id="17"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52356" y="4842753"/>
            <a:ext cx="321568" cy="321568"/>
          </a:xfrm>
          <a:prstGeom prst="rect">
            <a:avLst/>
          </a:prstGeom>
        </p:spPr>
      </p:pic>
      <p:pic>
        <p:nvPicPr>
          <p:cNvPr id="18"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8625" y="4861052"/>
            <a:ext cx="321568" cy="321568"/>
          </a:xfrm>
          <a:prstGeom prst="rect">
            <a:avLst/>
          </a:prstGeom>
        </p:spPr>
      </p:pic>
      <p:pic>
        <p:nvPicPr>
          <p:cNvPr id="19" name="Graphic 25" descr="Badge Tick with solid fill">
            <a:extLst>
              <a:ext uri="{FF2B5EF4-FFF2-40B4-BE49-F238E27FC236}">
                <a16:creationId xmlns:a16="http://schemas.microsoft.com/office/drawing/2014/main" id="{7AC53419-CCF4-4228-B497-DFF23586AF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894" y="4854864"/>
            <a:ext cx="321568" cy="321568"/>
          </a:xfrm>
          <a:prstGeom prst="rect">
            <a:avLst/>
          </a:prstGeom>
        </p:spPr>
      </p:pic>
      <p:pic>
        <p:nvPicPr>
          <p:cNvPr id="24" name="Graphic 25" descr="Badge Tick with solid fill">
            <a:extLst>
              <a:ext uri="{FF2B5EF4-FFF2-40B4-BE49-F238E27FC236}">
                <a16:creationId xmlns:a16="http://schemas.microsoft.com/office/drawing/2014/main" id="{EB719892-0CDD-4BE2-9C14-527408C77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253275"/>
            <a:ext cx="321568" cy="321568"/>
          </a:xfrm>
          <a:prstGeom prst="rect">
            <a:avLst/>
          </a:prstGeom>
        </p:spPr>
      </p:pic>
      <p:pic>
        <p:nvPicPr>
          <p:cNvPr id="25" name="Graphic 25" descr="Badge Tick with solid fill">
            <a:extLst>
              <a:ext uri="{FF2B5EF4-FFF2-40B4-BE49-F238E27FC236}">
                <a16:creationId xmlns:a16="http://schemas.microsoft.com/office/drawing/2014/main" id="{1138CFD7-DB01-4AA8-95A0-9FEC709040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1734434"/>
            <a:ext cx="321568" cy="321568"/>
          </a:xfrm>
          <a:prstGeom prst="rect">
            <a:avLst/>
          </a:prstGeom>
        </p:spPr>
      </p:pic>
      <p:pic>
        <p:nvPicPr>
          <p:cNvPr id="26" name="Graphic 25" descr="Badge Tick with solid fill">
            <a:extLst>
              <a:ext uri="{FF2B5EF4-FFF2-40B4-BE49-F238E27FC236}">
                <a16:creationId xmlns:a16="http://schemas.microsoft.com/office/drawing/2014/main" id="{1CDC8858-A4F8-44C7-95DC-7F90D4A350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177156"/>
            <a:ext cx="321568" cy="321568"/>
          </a:xfrm>
          <a:prstGeom prst="rect">
            <a:avLst/>
          </a:prstGeom>
        </p:spPr>
      </p:pic>
      <p:pic>
        <p:nvPicPr>
          <p:cNvPr id="27" name="Graphic 25" descr="Badge Tick with solid fill">
            <a:extLst>
              <a:ext uri="{FF2B5EF4-FFF2-40B4-BE49-F238E27FC236}">
                <a16:creationId xmlns:a16="http://schemas.microsoft.com/office/drawing/2014/main" id="{66223484-FDAF-446C-BC92-D377958B01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2569038"/>
            <a:ext cx="321568" cy="321568"/>
          </a:xfrm>
          <a:prstGeom prst="rect">
            <a:avLst/>
          </a:prstGeom>
        </p:spPr>
      </p:pic>
      <p:pic>
        <p:nvPicPr>
          <p:cNvPr id="28" name="Graphic 25" descr="Badge Tick with solid fill">
            <a:extLst>
              <a:ext uri="{FF2B5EF4-FFF2-40B4-BE49-F238E27FC236}">
                <a16:creationId xmlns:a16="http://schemas.microsoft.com/office/drawing/2014/main" id="{DCD7D4D6-29B0-48A1-8644-284AAFE5A7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3130086"/>
            <a:ext cx="321568" cy="321568"/>
          </a:xfrm>
          <a:prstGeom prst="rect">
            <a:avLst/>
          </a:prstGeom>
        </p:spPr>
      </p:pic>
      <p:pic>
        <p:nvPicPr>
          <p:cNvPr id="29" name="Graphic 25" descr="Badge Tick with solid fill">
            <a:extLst>
              <a:ext uri="{FF2B5EF4-FFF2-40B4-BE49-F238E27FC236}">
                <a16:creationId xmlns:a16="http://schemas.microsoft.com/office/drawing/2014/main" id="{2FCA617C-46D4-4E47-A18C-B1906070D5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308" y="3605015"/>
            <a:ext cx="321568" cy="321568"/>
          </a:xfrm>
          <a:prstGeom prst="rect">
            <a:avLst/>
          </a:prstGeom>
        </p:spPr>
      </p:pic>
      <p:pic>
        <p:nvPicPr>
          <p:cNvPr id="30" name="Graphic 25" descr="Badge Tick with solid fill">
            <a:extLst>
              <a:ext uri="{FF2B5EF4-FFF2-40B4-BE49-F238E27FC236}">
                <a16:creationId xmlns:a16="http://schemas.microsoft.com/office/drawing/2014/main" id="{0984402A-6B5D-445B-92F1-83692C1B8D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5442" y="4030601"/>
            <a:ext cx="321568" cy="321568"/>
          </a:xfrm>
          <a:prstGeom prst="rect">
            <a:avLst/>
          </a:prstGeom>
        </p:spPr>
      </p:pic>
      <p:pic>
        <p:nvPicPr>
          <p:cNvPr id="31" name="Graphic 25" descr="Badge Tick with solid fill">
            <a:extLst>
              <a:ext uri="{FF2B5EF4-FFF2-40B4-BE49-F238E27FC236}">
                <a16:creationId xmlns:a16="http://schemas.microsoft.com/office/drawing/2014/main" id="{04FE4936-E70E-412D-91C5-52C7AF2F16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759" y="4494526"/>
            <a:ext cx="321568" cy="321568"/>
          </a:xfrm>
          <a:prstGeom prst="rect">
            <a:avLst/>
          </a:prstGeom>
        </p:spPr>
      </p:pic>
      <p:pic>
        <p:nvPicPr>
          <p:cNvPr id="32" name="Graphic 25" descr="Badge Tick with solid fill">
            <a:extLst>
              <a:ext uri="{FF2B5EF4-FFF2-40B4-BE49-F238E27FC236}">
                <a16:creationId xmlns:a16="http://schemas.microsoft.com/office/drawing/2014/main" id="{55A303D3-9B81-4CBC-BA0D-27BE85FFCE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4920112"/>
            <a:ext cx="321568" cy="321568"/>
          </a:xfrm>
          <a:prstGeom prst="rect">
            <a:avLst/>
          </a:prstGeom>
        </p:spPr>
      </p:pic>
      <p:pic>
        <p:nvPicPr>
          <p:cNvPr id="33" name="Graphic 25" descr="Badge Tick with solid fill">
            <a:extLst>
              <a:ext uri="{FF2B5EF4-FFF2-40B4-BE49-F238E27FC236}">
                <a16:creationId xmlns:a16="http://schemas.microsoft.com/office/drawing/2014/main" id="{49193947-E882-435F-973F-92BC3B132B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841" y="5447012"/>
            <a:ext cx="321568" cy="321568"/>
          </a:xfrm>
          <a:prstGeom prst="rect">
            <a:avLst/>
          </a:prstGeom>
        </p:spPr>
      </p:pic>
    </p:spTree>
    <p:extLst>
      <p:ext uri="{BB962C8B-B14F-4D97-AF65-F5344CB8AC3E}">
        <p14:creationId xmlns:p14="http://schemas.microsoft.com/office/powerpoint/2010/main" val="43311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033E7-8324-4952-9614-735E650F4911}"/>
              </a:ext>
            </a:extLst>
          </p:cNvPr>
          <p:cNvSpPr>
            <a:spLocks noGrp="1"/>
          </p:cNvSpPr>
          <p:nvPr>
            <p:ph type="body" sz="quarter" idx="11"/>
          </p:nvPr>
        </p:nvSpPr>
        <p:spPr>
          <a:xfrm>
            <a:off x="335360" y="5061181"/>
            <a:ext cx="11426195" cy="1439104"/>
          </a:xfrm>
        </p:spPr>
        <p:txBody>
          <a:bodyPr wrap="square" anchor="t">
            <a:normAutofit fontScale="92500" lnSpcReduction="20000"/>
          </a:bodyPr>
          <a:lstStyle/>
          <a:p>
            <a:pPr marL="380990" indent="-380990">
              <a:spcBef>
                <a:spcPts val="800"/>
              </a:spcBef>
              <a:buFont typeface="Wingdings" panose="05000000000000000000" pitchFamily="2" charset="2"/>
              <a:buChar char="§"/>
            </a:pPr>
            <a:r>
              <a:rPr lang="en-US" sz="2133" dirty="0"/>
              <a:t>access, relevance and choice for all</a:t>
            </a:r>
          </a:p>
          <a:p>
            <a:pPr marL="380990" indent="-380990">
              <a:buFont typeface="Wingdings" panose="05000000000000000000" pitchFamily="2" charset="2"/>
              <a:buChar char="§"/>
            </a:pPr>
            <a:r>
              <a:rPr lang="en-US" sz="2133" dirty="0"/>
              <a:t>research evidence underpins pedagogy and content</a:t>
            </a:r>
          </a:p>
          <a:p>
            <a:pPr marL="380990" indent="-380990">
              <a:buFont typeface="Wingdings" panose="05000000000000000000" pitchFamily="2" charset="2"/>
              <a:buChar char="§"/>
            </a:pPr>
            <a:r>
              <a:rPr lang="en-US" sz="2133" dirty="0"/>
              <a:t>practice-led learning to develop and embed expertise</a:t>
            </a:r>
          </a:p>
          <a:p>
            <a:pPr marL="380990" indent="-380990">
              <a:buFont typeface="Wingdings" panose="05000000000000000000" pitchFamily="2" charset="2"/>
              <a:buChar char="§"/>
            </a:pPr>
            <a:r>
              <a:rPr lang="en-US" sz="2133" dirty="0"/>
              <a:t>clear professional journey aligned to DfE ‘golden thread’</a:t>
            </a:r>
          </a:p>
          <a:p>
            <a:pPr marL="380990" indent="-380990">
              <a:buFont typeface="Wingdings" panose="05000000000000000000" pitchFamily="2" charset="2"/>
              <a:buChar char="§"/>
            </a:pPr>
            <a:endParaRPr lang="en-GB" dirty="0"/>
          </a:p>
        </p:txBody>
      </p:sp>
      <p:sp>
        <p:nvSpPr>
          <p:cNvPr id="10" name="Title 9">
            <a:extLst>
              <a:ext uri="{FF2B5EF4-FFF2-40B4-BE49-F238E27FC236}">
                <a16:creationId xmlns:a16="http://schemas.microsoft.com/office/drawing/2014/main" id="{81B40CDE-0A7E-4533-A336-FA6CA18A9C7B}"/>
              </a:ext>
            </a:extLst>
          </p:cNvPr>
          <p:cNvSpPr>
            <a:spLocks noGrp="1"/>
          </p:cNvSpPr>
          <p:nvPr>
            <p:ph type="title"/>
          </p:nvPr>
        </p:nvSpPr>
        <p:spPr/>
        <p:txBody>
          <a:bodyPr/>
          <a:lstStyle/>
          <a:p>
            <a:r>
              <a:rPr lang="en-GB" b="1" dirty="0"/>
              <a:t>NPQ programme</a:t>
            </a:r>
            <a:r>
              <a:rPr lang="en-GB" b="1" kern="0" dirty="0"/>
              <a:t> </a:t>
            </a:r>
            <a:r>
              <a:rPr lang="en-GB" b="1" dirty="0"/>
              <a:t>s</a:t>
            </a:r>
            <a:r>
              <a:rPr lang="en-GB" b="1" kern="0" dirty="0"/>
              <a:t>tructure</a:t>
            </a:r>
            <a:endParaRPr lang="en-GB" b="1" dirty="0"/>
          </a:p>
        </p:txBody>
      </p:sp>
      <p:pic>
        <p:nvPicPr>
          <p:cNvPr id="4" name="Picture 3">
            <a:extLst>
              <a:ext uri="{FF2B5EF4-FFF2-40B4-BE49-F238E27FC236}">
                <a16:creationId xmlns:a16="http://schemas.microsoft.com/office/drawing/2014/main" id="{30059F18-1851-4489-B2FD-A3C00AABF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409" y="1323212"/>
            <a:ext cx="10177131" cy="3441300"/>
          </a:xfrm>
          <a:prstGeom prst="rect">
            <a:avLst/>
          </a:prstGeom>
        </p:spPr>
      </p:pic>
    </p:spTree>
    <p:extLst>
      <p:ext uri="{BB962C8B-B14F-4D97-AF65-F5344CB8AC3E}">
        <p14:creationId xmlns:p14="http://schemas.microsoft.com/office/powerpoint/2010/main" val="12403982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9373-78B2-4B4C-B841-E97C9D1FEC6C}"/>
              </a:ext>
            </a:extLst>
          </p:cNvPr>
          <p:cNvSpPr>
            <a:spLocks noGrp="1"/>
          </p:cNvSpPr>
          <p:nvPr>
            <p:ph type="title"/>
          </p:nvPr>
        </p:nvSpPr>
        <p:spPr/>
        <p:txBody>
          <a:bodyPr/>
          <a:lstStyle/>
          <a:p>
            <a:r>
              <a:rPr lang="en-GB" b="1" dirty="0"/>
              <a:t>NPQ cyclical learning pathway</a:t>
            </a:r>
          </a:p>
        </p:txBody>
      </p:sp>
      <p:graphicFrame>
        <p:nvGraphicFramePr>
          <p:cNvPr id="4" name="Content Placeholder 3">
            <a:extLst>
              <a:ext uri="{FF2B5EF4-FFF2-40B4-BE49-F238E27FC236}">
                <a16:creationId xmlns:a16="http://schemas.microsoft.com/office/drawing/2014/main" id="{E37941A8-61C5-4AE1-997C-7B9680C42039}"/>
              </a:ext>
            </a:extLst>
          </p:cNvPr>
          <p:cNvGraphicFramePr>
            <a:graphicFrameLocks noGrp="1"/>
          </p:cNvGraphicFramePr>
          <p:nvPr>
            <p:ph idx="1"/>
          </p:nvPr>
        </p:nvGraphicFramePr>
        <p:xfrm>
          <a:off x="624417" y="1509184"/>
          <a:ext cx="10972800" cy="451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EDF08B2-F1B5-4256-AEFA-A674062DBC08}"/>
              </a:ext>
            </a:extLst>
          </p:cNvPr>
          <p:cNvSpPr txBox="1"/>
          <p:nvPr/>
        </p:nvSpPr>
        <p:spPr>
          <a:xfrm>
            <a:off x="594782" y="2871986"/>
            <a:ext cx="1852812" cy="1446935"/>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Skills audit</a:t>
            </a:r>
          </a:p>
          <a:p>
            <a:pPr marL="228594" indent="-228594">
              <a:buClr>
                <a:srgbClr val="006BB5"/>
              </a:buClr>
              <a:buFont typeface="Wingdings" panose="05000000000000000000" pitchFamily="2" charset="2"/>
              <a:buChar char="§"/>
            </a:pPr>
            <a:r>
              <a:rPr lang="en-GB" sz="1467" dirty="0"/>
              <a:t>Develop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
        <p:nvSpPr>
          <p:cNvPr id="6" name="TextBox 5">
            <a:extLst>
              <a:ext uri="{FF2B5EF4-FFF2-40B4-BE49-F238E27FC236}">
                <a16:creationId xmlns:a16="http://schemas.microsoft.com/office/drawing/2014/main" id="{F02BC514-40E6-47CF-A6A1-032B6B0D2580}"/>
              </a:ext>
            </a:extLst>
          </p:cNvPr>
          <p:cNvSpPr txBox="1"/>
          <p:nvPr/>
        </p:nvSpPr>
        <p:spPr>
          <a:xfrm>
            <a:off x="2927648" y="2450306"/>
            <a:ext cx="1728192" cy="3253070"/>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Introduce key concepts &amp; research from content area</a:t>
            </a:r>
          </a:p>
          <a:p>
            <a:pPr marL="228594" indent="-228594">
              <a:buClr>
                <a:srgbClr val="006BB5"/>
              </a:buClr>
              <a:buFont typeface="Wingdings" panose="05000000000000000000" pitchFamily="2" charset="2"/>
              <a:buChar char="§"/>
            </a:pPr>
            <a:r>
              <a:rPr lang="en-GB" sz="1467" dirty="0"/>
              <a:t>Prepare participants for online study</a:t>
            </a:r>
          </a:p>
          <a:p>
            <a:pPr marL="228594" indent="-228594">
              <a:buClr>
                <a:srgbClr val="006BB5"/>
              </a:buClr>
              <a:buFont typeface="Wingdings" panose="05000000000000000000" pitchFamily="2" charset="2"/>
              <a:buChar char="§"/>
            </a:pPr>
            <a:r>
              <a:rPr lang="en-GB" sz="1467" dirty="0"/>
              <a:t>Define focus of practice based activity</a:t>
            </a:r>
          </a:p>
          <a:p>
            <a:pPr marL="228594" indent="-228594">
              <a:buClr>
                <a:srgbClr val="006BB5"/>
              </a:buClr>
              <a:buFont typeface="Wingdings" panose="05000000000000000000" pitchFamily="2" charset="2"/>
              <a:buChar char="§"/>
            </a:pPr>
            <a:r>
              <a:rPr lang="en-GB" sz="1467" dirty="0">
                <a:solidFill>
                  <a:srgbClr val="A2027B"/>
                </a:solidFill>
              </a:rPr>
              <a:t>Review and refine needs &amp; upload to coach / mentor</a:t>
            </a:r>
          </a:p>
        </p:txBody>
      </p:sp>
      <p:sp>
        <p:nvSpPr>
          <p:cNvPr id="7" name="TextBox 6">
            <a:extLst>
              <a:ext uri="{FF2B5EF4-FFF2-40B4-BE49-F238E27FC236}">
                <a16:creationId xmlns:a16="http://schemas.microsoft.com/office/drawing/2014/main" id="{D11E9892-1904-4427-889D-5DE47C0382A3}"/>
              </a:ext>
            </a:extLst>
          </p:cNvPr>
          <p:cNvSpPr txBox="1"/>
          <p:nvPr/>
        </p:nvSpPr>
        <p:spPr>
          <a:xfrm>
            <a:off x="5135893" y="2237383"/>
            <a:ext cx="1728192" cy="2801536"/>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3 weekly Units</a:t>
            </a:r>
          </a:p>
          <a:p>
            <a:pPr marL="228594" indent="-228594">
              <a:buClr>
                <a:srgbClr val="006BB5"/>
              </a:buClr>
              <a:buFont typeface="Wingdings" panose="05000000000000000000" pitchFamily="2" charset="2"/>
              <a:buChar char="§"/>
            </a:pPr>
            <a:r>
              <a:rPr lang="en-GB" sz="1467" dirty="0"/>
              <a:t>Complete a minimum of 3 formative activities from across units</a:t>
            </a:r>
          </a:p>
          <a:p>
            <a:pPr marL="228594" indent="-228594">
              <a:buClr>
                <a:srgbClr val="006BB5"/>
              </a:buClr>
              <a:buFont typeface="Wingdings" panose="05000000000000000000" pitchFamily="2" charset="2"/>
              <a:buChar char="§"/>
            </a:pPr>
            <a:r>
              <a:rPr lang="en-GB" sz="1467" dirty="0"/>
              <a:t>Complete 1 overall learning reflection</a:t>
            </a:r>
          </a:p>
          <a:p>
            <a:pPr marL="228594" indent="-228594">
              <a:buClr>
                <a:srgbClr val="006BB5"/>
              </a:buClr>
              <a:buFont typeface="Wingdings" panose="05000000000000000000" pitchFamily="2" charset="2"/>
              <a:buChar char="§"/>
            </a:pPr>
            <a:r>
              <a:rPr lang="en-GB" sz="1467" dirty="0">
                <a:solidFill>
                  <a:srgbClr val="A2027B"/>
                </a:solidFill>
              </a:rPr>
              <a:t>Receive online mentor/coach feedback</a:t>
            </a:r>
          </a:p>
        </p:txBody>
      </p:sp>
      <p:sp>
        <p:nvSpPr>
          <p:cNvPr id="8" name="TextBox 7">
            <a:extLst>
              <a:ext uri="{FF2B5EF4-FFF2-40B4-BE49-F238E27FC236}">
                <a16:creationId xmlns:a16="http://schemas.microsoft.com/office/drawing/2014/main" id="{B483B77F-B766-4FA2-B6DC-403A2B82086A}"/>
              </a:ext>
            </a:extLst>
          </p:cNvPr>
          <p:cNvSpPr txBox="1"/>
          <p:nvPr/>
        </p:nvSpPr>
        <p:spPr>
          <a:xfrm>
            <a:off x="7359069" y="3383028"/>
            <a:ext cx="1809273" cy="18984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t>Select Formative Assessment Task and complete over 4-weeks</a:t>
            </a:r>
          </a:p>
          <a:p>
            <a:pPr marL="228594" indent="-228594">
              <a:buClr>
                <a:srgbClr val="006BB5"/>
              </a:buClr>
              <a:buFont typeface="Wingdings" panose="05000000000000000000" pitchFamily="2" charset="2"/>
              <a:buChar char="§"/>
            </a:pPr>
            <a:r>
              <a:rPr lang="en-GB" sz="1467" dirty="0">
                <a:solidFill>
                  <a:srgbClr val="A2027B"/>
                </a:solidFill>
              </a:rPr>
              <a:t>Coach / Mentor review and feedback</a:t>
            </a:r>
          </a:p>
          <a:p>
            <a:pPr marL="228594" indent="-228594">
              <a:buClr>
                <a:srgbClr val="006BB5"/>
              </a:buClr>
              <a:buFont typeface="Wingdings" panose="05000000000000000000" pitchFamily="2" charset="2"/>
              <a:buChar char="§"/>
            </a:pPr>
            <a:endParaRPr lang="en-GB" sz="1467" dirty="0"/>
          </a:p>
        </p:txBody>
      </p:sp>
      <p:sp>
        <p:nvSpPr>
          <p:cNvPr id="9" name="TextBox 8">
            <a:extLst>
              <a:ext uri="{FF2B5EF4-FFF2-40B4-BE49-F238E27FC236}">
                <a16:creationId xmlns:a16="http://schemas.microsoft.com/office/drawing/2014/main" id="{42468CEC-4C05-4712-818E-1D7893327D86}"/>
              </a:ext>
            </a:extLst>
          </p:cNvPr>
          <p:cNvSpPr txBox="1"/>
          <p:nvPr/>
        </p:nvSpPr>
        <p:spPr>
          <a:xfrm>
            <a:off x="9648395" y="3041471"/>
            <a:ext cx="1852812" cy="1221168"/>
          </a:xfrm>
          <a:prstGeom prst="rect">
            <a:avLst/>
          </a:prstGeom>
          <a:noFill/>
        </p:spPr>
        <p:txBody>
          <a:bodyPr wrap="square" rtlCol="0">
            <a:spAutoFit/>
          </a:bodyPr>
          <a:lstStyle/>
          <a:p>
            <a:pPr marL="228594" indent="-228594">
              <a:buClr>
                <a:srgbClr val="006BB5"/>
              </a:buClr>
              <a:buFont typeface="Wingdings" panose="05000000000000000000" pitchFamily="2" charset="2"/>
              <a:buChar char="§"/>
            </a:pPr>
            <a:r>
              <a:rPr lang="en-GB" sz="1467" dirty="0">
                <a:solidFill>
                  <a:srgbClr val="3B3B3B"/>
                </a:solidFill>
              </a:rPr>
              <a:t>Refine Professional Profile</a:t>
            </a:r>
          </a:p>
          <a:p>
            <a:pPr marL="228594" indent="-228594">
              <a:buClr>
                <a:srgbClr val="006BB5"/>
              </a:buClr>
              <a:buFont typeface="Wingdings" panose="05000000000000000000" pitchFamily="2" charset="2"/>
              <a:buChar char="§"/>
            </a:pPr>
            <a:r>
              <a:rPr lang="en-GB" sz="1467" dirty="0">
                <a:solidFill>
                  <a:srgbClr val="A2027B"/>
                </a:solidFill>
              </a:rPr>
              <a:t>Coach / Mentor review</a:t>
            </a:r>
          </a:p>
        </p:txBody>
      </p:sp>
    </p:spTree>
    <p:extLst>
      <p:ext uri="{BB962C8B-B14F-4D97-AF65-F5344CB8AC3E}">
        <p14:creationId xmlns:p14="http://schemas.microsoft.com/office/powerpoint/2010/main" val="7186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latin typeface="+mn-lt"/>
                <a:hlinkClick r:id="rId3">
                  <a:extLst>
                    <a:ext uri="{A12FA001-AC4F-418D-AE19-62706E023703}">
                      <ahyp:hlinkClr xmlns:ahyp="http://schemas.microsoft.com/office/drawing/2018/hyperlinkcolor" val="tx"/>
                    </a:ext>
                  </a:extLst>
                </a:hlinkClick>
              </a:rPr>
              <a:t>NPQLTD </a:t>
            </a:r>
            <a:endParaRPr lang="en-GB" sz="2800" b="1" i="0" dirty="0">
              <a:latin typeface="+mn-lt"/>
            </a:endParaRPr>
          </a:p>
          <a:p>
            <a:pPr algn="ctr"/>
            <a:endParaRPr lang="en-GB" sz="2800" b="1" i="0" dirty="0">
              <a:latin typeface="+mn-lt"/>
            </a:endParaRPr>
          </a:p>
          <a:p>
            <a:pPr algn="ctr"/>
            <a:r>
              <a:rPr lang="en-GB" sz="2800" b="1" i="0" dirty="0">
                <a:latin typeface="+mn-lt"/>
              </a:rPr>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636DCFEE-FCE4-4731-BE83-4C0C59639BF2}"/>
              </a:ext>
            </a:extLst>
          </p:cNvPr>
          <p:cNvPicPr>
            <a:picLocks noChangeAspect="1"/>
          </p:cNvPicPr>
          <p:nvPr/>
        </p:nvPicPr>
        <p:blipFill>
          <a:blip r:embed="rId4"/>
          <a:stretch>
            <a:fillRect/>
          </a:stretch>
        </p:blipFill>
        <p:spPr>
          <a:xfrm>
            <a:off x="3274931" y="756595"/>
            <a:ext cx="8884217" cy="5344809"/>
          </a:xfrm>
          <a:prstGeom prst="rect">
            <a:avLst/>
          </a:prstGeom>
        </p:spPr>
      </p:pic>
    </p:spTree>
    <p:extLst>
      <p:ext uri="{BB962C8B-B14F-4D97-AF65-F5344CB8AC3E}">
        <p14:creationId xmlns:p14="http://schemas.microsoft.com/office/powerpoint/2010/main" val="168462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NPQLT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F69AA973-008B-4E15-87DA-B216AE0A0DCA}"/>
              </a:ext>
            </a:extLst>
          </p:cNvPr>
          <p:cNvPicPr>
            <a:picLocks noChangeAspect="1"/>
          </p:cNvPicPr>
          <p:nvPr/>
        </p:nvPicPr>
        <p:blipFill>
          <a:blip r:embed="rId4"/>
          <a:stretch>
            <a:fillRect/>
          </a:stretch>
        </p:blipFill>
        <p:spPr>
          <a:xfrm>
            <a:off x="3247222" y="816631"/>
            <a:ext cx="8684631" cy="5224737"/>
          </a:xfrm>
          <a:prstGeom prst="rect">
            <a:avLst/>
          </a:prstGeom>
        </p:spPr>
      </p:pic>
    </p:spTree>
    <p:extLst>
      <p:ext uri="{BB962C8B-B14F-4D97-AF65-F5344CB8AC3E}">
        <p14:creationId xmlns:p14="http://schemas.microsoft.com/office/powerpoint/2010/main" val="11079482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p:txBody>
          <a:bodyPr>
            <a:normAutofit/>
          </a:bodyPr>
          <a:lstStyle/>
          <a:p>
            <a:pPr algn="ctr"/>
            <a:r>
              <a:rPr lang="en-GB" sz="2800" b="1" i="0" dirty="0"/>
              <a:t>NPQ Programme </a:t>
            </a:r>
          </a:p>
          <a:p>
            <a:pPr algn="ctr"/>
            <a:r>
              <a:rPr lang="en-GB" sz="2800" b="1" i="0" dirty="0"/>
              <a:t>Specialist Programme</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NPQLBC </a:t>
            </a:r>
            <a:endParaRPr lang="en-GB" sz="2800" b="1" i="0" dirty="0"/>
          </a:p>
          <a:p>
            <a:pPr algn="ctr"/>
            <a:endParaRPr lang="en-GB" sz="2800" b="1" i="0" dirty="0"/>
          </a:p>
          <a:p>
            <a:pPr algn="ctr"/>
            <a:r>
              <a:rPr lang="en-GB" sz="2800" b="1" i="0" dirty="0"/>
              <a:t>12 Months</a:t>
            </a:r>
          </a:p>
          <a:p>
            <a:pPr algn="ctr"/>
            <a:r>
              <a:rPr lang="en-GB" b="1" i="0" dirty="0">
                <a:latin typeface="+mn-lt"/>
              </a:rPr>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B6121EDD-4FF9-4525-BB07-F0FCDB551945}"/>
              </a:ext>
            </a:extLst>
          </p:cNvPr>
          <p:cNvPicPr>
            <a:picLocks noChangeAspect="1"/>
          </p:cNvPicPr>
          <p:nvPr/>
        </p:nvPicPr>
        <p:blipFill>
          <a:blip r:embed="rId4"/>
          <a:stretch>
            <a:fillRect/>
          </a:stretch>
        </p:blipFill>
        <p:spPr>
          <a:xfrm>
            <a:off x="3256459" y="753546"/>
            <a:ext cx="8860531" cy="5350907"/>
          </a:xfrm>
          <a:prstGeom prst="rect">
            <a:avLst/>
          </a:prstGeom>
        </p:spPr>
      </p:pic>
    </p:spTree>
    <p:extLst>
      <p:ext uri="{BB962C8B-B14F-4D97-AF65-F5344CB8AC3E}">
        <p14:creationId xmlns:p14="http://schemas.microsoft.com/office/powerpoint/2010/main" val="379173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NPQSL</a:t>
            </a:r>
            <a:endParaRPr lang="en-GB" sz="2800" b="1" i="0" dirty="0"/>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902498"/>
            <a:ext cx="9433437" cy="4648557"/>
          </a:xfrm>
          <a:prstGeom prst="rect">
            <a:avLst/>
          </a:prstGeom>
        </p:spPr>
      </p:pic>
    </p:spTree>
    <p:extLst>
      <p:ext uri="{BB962C8B-B14F-4D97-AF65-F5344CB8AC3E}">
        <p14:creationId xmlns:p14="http://schemas.microsoft.com/office/powerpoint/2010/main" val="41235981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H</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1167066"/>
            <a:ext cx="9433437" cy="4648557"/>
          </a:xfrm>
          <a:prstGeom prst="rect">
            <a:avLst/>
          </a:prstGeom>
        </p:spPr>
      </p:pic>
    </p:spTree>
    <p:extLst>
      <p:ext uri="{BB962C8B-B14F-4D97-AF65-F5344CB8AC3E}">
        <p14:creationId xmlns:p14="http://schemas.microsoft.com/office/powerpoint/2010/main" val="33833958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EL</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4" name="Picture 3" descr="Diagram&#10;&#10;Description automatically generated">
            <a:extLst>
              <a:ext uri="{FF2B5EF4-FFF2-40B4-BE49-F238E27FC236}">
                <a16:creationId xmlns:a16="http://schemas.microsoft.com/office/drawing/2014/main" id="{B26E8C03-17FB-43E7-9006-3C6CC6AF3758}"/>
              </a:ext>
            </a:extLst>
          </p:cNvPr>
          <p:cNvPicPr>
            <a:picLocks noChangeAspect="1"/>
          </p:cNvPicPr>
          <p:nvPr/>
        </p:nvPicPr>
        <p:blipFill>
          <a:blip r:embed="rId4"/>
          <a:stretch>
            <a:fillRect/>
          </a:stretch>
        </p:blipFill>
        <p:spPr>
          <a:xfrm>
            <a:off x="2664315" y="1145536"/>
            <a:ext cx="9397664" cy="5273737"/>
          </a:xfrm>
          <a:prstGeom prst="rect">
            <a:avLst/>
          </a:prstGeom>
        </p:spPr>
      </p:pic>
    </p:spTree>
    <p:extLst>
      <p:ext uri="{BB962C8B-B14F-4D97-AF65-F5344CB8AC3E}">
        <p14:creationId xmlns:p14="http://schemas.microsoft.com/office/powerpoint/2010/main" val="16878492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1E32-F0C6-4BAA-B809-9D062054E43D}"/>
              </a:ext>
            </a:extLst>
          </p:cNvPr>
          <p:cNvSpPr>
            <a:spLocks noGrp="1"/>
          </p:cNvSpPr>
          <p:nvPr>
            <p:ph type="title"/>
          </p:nvPr>
        </p:nvSpPr>
        <p:spPr/>
        <p:txBody>
          <a:bodyPr/>
          <a:lstStyle/>
          <a:p>
            <a:r>
              <a:rPr lang="en-GB" b="1" dirty="0"/>
              <a:t>Programme fees (TBC)</a:t>
            </a:r>
          </a:p>
        </p:txBody>
      </p:sp>
      <p:graphicFrame>
        <p:nvGraphicFramePr>
          <p:cNvPr id="4" name="Table 4">
            <a:extLst>
              <a:ext uri="{FF2B5EF4-FFF2-40B4-BE49-F238E27FC236}">
                <a16:creationId xmlns:a16="http://schemas.microsoft.com/office/drawing/2014/main" id="{EAC3E8FF-05F0-4F51-AD61-9DFC8426DDBB}"/>
              </a:ext>
            </a:extLst>
          </p:cNvPr>
          <p:cNvGraphicFramePr>
            <a:graphicFrameLocks noGrp="1"/>
          </p:cNvGraphicFramePr>
          <p:nvPr>
            <p:ph idx="1"/>
            <p:extLst>
              <p:ext uri="{D42A27DB-BD31-4B8C-83A1-F6EECF244321}">
                <p14:modId xmlns:p14="http://schemas.microsoft.com/office/powerpoint/2010/main" val="395035621"/>
              </p:ext>
            </p:extLst>
          </p:nvPr>
        </p:nvGraphicFramePr>
        <p:xfrm>
          <a:off x="624417" y="1509184"/>
          <a:ext cx="10265255" cy="4511040"/>
        </p:xfrm>
        <a:graphic>
          <a:graphicData uri="http://schemas.openxmlformats.org/drawingml/2006/table">
            <a:tbl>
              <a:tblPr firstRow="1" bandRow="1">
                <a:tableStyleId>{5C22544A-7EE6-4342-B048-85BDC9FD1C3A}</a:tableStyleId>
              </a:tblPr>
              <a:tblGrid>
                <a:gridCol w="6396589">
                  <a:extLst>
                    <a:ext uri="{9D8B030D-6E8A-4147-A177-3AD203B41FA5}">
                      <a16:colId xmlns:a16="http://schemas.microsoft.com/office/drawing/2014/main" val="258049748"/>
                    </a:ext>
                  </a:extLst>
                </a:gridCol>
                <a:gridCol w="1934333">
                  <a:extLst>
                    <a:ext uri="{9D8B030D-6E8A-4147-A177-3AD203B41FA5}">
                      <a16:colId xmlns:a16="http://schemas.microsoft.com/office/drawing/2014/main" val="1015214933"/>
                    </a:ext>
                  </a:extLst>
                </a:gridCol>
                <a:gridCol w="1934333">
                  <a:extLst>
                    <a:ext uri="{9D8B030D-6E8A-4147-A177-3AD203B41FA5}">
                      <a16:colId xmlns:a16="http://schemas.microsoft.com/office/drawing/2014/main" val="4144892016"/>
                    </a:ext>
                  </a:extLst>
                </a:gridCol>
              </a:tblGrid>
              <a:tr h="494453">
                <a:tc>
                  <a:txBody>
                    <a:bodyPr/>
                    <a:lstStyle/>
                    <a:p>
                      <a:r>
                        <a:rPr lang="en-GB" sz="1600" dirty="0"/>
                        <a:t>Programme</a:t>
                      </a:r>
                    </a:p>
                  </a:txBody>
                  <a:tcPr marL="121920" marR="121920" marT="60960" marB="60960"/>
                </a:tc>
                <a:tc>
                  <a:txBody>
                    <a:bodyPr/>
                    <a:lstStyle/>
                    <a:p>
                      <a:r>
                        <a:rPr lang="en-GB" sz="1600" dirty="0"/>
                        <a:t>Course fee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State funded schools</a:t>
                      </a:r>
                    </a:p>
                    <a:p>
                      <a:endParaRPr lang="en-GB" sz="1600" dirty="0"/>
                    </a:p>
                  </a:txBody>
                  <a:tcPr marL="121920" marR="121920" marT="60960" marB="60960"/>
                </a:tc>
                <a:extLst>
                  <a:ext uri="{0D108BD9-81ED-4DB2-BD59-A6C34878D82A}">
                    <a16:rowId xmlns:a16="http://schemas.microsoft.com/office/drawing/2014/main" val="364628715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Teacher Development (NPQLTD)</a:t>
                      </a:r>
                    </a:p>
                  </a:txBody>
                  <a:tcPr marL="121920" marR="121920" marT="60960" marB="60960" anchor="b"/>
                </a:tc>
                <a:tc>
                  <a:txBody>
                    <a:bodyPr/>
                    <a:lstStyle/>
                    <a:p>
                      <a:r>
                        <a:rPr lang="en-GB" sz="1600" dirty="0"/>
                        <a:t>£895</a:t>
                      </a:r>
                    </a:p>
                  </a:txBody>
                  <a:tcPr marL="121920" marR="121920" marT="60960" marB="60960"/>
                </a:tc>
                <a:tc>
                  <a:txBody>
                    <a:bodyPr/>
                    <a:lstStyle/>
                    <a:p>
                      <a:r>
                        <a:rPr lang="en-GB" sz="1600" dirty="0"/>
                        <a:t>Free to access</a:t>
                      </a:r>
                    </a:p>
                  </a:txBody>
                  <a:tcPr marL="121920" marR="121920" marT="60960" marB="60960"/>
                </a:tc>
                <a:extLst>
                  <a:ext uri="{0D108BD9-81ED-4DB2-BD59-A6C34878D82A}">
                    <a16:rowId xmlns:a16="http://schemas.microsoft.com/office/drawing/2014/main" val="334342302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Behaviour and Culture (NPQLBC)  </a:t>
                      </a:r>
                    </a:p>
                  </a:txBody>
                  <a:tcPr marL="121920" marR="121920" marT="60960" marB="60960" anchor="b"/>
                </a:tc>
                <a:tc>
                  <a:txBody>
                    <a:bodyPr/>
                    <a:lstStyle/>
                    <a:p>
                      <a:r>
                        <a:rPr lang="en-GB" sz="1600" dirty="0"/>
                        <a:t>£895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1576321537"/>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Leading Teaching (NPQLT)  </a:t>
                      </a:r>
                    </a:p>
                  </a:txBody>
                  <a:tcPr marL="121920" marR="121920" marT="60960" marB="60960" anchor="b"/>
                </a:tc>
                <a:tc>
                  <a:txBody>
                    <a:bodyPr/>
                    <a:lstStyle/>
                    <a:p>
                      <a:r>
                        <a:rPr lang="en-GB" sz="1600" dirty="0"/>
                        <a:t>£895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2469566583"/>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Senior Leadership (NPQSL) </a:t>
                      </a:r>
                    </a:p>
                  </a:txBody>
                  <a:tcPr marL="121920" marR="121920" marT="60960" marB="60960" anchor="b"/>
                </a:tc>
                <a:tc>
                  <a:txBody>
                    <a:bodyPr/>
                    <a:lstStyle/>
                    <a:p>
                      <a:r>
                        <a:rPr lang="en-GB" sz="1600" dirty="0"/>
                        <a:t>£1,135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190212138"/>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Headship (NPQH)  </a:t>
                      </a:r>
                    </a:p>
                  </a:txBody>
                  <a:tcPr marL="121920" marR="121920" marT="60960" marB="60960" anchor="b"/>
                </a:tc>
                <a:tc>
                  <a:txBody>
                    <a:bodyPr/>
                    <a:lstStyle/>
                    <a:p>
                      <a:r>
                        <a:rPr lang="en-GB" sz="1600" dirty="0"/>
                        <a:t>£1,975</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4142411044"/>
                  </a:ext>
                </a:extLst>
              </a:tr>
              <a:tr h="609600">
                <a:tc>
                  <a:txBody>
                    <a:bodyPr/>
                    <a:lstStyle/>
                    <a:p>
                      <a:pPr algn="l" fontAlgn="b"/>
                      <a:r>
                        <a:rPr lang="en-GB" sz="1600" b="0" i="0" u="none" strike="noStrike" dirty="0">
                          <a:solidFill>
                            <a:srgbClr val="000000"/>
                          </a:solidFill>
                          <a:effectLst/>
                          <a:latin typeface="Calibri" panose="020F0502020204030204" pitchFamily="34" charset="0"/>
                        </a:rPr>
                        <a:t>National Professional Qualification for Executive Leadership (NPQEL) </a:t>
                      </a:r>
                    </a:p>
                  </a:txBody>
                  <a:tcPr marL="121920" marR="121920" marT="60960" marB="60960" anchor="b"/>
                </a:tc>
                <a:tc>
                  <a:txBody>
                    <a:bodyPr/>
                    <a:lstStyle/>
                    <a:p>
                      <a:r>
                        <a:rPr lang="en-GB" sz="1600" dirty="0"/>
                        <a:t>£4,090</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Free to access</a:t>
                      </a:r>
                    </a:p>
                    <a:p>
                      <a:endParaRPr lang="en-GB" sz="1600" dirty="0"/>
                    </a:p>
                  </a:txBody>
                  <a:tcPr marL="121920" marR="121920" marT="60960" marB="60960"/>
                </a:tc>
                <a:extLst>
                  <a:ext uri="{0D108BD9-81ED-4DB2-BD59-A6C34878D82A}">
                    <a16:rowId xmlns:a16="http://schemas.microsoft.com/office/drawing/2014/main" val="3246448441"/>
                  </a:ext>
                </a:extLst>
              </a:tr>
            </a:tbl>
          </a:graphicData>
        </a:graphic>
      </p:graphicFrame>
    </p:spTree>
    <p:extLst>
      <p:ext uri="{BB962C8B-B14F-4D97-AF65-F5344CB8AC3E}">
        <p14:creationId xmlns:p14="http://schemas.microsoft.com/office/powerpoint/2010/main" val="40654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47164" y="2861788"/>
            <a:ext cx="2323252" cy="2375747"/>
            <a:chOff x="1286255" y="2129015"/>
            <a:chExt cx="1742439" cy="1781810"/>
          </a:xfrm>
        </p:grpSpPr>
        <p:pic>
          <p:nvPicPr>
            <p:cNvPr id="4" name="object 4"/>
            <p:cNvPicPr/>
            <p:nvPr/>
          </p:nvPicPr>
          <p:blipFill>
            <a:blip r:embed="rId3" cstate="print"/>
            <a:stretch>
              <a:fillRect/>
            </a:stretch>
          </p:blipFill>
          <p:spPr>
            <a:xfrm>
              <a:off x="1286255" y="2234184"/>
              <a:ext cx="1741932" cy="1676400"/>
            </a:xfrm>
            <a:prstGeom prst="rect">
              <a:avLst/>
            </a:prstGeom>
          </p:spPr>
        </p:pic>
        <p:sp>
          <p:nvSpPr>
            <p:cNvPr id="5" name="object 5"/>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 name="object 6"/>
            <p:cNvPicPr/>
            <p:nvPr/>
          </p:nvPicPr>
          <p:blipFill>
            <a:blip r:embed="rId4" cstate="print"/>
            <a:stretch>
              <a:fillRect/>
            </a:stretch>
          </p:blipFill>
          <p:spPr>
            <a:xfrm>
              <a:off x="1645919" y="2129015"/>
              <a:ext cx="1022591" cy="551700"/>
            </a:xfrm>
            <a:prstGeom prst="rect">
              <a:avLst/>
            </a:prstGeom>
          </p:spPr>
        </p:pic>
        <p:pic>
          <p:nvPicPr>
            <p:cNvPr id="7" name="object 7"/>
            <p:cNvPicPr/>
            <p:nvPr/>
          </p:nvPicPr>
          <p:blipFill>
            <a:blip r:embed="rId5" cstate="print"/>
            <a:stretch>
              <a:fillRect/>
            </a:stretch>
          </p:blipFill>
          <p:spPr>
            <a:xfrm>
              <a:off x="1755647" y="2132088"/>
              <a:ext cx="801611" cy="573011"/>
            </a:xfrm>
            <a:prstGeom prst="rect">
              <a:avLst/>
            </a:prstGeom>
          </p:spPr>
        </p:pic>
        <p:pic>
          <p:nvPicPr>
            <p:cNvPr id="8" name="object 8"/>
            <p:cNvPicPr/>
            <p:nvPr/>
          </p:nvPicPr>
          <p:blipFill>
            <a:blip r:embed="rId6" cstate="print"/>
            <a:stretch>
              <a:fillRect/>
            </a:stretch>
          </p:blipFill>
          <p:spPr>
            <a:xfrm>
              <a:off x="1688591" y="2148840"/>
              <a:ext cx="941832" cy="470916"/>
            </a:xfrm>
            <a:prstGeom prst="rect">
              <a:avLst/>
            </a:prstGeom>
          </p:spPr>
        </p:pic>
      </p:grpSp>
      <p:sp>
        <p:nvSpPr>
          <p:cNvPr id="9" name="object 9"/>
          <p:cNvSpPr txBox="1"/>
          <p:nvPr/>
        </p:nvSpPr>
        <p:spPr>
          <a:xfrm>
            <a:off x="722930" y="1783942"/>
            <a:ext cx="4950460" cy="1105431"/>
          </a:xfrm>
          <a:prstGeom prst="rect">
            <a:avLst/>
          </a:prstGeom>
        </p:spPr>
        <p:txBody>
          <a:bodyPr vert="horz" wrap="square" lIns="0" tIns="17780" rIns="0" bIns="0" rtlCol="0">
            <a:spAutoFit/>
          </a:bodyPr>
          <a:lstStyle/>
          <a:p>
            <a:pPr marL="16933" marR="670543">
              <a:spcBef>
                <a:spcPts val="140"/>
              </a:spcBef>
            </a:pPr>
            <a:r>
              <a:rPr lang="en-GB" sz="1600" spc="-7" dirty="0">
                <a:solidFill>
                  <a:srgbClr val="3A3A3A"/>
                </a:solidFill>
                <a:latin typeface="Calibri"/>
                <a:cs typeface="Calibri"/>
              </a:rPr>
              <a:t>Every</a:t>
            </a:r>
            <a:r>
              <a:rPr lang="en-GB" sz="1600" dirty="0">
                <a:solidFill>
                  <a:srgbClr val="3A3A3A"/>
                </a:solidFill>
                <a:latin typeface="Calibri"/>
                <a:cs typeface="Calibri"/>
              </a:rPr>
              <a:t> </a:t>
            </a:r>
            <a:r>
              <a:rPr lang="en-GB" sz="1600" spc="-7" dirty="0">
                <a:solidFill>
                  <a:srgbClr val="3A3A3A"/>
                </a:solidFill>
                <a:latin typeface="Calibri"/>
                <a:cs typeface="Calibri"/>
              </a:rPr>
              <a:t>child</a:t>
            </a:r>
            <a:r>
              <a:rPr lang="en-GB" sz="1600" spc="7" dirty="0">
                <a:solidFill>
                  <a:srgbClr val="3A3A3A"/>
                </a:solidFill>
                <a:latin typeface="Calibri"/>
                <a:cs typeface="Calibri"/>
              </a:rPr>
              <a:t> </a:t>
            </a:r>
            <a:r>
              <a:rPr lang="en-GB" sz="1600" dirty="0">
                <a:solidFill>
                  <a:srgbClr val="3A3A3A"/>
                </a:solidFill>
                <a:latin typeface="Calibri"/>
                <a:cs typeface="Calibri"/>
              </a:rPr>
              <a:t>able</a:t>
            </a:r>
            <a:r>
              <a:rPr lang="en-GB" sz="1600" spc="7"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benefit</a:t>
            </a:r>
            <a:r>
              <a:rPr lang="en-GB" sz="1600" spc="27" dirty="0">
                <a:solidFill>
                  <a:srgbClr val="3A3A3A"/>
                </a:solidFill>
                <a:latin typeface="Calibri"/>
                <a:cs typeface="Calibri"/>
              </a:rPr>
              <a:t> </a:t>
            </a:r>
            <a:r>
              <a:rPr lang="en-GB" sz="1600" spc="-7" dirty="0">
                <a:solidFill>
                  <a:srgbClr val="3A3A3A"/>
                </a:solidFill>
                <a:latin typeface="Calibri"/>
                <a:cs typeface="Calibri"/>
              </a:rPr>
              <a:t>from</a:t>
            </a:r>
            <a:r>
              <a:rPr lang="en-GB" sz="1600" spc="-40" dirty="0">
                <a:solidFill>
                  <a:srgbClr val="3A3A3A"/>
                </a:solidFill>
                <a:latin typeface="Calibri"/>
                <a:cs typeface="Calibri"/>
              </a:rPr>
              <a:t> </a:t>
            </a:r>
            <a:r>
              <a:rPr lang="en-GB" sz="1600" dirty="0">
                <a:solidFill>
                  <a:srgbClr val="3A3A3A"/>
                </a:solidFill>
                <a:latin typeface="Calibri"/>
                <a:cs typeface="Calibri"/>
              </a:rPr>
              <a:t>an </a:t>
            </a:r>
            <a:r>
              <a:rPr lang="en-GB" sz="1600" spc="-7" dirty="0">
                <a:solidFill>
                  <a:srgbClr val="3A3A3A"/>
                </a:solidFill>
                <a:latin typeface="Calibri"/>
                <a:cs typeface="Calibri"/>
              </a:rPr>
              <a:t>excellent </a:t>
            </a:r>
            <a:r>
              <a:rPr lang="en-GB" sz="1600" spc="-400" dirty="0">
                <a:solidFill>
                  <a:srgbClr val="3A3A3A"/>
                </a:solidFill>
                <a:latin typeface="Calibri"/>
                <a:cs typeface="Calibri"/>
              </a:rPr>
              <a:t> </a:t>
            </a:r>
            <a:r>
              <a:rPr lang="en-GB" sz="1600" spc="-7" dirty="0">
                <a:solidFill>
                  <a:srgbClr val="3A3A3A"/>
                </a:solidFill>
                <a:latin typeface="Calibri"/>
                <a:cs typeface="Calibri"/>
              </a:rPr>
              <a:t>education,</a:t>
            </a:r>
            <a:r>
              <a:rPr lang="en-GB" sz="1600" spc="7" dirty="0">
                <a:solidFill>
                  <a:srgbClr val="3A3A3A"/>
                </a:solidFill>
                <a:latin typeface="Calibri"/>
                <a:cs typeface="Calibri"/>
              </a:rPr>
              <a:t> </a:t>
            </a:r>
            <a:r>
              <a:rPr lang="en-GB" sz="1600" dirty="0">
                <a:solidFill>
                  <a:srgbClr val="3A3A3A"/>
                </a:solidFill>
                <a:latin typeface="Calibri"/>
                <a:cs typeface="Calibri"/>
              </a:rPr>
              <a:t>regardless</a:t>
            </a:r>
            <a:r>
              <a:rPr lang="en-GB" sz="1600" spc="13" dirty="0">
                <a:solidFill>
                  <a:srgbClr val="3A3A3A"/>
                </a:solidFill>
                <a:latin typeface="Calibri"/>
                <a:cs typeface="Calibri"/>
              </a:rPr>
              <a:t> </a:t>
            </a:r>
            <a:r>
              <a:rPr lang="en-GB" sz="1600" spc="-7" dirty="0">
                <a:solidFill>
                  <a:srgbClr val="3A3A3A"/>
                </a:solidFill>
                <a:latin typeface="Calibri"/>
                <a:cs typeface="Calibri"/>
              </a:rPr>
              <a:t>of</a:t>
            </a:r>
            <a:r>
              <a:rPr lang="en-GB" sz="1600" spc="-13" dirty="0">
                <a:solidFill>
                  <a:srgbClr val="3A3A3A"/>
                </a:solidFill>
                <a:latin typeface="Calibri"/>
                <a:cs typeface="Calibri"/>
              </a:rPr>
              <a:t> </a:t>
            </a:r>
            <a:r>
              <a:rPr lang="en-GB" sz="1600" spc="-7" dirty="0">
                <a:solidFill>
                  <a:srgbClr val="3A3A3A"/>
                </a:solidFill>
                <a:latin typeface="Calibri"/>
                <a:cs typeface="Calibri"/>
              </a:rPr>
              <a:t>background</a:t>
            </a:r>
            <a:endParaRPr lang="en-GB" sz="1600" dirty="0">
              <a:latin typeface="Calibri"/>
              <a:cs typeface="Calibri"/>
            </a:endParaRPr>
          </a:p>
          <a:p>
            <a:pPr marL="16933" marR="6773">
              <a:spcBef>
                <a:spcPts val="800"/>
              </a:spcBef>
            </a:pPr>
            <a:r>
              <a:rPr lang="en-GB" sz="1600" spc="-7" dirty="0">
                <a:solidFill>
                  <a:srgbClr val="3A3A3A"/>
                </a:solidFill>
                <a:latin typeface="Calibri"/>
                <a:cs typeface="Calibri"/>
              </a:rPr>
              <a:t>Every</a:t>
            </a:r>
            <a:r>
              <a:rPr lang="en-GB" sz="1600" spc="7" dirty="0">
                <a:solidFill>
                  <a:srgbClr val="3A3A3A"/>
                </a:solidFill>
                <a:latin typeface="Calibri"/>
                <a:cs typeface="Calibri"/>
              </a:rPr>
              <a:t> </a:t>
            </a:r>
            <a:r>
              <a:rPr lang="en-GB" sz="1600" spc="-7" dirty="0">
                <a:solidFill>
                  <a:srgbClr val="3A3A3A"/>
                </a:solidFill>
                <a:latin typeface="Calibri"/>
                <a:cs typeface="Calibri"/>
              </a:rPr>
              <a:t>education</a:t>
            </a:r>
            <a:r>
              <a:rPr lang="en-GB" sz="1600" spc="20" dirty="0">
                <a:solidFill>
                  <a:srgbClr val="3A3A3A"/>
                </a:solidFill>
                <a:latin typeface="Calibri"/>
                <a:cs typeface="Calibri"/>
              </a:rPr>
              <a:t> </a:t>
            </a:r>
            <a:r>
              <a:rPr lang="en-GB" sz="1600" spc="-7" dirty="0">
                <a:solidFill>
                  <a:srgbClr val="3A3A3A"/>
                </a:solidFill>
                <a:latin typeface="Calibri"/>
                <a:cs typeface="Calibri"/>
              </a:rPr>
              <a:t>professional</a:t>
            </a:r>
            <a:r>
              <a:rPr lang="en-GB" sz="1600" spc="-27" dirty="0">
                <a:solidFill>
                  <a:srgbClr val="3A3A3A"/>
                </a:solidFill>
                <a:latin typeface="Calibri"/>
                <a:cs typeface="Calibri"/>
              </a:rPr>
              <a:t> </a:t>
            </a:r>
            <a:r>
              <a:rPr lang="en-GB" sz="1600" spc="-7" dirty="0">
                <a:solidFill>
                  <a:srgbClr val="3A3A3A"/>
                </a:solidFill>
                <a:latin typeface="Calibri"/>
                <a:cs typeface="Calibri"/>
              </a:rPr>
              <a:t>able</a:t>
            </a:r>
            <a:r>
              <a:rPr lang="en-GB" sz="1600" spc="20" dirty="0">
                <a:solidFill>
                  <a:srgbClr val="3A3A3A"/>
                </a:solidFill>
                <a:latin typeface="Calibri"/>
                <a:cs typeface="Calibri"/>
              </a:rPr>
              <a:t> </a:t>
            </a:r>
            <a:r>
              <a:rPr lang="en-GB" sz="1600" dirty="0">
                <a:solidFill>
                  <a:srgbClr val="3A3A3A"/>
                </a:solidFill>
                <a:latin typeface="Calibri"/>
                <a:cs typeface="Calibri"/>
              </a:rPr>
              <a:t>to</a:t>
            </a:r>
            <a:r>
              <a:rPr lang="en-GB" sz="1600" spc="7" dirty="0">
                <a:solidFill>
                  <a:srgbClr val="3A3A3A"/>
                </a:solidFill>
                <a:latin typeface="Calibri"/>
                <a:cs typeface="Calibri"/>
              </a:rPr>
              <a:t> </a:t>
            </a:r>
            <a:r>
              <a:rPr lang="en-GB" sz="1600" dirty="0">
                <a:solidFill>
                  <a:srgbClr val="3A3A3A"/>
                </a:solidFill>
                <a:latin typeface="Calibri"/>
                <a:cs typeface="Calibri"/>
              </a:rPr>
              <a:t>grow</a:t>
            </a:r>
            <a:r>
              <a:rPr lang="en-GB" sz="1600" spc="-20" dirty="0">
                <a:solidFill>
                  <a:srgbClr val="3A3A3A"/>
                </a:solidFill>
                <a:latin typeface="Calibri"/>
                <a:cs typeface="Calibri"/>
              </a:rPr>
              <a:t> </a:t>
            </a:r>
            <a:r>
              <a:rPr lang="en-GB" sz="1600" spc="-7" dirty="0">
                <a:solidFill>
                  <a:srgbClr val="3A3A3A"/>
                </a:solidFill>
                <a:latin typeface="Calibri"/>
                <a:cs typeface="Calibri"/>
              </a:rPr>
              <a:t>and</a:t>
            </a:r>
            <a:r>
              <a:rPr lang="en-GB" sz="1600" spc="7" dirty="0">
                <a:solidFill>
                  <a:srgbClr val="3A3A3A"/>
                </a:solidFill>
                <a:latin typeface="Calibri"/>
                <a:cs typeface="Calibri"/>
              </a:rPr>
              <a:t> </a:t>
            </a:r>
            <a:r>
              <a:rPr lang="en-GB" sz="1600" dirty="0">
                <a:solidFill>
                  <a:srgbClr val="3A3A3A"/>
                </a:solidFill>
                <a:latin typeface="Calibri"/>
                <a:cs typeface="Calibri"/>
              </a:rPr>
              <a:t>give </a:t>
            </a:r>
            <a:r>
              <a:rPr lang="en-GB" sz="1600" spc="-400" dirty="0">
                <a:solidFill>
                  <a:srgbClr val="3A3A3A"/>
                </a:solidFill>
                <a:latin typeface="Calibri"/>
                <a:cs typeface="Calibri"/>
              </a:rPr>
              <a:t> </a:t>
            </a:r>
            <a:r>
              <a:rPr lang="en-GB" sz="1600" spc="-7" dirty="0">
                <a:solidFill>
                  <a:srgbClr val="3A3A3A"/>
                </a:solidFill>
                <a:latin typeface="Calibri"/>
                <a:cs typeface="Calibri"/>
              </a:rPr>
              <a:t>their</a:t>
            </a:r>
            <a:r>
              <a:rPr lang="en-GB" sz="1600" dirty="0">
                <a:solidFill>
                  <a:srgbClr val="3A3A3A"/>
                </a:solidFill>
                <a:latin typeface="Calibri"/>
                <a:cs typeface="Calibri"/>
              </a:rPr>
              <a:t> </a:t>
            </a:r>
            <a:r>
              <a:rPr lang="en-GB" sz="1600" spc="-7" dirty="0">
                <a:solidFill>
                  <a:srgbClr val="3A3A3A"/>
                </a:solidFill>
                <a:latin typeface="Calibri"/>
                <a:cs typeface="Calibri"/>
              </a:rPr>
              <a:t>best</a:t>
            </a:r>
            <a:endParaRPr lang="en-GB" sz="1600" dirty="0">
              <a:latin typeface="Calibri"/>
              <a:cs typeface="Calibri"/>
            </a:endParaRPr>
          </a:p>
        </p:txBody>
      </p:sp>
      <p:grpSp>
        <p:nvGrpSpPr>
          <p:cNvPr id="10" name="object 10"/>
          <p:cNvGrpSpPr/>
          <p:nvPr/>
        </p:nvGrpSpPr>
        <p:grpSpPr>
          <a:xfrm>
            <a:off x="3263901" y="3698972"/>
            <a:ext cx="1365673" cy="770467"/>
            <a:chOff x="2273807" y="2756903"/>
            <a:chExt cx="1024255" cy="577850"/>
          </a:xfrm>
        </p:grpSpPr>
        <p:pic>
          <p:nvPicPr>
            <p:cNvPr id="11" name="object 11"/>
            <p:cNvPicPr/>
            <p:nvPr/>
          </p:nvPicPr>
          <p:blipFill>
            <a:blip r:embed="rId7" cstate="print"/>
            <a:stretch>
              <a:fillRect/>
            </a:stretch>
          </p:blipFill>
          <p:spPr>
            <a:xfrm>
              <a:off x="2273807" y="2756903"/>
              <a:ext cx="1024153" cy="551700"/>
            </a:xfrm>
            <a:prstGeom prst="rect">
              <a:avLst/>
            </a:prstGeom>
          </p:spPr>
        </p:pic>
        <p:pic>
          <p:nvPicPr>
            <p:cNvPr id="12" name="object 12"/>
            <p:cNvPicPr/>
            <p:nvPr/>
          </p:nvPicPr>
          <p:blipFill>
            <a:blip r:embed="rId8" cstate="print"/>
            <a:stretch>
              <a:fillRect/>
            </a:stretch>
          </p:blipFill>
          <p:spPr>
            <a:xfrm>
              <a:off x="2377439" y="2759989"/>
              <a:ext cx="815352" cy="574522"/>
            </a:xfrm>
            <a:prstGeom prst="rect">
              <a:avLst/>
            </a:prstGeom>
          </p:spPr>
        </p:pic>
        <p:pic>
          <p:nvPicPr>
            <p:cNvPr id="13" name="object 13"/>
            <p:cNvPicPr/>
            <p:nvPr/>
          </p:nvPicPr>
          <p:blipFill>
            <a:blip r:embed="rId9" cstate="print"/>
            <a:stretch>
              <a:fillRect/>
            </a:stretch>
          </p:blipFill>
          <p:spPr>
            <a:xfrm>
              <a:off x="2316479" y="2776727"/>
              <a:ext cx="943356" cy="470916"/>
            </a:xfrm>
            <a:prstGeom prst="rect">
              <a:avLst/>
            </a:prstGeom>
          </p:spPr>
        </p:pic>
      </p:grpSp>
      <p:sp>
        <p:nvSpPr>
          <p:cNvPr id="14" name="object 14"/>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15" name="object 15"/>
          <p:cNvGrpSpPr/>
          <p:nvPr/>
        </p:nvGrpSpPr>
        <p:grpSpPr>
          <a:xfrm>
            <a:off x="2426718" y="4536172"/>
            <a:ext cx="1363980" cy="770467"/>
            <a:chOff x="1645920" y="3384803"/>
            <a:chExt cx="1022985" cy="577850"/>
          </a:xfrm>
        </p:grpSpPr>
        <p:pic>
          <p:nvPicPr>
            <p:cNvPr id="16" name="object 16"/>
            <p:cNvPicPr/>
            <p:nvPr/>
          </p:nvPicPr>
          <p:blipFill>
            <a:blip r:embed="rId4" cstate="print"/>
            <a:stretch>
              <a:fillRect/>
            </a:stretch>
          </p:blipFill>
          <p:spPr>
            <a:xfrm>
              <a:off x="1645920" y="3384803"/>
              <a:ext cx="1022591" cy="551700"/>
            </a:xfrm>
            <a:prstGeom prst="rect">
              <a:avLst/>
            </a:prstGeom>
          </p:spPr>
        </p:pic>
        <p:pic>
          <p:nvPicPr>
            <p:cNvPr id="17" name="object 17"/>
            <p:cNvPicPr/>
            <p:nvPr/>
          </p:nvPicPr>
          <p:blipFill>
            <a:blip r:embed="rId10" cstate="print"/>
            <a:stretch>
              <a:fillRect/>
            </a:stretch>
          </p:blipFill>
          <p:spPr>
            <a:xfrm>
              <a:off x="1761744" y="3387851"/>
              <a:ext cx="818388" cy="574522"/>
            </a:xfrm>
            <a:prstGeom prst="rect">
              <a:avLst/>
            </a:prstGeom>
          </p:spPr>
        </p:pic>
        <p:pic>
          <p:nvPicPr>
            <p:cNvPr id="18" name="object 18"/>
            <p:cNvPicPr/>
            <p:nvPr/>
          </p:nvPicPr>
          <p:blipFill>
            <a:blip r:embed="rId11" cstate="print"/>
            <a:stretch>
              <a:fillRect/>
            </a:stretch>
          </p:blipFill>
          <p:spPr>
            <a:xfrm>
              <a:off x="1688592" y="3404615"/>
              <a:ext cx="941832" cy="470915"/>
            </a:xfrm>
            <a:prstGeom prst="rect">
              <a:avLst/>
            </a:prstGeom>
          </p:spPr>
        </p:pic>
      </p:grpSp>
      <p:sp>
        <p:nvSpPr>
          <p:cNvPr id="19" name="object 19"/>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20" name="object 20"/>
          <p:cNvGrpSpPr/>
          <p:nvPr/>
        </p:nvGrpSpPr>
        <p:grpSpPr>
          <a:xfrm>
            <a:off x="1589534" y="3698972"/>
            <a:ext cx="1363980" cy="770467"/>
            <a:chOff x="1018032" y="2756903"/>
            <a:chExt cx="1022985" cy="577850"/>
          </a:xfrm>
        </p:grpSpPr>
        <p:pic>
          <p:nvPicPr>
            <p:cNvPr id="21" name="object 21"/>
            <p:cNvPicPr/>
            <p:nvPr/>
          </p:nvPicPr>
          <p:blipFill>
            <a:blip r:embed="rId4" cstate="print"/>
            <a:stretch>
              <a:fillRect/>
            </a:stretch>
          </p:blipFill>
          <p:spPr>
            <a:xfrm>
              <a:off x="1018032" y="2756903"/>
              <a:ext cx="1022591" cy="551700"/>
            </a:xfrm>
            <a:prstGeom prst="rect">
              <a:avLst/>
            </a:prstGeom>
          </p:spPr>
        </p:pic>
        <p:pic>
          <p:nvPicPr>
            <p:cNvPr id="22" name="object 22"/>
            <p:cNvPicPr/>
            <p:nvPr/>
          </p:nvPicPr>
          <p:blipFill>
            <a:blip r:embed="rId12" cstate="print"/>
            <a:stretch>
              <a:fillRect/>
            </a:stretch>
          </p:blipFill>
          <p:spPr>
            <a:xfrm>
              <a:off x="1072896" y="2759989"/>
              <a:ext cx="911339" cy="574522"/>
            </a:xfrm>
            <a:prstGeom prst="rect">
              <a:avLst/>
            </a:prstGeom>
          </p:spPr>
        </p:pic>
        <p:pic>
          <p:nvPicPr>
            <p:cNvPr id="23" name="object 23"/>
            <p:cNvPicPr/>
            <p:nvPr/>
          </p:nvPicPr>
          <p:blipFill>
            <a:blip r:embed="rId13" cstate="print"/>
            <a:stretch>
              <a:fillRect/>
            </a:stretch>
          </p:blipFill>
          <p:spPr>
            <a:xfrm>
              <a:off x="1060704" y="2776727"/>
              <a:ext cx="941832" cy="470916"/>
            </a:xfrm>
            <a:prstGeom prst="rect">
              <a:avLst/>
            </a:prstGeom>
          </p:spPr>
        </p:pic>
      </p:grpSp>
      <p:sp>
        <p:nvSpPr>
          <p:cNvPr id="24" name="object 24"/>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27" name="object 27"/>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2</a:t>
            </a:fld>
            <a:endParaRPr sz="1067">
              <a:latin typeface="Century Gothic"/>
              <a:cs typeface="Century Gothic"/>
            </a:endParaRPr>
          </a:p>
        </p:txBody>
      </p:sp>
      <p:graphicFrame>
        <p:nvGraphicFramePr>
          <p:cNvPr id="25" name="object 25"/>
          <p:cNvGraphicFramePr>
            <a:graphicFrameLocks noGrp="1"/>
          </p:cNvGraphicFramePr>
          <p:nvPr>
            <p:extLst>
              <p:ext uri="{D42A27DB-BD31-4B8C-83A1-F6EECF244321}">
                <p14:modId xmlns:p14="http://schemas.microsoft.com/office/powerpoint/2010/main" val="2096808358"/>
              </p:ext>
            </p:extLst>
          </p:nvPr>
        </p:nvGraphicFramePr>
        <p:xfrm>
          <a:off x="808161" y="5400480"/>
          <a:ext cx="4886960" cy="535226"/>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267613">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a:latin typeface="Calibri"/>
                        <a:cs typeface="Calibri"/>
                      </a:endParaRPr>
                    </a:p>
                  </a:txBody>
                  <a:tcPr marL="0" marR="0" marT="0" marB="0"/>
                </a:tc>
                <a:tc>
                  <a:txBody>
                    <a:bodyPr/>
                    <a:lstStyle/>
                    <a:p>
                      <a:pPr marL="64769">
                        <a:lnSpc>
                          <a:spcPts val="1335"/>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80975">
                        <a:lnSpc>
                          <a:spcPts val="1335"/>
                        </a:lnSpc>
                      </a:pPr>
                      <a:r>
                        <a:rPr sz="1600" b="1" spc="-5" dirty="0">
                          <a:latin typeface="Calibri"/>
                          <a:cs typeface="Calibri"/>
                        </a:rPr>
                        <a:t>98%</a:t>
                      </a:r>
                      <a:r>
                        <a:rPr sz="1600" b="1" spc="-10" dirty="0">
                          <a:latin typeface="Calibri"/>
                          <a:cs typeface="Calibri"/>
                        </a:rPr>
                        <a:t> </a:t>
                      </a:r>
                      <a:r>
                        <a:rPr sz="1600" spc="-5" dirty="0">
                          <a:latin typeface="Calibri"/>
                          <a:cs typeface="Calibri"/>
                        </a:rPr>
                        <a:t>Satisfaction</a:t>
                      </a:r>
                      <a:endParaRPr sz="1600">
                        <a:latin typeface="Calibri"/>
                        <a:cs typeface="Calibri"/>
                      </a:endParaRPr>
                    </a:p>
                  </a:txBody>
                  <a:tcPr marL="0" marR="0" marT="0" marB="0"/>
                </a:tc>
                <a:extLst>
                  <a:ext uri="{0D108BD9-81ED-4DB2-BD59-A6C34878D82A}">
                    <a16:rowId xmlns:a16="http://schemas.microsoft.com/office/drawing/2014/main" val="10000"/>
                  </a:ext>
                </a:extLst>
              </a:tr>
              <a:tr h="267613">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endParaRPr sz="1600">
                        <a:latin typeface="Calibri"/>
                        <a:cs typeface="Calibri"/>
                      </a:endParaRP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95%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31" name="Title 30">
            <a:extLst>
              <a:ext uri="{FF2B5EF4-FFF2-40B4-BE49-F238E27FC236}">
                <a16:creationId xmlns:a16="http://schemas.microsoft.com/office/drawing/2014/main" id="{914C7426-008B-44EB-8968-32734AEE197C}"/>
              </a:ext>
            </a:extLst>
          </p:cNvPr>
          <p:cNvSpPr>
            <a:spLocks noGrp="1"/>
          </p:cNvSpPr>
          <p:nvPr>
            <p:ph type="title"/>
          </p:nvPr>
        </p:nvSpPr>
        <p:spPr/>
        <p:txBody>
          <a:bodyPr/>
          <a:lstStyle/>
          <a:p>
            <a:r>
              <a:rPr lang="en-GB" b="1" dirty="0"/>
              <a:t>Best Practice Network &amp; </a:t>
            </a:r>
            <a:br>
              <a:rPr lang="en-GB" b="1" dirty="0"/>
            </a:br>
            <a:r>
              <a:rPr lang="en-GB" b="1" dirty="0"/>
              <a:t>Outstanding Leaders Partnership</a:t>
            </a:r>
          </a:p>
        </p:txBody>
      </p:sp>
      <p:sp>
        <p:nvSpPr>
          <p:cNvPr id="26" name="object 26"/>
          <p:cNvSpPr txBox="1">
            <a:spLocks noGrp="1"/>
          </p:cNvSpPr>
          <p:nvPr>
            <p:ph sz="half" idx="4294967295"/>
          </p:nvPr>
        </p:nvSpPr>
        <p:spPr>
          <a:xfrm>
            <a:off x="6496880" y="1709738"/>
            <a:ext cx="4856920" cy="3402641"/>
          </a:xfrm>
          <a:prstGeom prst="rect">
            <a:avLst/>
          </a:prstGeom>
        </p:spPr>
        <p:txBody>
          <a:bodyPr vert="horz" wrap="square" lIns="0" tIns="118533" rIns="0" bIns="0" rtlCol="0">
            <a:spAutoFit/>
          </a:bodyPr>
          <a:lstStyle/>
          <a:p>
            <a:pPr marL="398770" indent="-382684">
              <a:lnSpc>
                <a:spcPct val="100000"/>
              </a:lnSpc>
              <a:spcBef>
                <a:spcPts val="933"/>
              </a:spcBef>
              <a:buClr>
                <a:srgbClr val="006BB5"/>
              </a:buClr>
              <a:buFont typeface="Wingdings"/>
              <a:buChar char=""/>
              <a:tabLst>
                <a:tab pos="398770" algn="l"/>
                <a:tab pos="399617" algn="l"/>
              </a:tabLst>
            </a:pPr>
            <a:r>
              <a:rPr sz="1800" spc="-7" dirty="0"/>
              <a:t>School-led</a:t>
            </a:r>
            <a:r>
              <a:rPr sz="1800" spc="-33" dirty="0"/>
              <a:t> </a:t>
            </a:r>
            <a:r>
              <a:rPr lang="en-GB" sz="1800" spc="-33" dirty="0"/>
              <a:t>CPD</a:t>
            </a:r>
            <a:r>
              <a:rPr sz="1800" spc="-7" dirty="0"/>
              <a:t> </a:t>
            </a:r>
            <a:r>
              <a:rPr sz="1800" dirty="0"/>
              <a:t>provider</a:t>
            </a:r>
            <a:r>
              <a:rPr sz="1800" spc="-47" dirty="0"/>
              <a:t> </a:t>
            </a:r>
            <a:r>
              <a:rPr sz="1800" spc="-7" dirty="0"/>
              <a:t>since</a:t>
            </a:r>
            <a:r>
              <a:rPr sz="1800" dirty="0"/>
              <a:t> 2012</a:t>
            </a:r>
          </a:p>
          <a:p>
            <a:pPr marL="398770" marR="435176" indent="-382684">
              <a:lnSpc>
                <a:spcPct val="100000"/>
              </a:lnSpc>
              <a:spcBef>
                <a:spcPts val="800"/>
              </a:spcBef>
              <a:buClr>
                <a:srgbClr val="006BB5"/>
              </a:buClr>
              <a:buFont typeface="Wingdings"/>
              <a:buChar char=""/>
              <a:tabLst>
                <a:tab pos="398770" algn="l"/>
                <a:tab pos="399617" algn="l"/>
              </a:tabLst>
            </a:pPr>
            <a:r>
              <a:rPr sz="1800" spc="-7" dirty="0"/>
              <a:t>Proven infrastructure </a:t>
            </a:r>
            <a:r>
              <a:rPr sz="1800" dirty="0"/>
              <a:t>having </a:t>
            </a:r>
            <a:r>
              <a:rPr sz="1800" spc="-7" dirty="0"/>
              <a:t>supported </a:t>
            </a:r>
            <a:r>
              <a:rPr sz="1800" dirty="0"/>
              <a:t>14,000+  </a:t>
            </a:r>
            <a:r>
              <a:rPr sz="1800" spc="-347" dirty="0"/>
              <a:t> </a:t>
            </a:r>
            <a:r>
              <a:rPr sz="1800" dirty="0"/>
              <a:t>participants</a:t>
            </a:r>
            <a:r>
              <a:rPr sz="1800" spc="-53" dirty="0"/>
              <a:t> </a:t>
            </a:r>
            <a:r>
              <a:rPr sz="1800" spc="-7" dirty="0"/>
              <a:t>over</a:t>
            </a:r>
            <a:r>
              <a:rPr sz="1800" spc="-13" dirty="0"/>
              <a:t> </a:t>
            </a:r>
            <a:r>
              <a:rPr sz="1800" dirty="0"/>
              <a:t>the</a:t>
            </a:r>
            <a:r>
              <a:rPr sz="1800" spc="-13" dirty="0"/>
              <a:t> </a:t>
            </a:r>
            <a:r>
              <a:rPr sz="1800" dirty="0"/>
              <a:t>last</a:t>
            </a:r>
            <a:r>
              <a:rPr sz="1800" spc="-7" dirty="0"/>
              <a:t> </a:t>
            </a:r>
            <a:r>
              <a:rPr sz="1800" dirty="0"/>
              <a:t>3yrs</a:t>
            </a:r>
          </a:p>
          <a:p>
            <a:pPr marL="398770" indent="-382684">
              <a:lnSpc>
                <a:spcPct val="100000"/>
              </a:lnSpc>
              <a:spcBef>
                <a:spcPts val="800"/>
              </a:spcBef>
              <a:buClr>
                <a:srgbClr val="006BB5"/>
              </a:buClr>
              <a:buFont typeface="Wingdings"/>
              <a:buChar char=""/>
              <a:tabLst>
                <a:tab pos="398770" algn="l"/>
                <a:tab pos="399617" algn="l"/>
              </a:tabLst>
            </a:pPr>
            <a:r>
              <a:rPr sz="1800" dirty="0"/>
              <a:t>Deliver</a:t>
            </a:r>
            <a:r>
              <a:rPr sz="1800" spc="-40" dirty="0"/>
              <a:t> </a:t>
            </a:r>
            <a:r>
              <a:rPr sz="1800" dirty="0"/>
              <a:t>accredited</a:t>
            </a:r>
            <a:r>
              <a:rPr sz="1800" spc="-20" dirty="0"/>
              <a:t> </a:t>
            </a:r>
            <a:r>
              <a:rPr sz="1800" spc="-7" dirty="0"/>
              <a:t>CPD</a:t>
            </a:r>
            <a:r>
              <a:rPr sz="1800" spc="7" dirty="0"/>
              <a:t> </a:t>
            </a:r>
            <a:r>
              <a:rPr sz="1800" dirty="0"/>
              <a:t>through</a:t>
            </a:r>
            <a:r>
              <a:rPr sz="1800" spc="-60" dirty="0"/>
              <a:t> </a:t>
            </a:r>
            <a:r>
              <a:rPr sz="1800" dirty="0"/>
              <a:t>a</a:t>
            </a:r>
            <a:r>
              <a:rPr sz="1800" spc="-7" dirty="0"/>
              <a:t> </a:t>
            </a:r>
            <a:r>
              <a:rPr sz="1800" dirty="0"/>
              <a:t>160</a:t>
            </a:r>
            <a:r>
              <a:rPr sz="1800" spc="7" dirty="0"/>
              <a:t> </a:t>
            </a:r>
            <a:r>
              <a:rPr sz="1800" spc="-7" dirty="0"/>
              <a:t>strong</a:t>
            </a:r>
            <a:r>
              <a:rPr sz="1800" spc="-40" dirty="0"/>
              <a:t> </a:t>
            </a:r>
            <a:r>
              <a:rPr sz="1800" dirty="0"/>
              <a:t>national</a:t>
            </a:r>
            <a:r>
              <a:rPr lang="en-GB" sz="1800" dirty="0"/>
              <a:t> </a:t>
            </a:r>
            <a:r>
              <a:rPr sz="1800" dirty="0"/>
              <a:t>par</a:t>
            </a:r>
            <a:r>
              <a:rPr sz="1800" spc="7" dirty="0"/>
              <a:t>t</a:t>
            </a:r>
            <a:r>
              <a:rPr sz="1800" dirty="0"/>
              <a:t>ne</a:t>
            </a:r>
            <a:r>
              <a:rPr sz="1800" spc="-7" dirty="0"/>
              <a:t>r</a:t>
            </a:r>
            <a:r>
              <a:rPr sz="1800" spc="-13" dirty="0"/>
              <a:t>-</a:t>
            </a:r>
            <a:r>
              <a:rPr sz="1800" dirty="0"/>
              <a:t>led</a:t>
            </a:r>
            <a:r>
              <a:rPr sz="1800" spc="-47" dirty="0"/>
              <a:t> </a:t>
            </a:r>
            <a:r>
              <a:rPr sz="1800" dirty="0"/>
              <a:t>model</a:t>
            </a:r>
          </a:p>
          <a:p>
            <a:pPr marL="398770" marR="148163" indent="-382684">
              <a:lnSpc>
                <a:spcPct val="100000"/>
              </a:lnSpc>
              <a:spcBef>
                <a:spcPts val="800"/>
              </a:spcBef>
              <a:buClr>
                <a:srgbClr val="006BB5"/>
              </a:buClr>
              <a:buFont typeface="Wingdings"/>
              <a:buChar char=""/>
              <a:tabLst>
                <a:tab pos="398770" algn="l"/>
                <a:tab pos="399617" algn="l"/>
              </a:tabLst>
            </a:pPr>
            <a:r>
              <a:rPr sz="1800" spc="-7" dirty="0"/>
              <a:t>Provider</a:t>
            </a:r>
            <a:r>
              <a:rPr sz="1800" spc="-13" dirty="0"/>
              <a:t> </a:t>
            </a:r>
            <a:r>
              <a:rPr sz="1800" spc="-7" dirty="0"/>
              <a:t>of</a:t>
            </a:r>
            <a:r>
              <a:rPr sz="1800" spc="20" dirty="0"/>
              <a:t> </a:t>
            </a:r>
            <a:r>
              <a:rPr sz="1800" spc="-7" dirty="0"/>
              <a:t>Apprenticeships,</a:t>
            </a:r>
            <a:r>
              <a:rPr sz="1800" spc="-33" dirty="0"/>
              <a:t> </a:t>
            </a:r>
            <a:r>
              <a:rPr sz="1800" spc="-7" dirty="0"/>
              <a:t>ECF,</a:t>
            </a:r>
            <a:r>
              <a:rPr sz="1800" spc="20" dirty="0"/>
              <a:t> </a:t>
            </a:r>
            <a:r>
              <a:rPr sz="1800" spc="-7" dirty="0"/>
              <a:t>EYITT,</a:t>
            </a:r>
            <a:r>
              <a:rPr sz="1800" spc="13" dirty="0"/>
              <a:t> </a:t>
            </a:r>
            <a:r>
              <a:rPr sz="1800" spc="-7" dirty="0"/>
              <a:t>HLTA,</a:t>
            </a:r>
            <a:r>
              <a:rPr sz="1800" spc="27" dirty="0"/>
              <a:t> </a:t>
            </a:r>
            <a:r>
              <a:rPr sz="1800" spc="-7" dirty="0"/>
              <a:t>NASENCO </a:t>
            </a:r>
            <a:r>
              <a:rPr sz="1800" spc="-339" dirty="0"/>
              <a:t> </a:t>
            </a:r>
            <a:r>
              <a:rPr sz="1800" dirty="0"/>
              <a:t>&amp;</a:t>
            </a:r>
            <a:r>
              <a:rPr sz="1800" spc="-13" dirty="0"/>
              <a:t> </a:t>
            </a:r>
            <a:r>
              <a:rPr sz="1800" spc="-7" dirty="0"/>
              <a:t>more</a:t>
            </a:r>
          </a:p>
          <a:p>
            <a:pPr marL="398770" indent="-382684">
              <a:lnSpc>
                <a:spcPct val="100000"/>
              </a:lnSpc>
              <a:spcBef>
                <a:spcPts val="800"/>
              </a:spcBef>
              <a:buClr>
                <a:srgbClr val="006BB5"/>
              </a:buClr>
              <a:buFont typeface="Wingdings"/>
              <a:buChar char=""/>
              <a:tabLst>
                <a:tab pos="398770" algn="l"/>
                <a:tab pos="399617" algn="l"/>
              </a:tabLst>
            </a:pPr>
            <a:r>
              <a:rPr sz="1800" spc="-7" dirty="0"/>
              <a:t>Exceeding</a:t>
            </a:r>
            <a:r>
              <a:rPr sz="1800" spc="-20" dirty="0"/>
              <a:t> </a:t>
            </a:r>
            <a:r>
              <a:rPr sz="1800" dirty="0"/>
              <a:t>DfE</a:t>
            </a:r>
            <a:r>
              <a:rPr sz="1800" spc="-20" dirty="0"/>
              <a:t> </a:t>
            </a:r>
            <a:r>
              <a:rPr sz="1800" spc="-7" dirty="0"/>
              <a:t>performance</a:t>
            </a:r>
            <a:r>
              <a:rPr sz="1800" spc="-13" dirty="0">
                <a:solidFill>
                  <a:srgbClr val="1E73B8"/>
                </a:solidFill>
              </a:rPr>
              <a:t> </a:t>
            </a:r>
            <a:r>
              <a:rPr sz="1800" u="sng" dirty="0">
                <a:solidFill>
                  <a:srgbClr val="1E73B8"/>
                </a:solidFill>
                <a:uFill>
                  <a:solidFill>
                    <a:srgbClr val="1E73B8"/>
                  </a:solidFill>
                </a:uFill>
                <a:hlinkClick r:id="rId14"/>
              </a:rPr>
              <a:t>metrics</a:t>
            </a:r>
          </a:p>
          <a:p>
            <a:pPr marL="398770" marR="6773" indent="-382684">
              <a:lnSpc>
                <a:spcPct val="100000"/>
              </a:lnSpc>
              <a:spcBef>
                <a:spcPts val="807"/>
              </a:spcBef>
              <a:buClr>
                <a:srgbClr val="006BB5"/>
              </a:buClr>
              <a:buFont typeface="Wingdings"/>
              <a:buChar char=""/>
              <a:tabLst>
                <a:tab pos="398770" algn="l"/>
                <a:tab pos="399617" algn="l"/>
              </a:tabLst>
            </a:pPr>
            <a:r>
              <a:rPr sz="1800" dirty="0"/>
              <a:t>Dedicated</a:t>
            </a:r>
            <a:r>
              <a:rPr sz="1800" spc="-47" dirty="0"/>
              <a:t> </a:t>
            </a:r>
            <a:r>
              <a:rPr sz="1800" dirty="0"/>
              <a:t>and</a:t>
            </a:r>
            <a:r>
              <a:rPr sz="1800" spc="-33" dirty="0"/>
              <a:t> </a:t>
            </a:r>
            <a:r>
              <a:rPr sz="1800" dirty="0"/>
              <a:t>expert</a:t>
            </a:r>
            <a:r>
              <a:rPr sz="1800" spc="-13" dirty="0"/>
              <a:t> </a:t>
            </a:r>
            <a:r>
              <a:rPr sz="1800" dirty="0"/>
              <a:t>programme,</a:t>
            </a:r>
            <a:r>
              <a:rPr sz="1800" spc="-40" dirty="0"/>
              <a:t> </a:t>
            </a:r>
            <a:r>
              <a:rPr sz="1800" dirty="0"/>
              <a:t>participant</a:t>
            </a:r>
            <a:r>
              <a:rPr sz="1800" spc="-47" dirty="0"/>
              <a:t> </a:t>
            </a:r>
            <a:r>
              <a:rPr sz="1800" dirty="0"/>
              <a:t>and</a:t>
            </a:r>
            <a:r>
              <a:rPr sz="1800" spc="-33" dirty="0"/>
              <a:t> </a:t>
            </a:r>
            <a:r>
              <a:rPr sz="1800" spc="-7" dirty="0"/>
              <a:t>partner </a:t>
            </a:r>
            <a:r>
              <a:rPr sz="1800" spc="-339" dirty="0"/>
              <a:t> </a:t>
            </a:r>
            <a:r>
              <a:rPr sz="1800" spc="-7" dirty="0"/>
              <a:t>support</a:t>
            </a:r>
            <a:r>
              <a:rPr sz="1800" spc="-47" dirty="0"/>
              <a:t> </a:t>
            </a:r>
            <a:r>
              <a:rPr sz="1800" dirty="0"/>
              <a:t>teams</a:t>
            </a:r>
          </a:p>
        </p:txBody>
      </p:sp>
      <p:sp>
        <p:nvSpPr>
          <p:cNvPr id="32" name="object 14">
            <a:extLst>
              <a:ext uri="{FF2B5EF4-FFF2-40B4-BE49-F238E27FC236}">
                <a16:creationId xmlns:a16="http://schemas.microsoft.com/office/drawing/2014/main" id="{7B65023F-EC1B-4213-8291-F38322067130}"/>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Apprenticeship funded routes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Apprenticeships are work-based training programmes for new and existing staff</a:t>
            </a:r>
          </a:p>
          <a:p>
            <a:pPr lvl="1"/>
            <a:r>
              <a:rPr lang="en-GB" sz="2133" dirty="0"/>
              <a:t>All schools have access to Apprenticeship Levy funding either through their trust, LA or the ESFA’s co-investment scheme</a:t>
            </a:r>
          </a:p>
          <a:p>
            <a:pPr lvl="1"/>
            <a:r>
              <a:rPr lang="en-GB" sz="2133" dirty="0"/>
              <a:t>Best Practice Network are a registered Apprenticeship Provider and have supported 800+ participants to access NPQs utilising levy funding</a:t>
            </a:r>
          </a:p>
          <a:p>
            <a:pPr lvl="1"/>
            <a:r>
              <a:rPr lang="en-GB" sz="2133" dirty="0"/>
              <a:t>Our NPQSL &amp; NPQEL have been mapped against Level 5 to Level 7 Apprenticeship Standards creating ‘dual-award’ programmes</a:t>
            </a:r>
          </a:p>
          <a:p>
            <a:pPr lvl="1"/>
            <a:r>
              <a:rPr lang="en-GB" sz="2133" dirty="0"/>
              <a:t>The dual-award programmes provide participants the DfE’s NPQs inside the comprehensive wraparound support of an apprenticeship</a:t>
            </a:r>
          </a:p>
          <a:p>
            <a:pPr lvl="1"/>
            <a:r>
              <a:rPr lang="en-GB" sz="2133" dirty="0"/>
              <a:t>Please join our NPQ Apprenticeship webinar on 8 December to find out more:  </a:t>
            </a:r>
            <a:r>
              <a:rPr lang="en-GB" sz="2133" dirty="0">
                <a:hlinkClick r:id="rId3"/>
              </a:rPr>
              <a:t>https://us06web.zoom.us/webinar/register/WN_kn4Q-PNFQCOTxcZ0CcwUrw</a:t>
            </a:r>
            <a:r>
              <a:rPr lang="en-GB" sz="2133" dirty="0"/>
              <a:t> </a:t>
            </a:r>
          </a:p>
          <a:p>
            <a:pPr marL="457200" lvl="1" indent="0">
              <a:buNone/>
            </a:pPr>
            <a:endParaRPr lang="en-GB" sz="2133" dirty="0"/>
          </a:p>
          <a:p>
            <a:endParaRPr lang="en-GB" dirty="0"/>
          </a:p>
        </p:txBody>
      </p:sp>
    </p:spTree>
    <p:extLst>
      <p:ext uri="{BB962C8B-B14F-4D97-AF65-F5344CB8AC3E}">
        <p14:creationId xmlns:p14="http://schemas.microsoft.com/office/powerpoint/2010/main" val="100932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lstStyle/>
          <a:p>
            <a:r>
              <a:rPr lang="en-GB" b="1" dirty="0"/>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p:txBody>
          <a:bodyPr/>
          <a:lstStyle/>
          <a:p>
            <a:pPr lvl="1"/>
            <a:r>
              <a:rPr lang="en-GB" sz="2133" dirty="0"/>
              <a:t>NPQs can be viewed at </a:t>
            </a:r>
            <a:r>
              <a:rPr lang="en-GB" sz="2133" dirty="0">
                <a:hlinkClick r:id="rId3"/>
              </a:rPr>
              <a:t>www.bestpracticenet.co.uk/npq</a:t>
            </a:r>
            <a:r>
              <a:rPr lang="en-GB" sz="2133" dirty="0"/>
              <a:t> or </a:t>
            </a:r>
            <a:r>
              <a:rPr lang="en-GB" sz="2133" dirty="0">
                <a:hlinkClick r:id="rId4"/>
              </a:rPr>
              <a:t>www.outstandingleaders.org/npq</a:t>
            </a:r>
            <a:r>
              <a:rPr lang="en-GB" sz="2133" dirty="0"/>
              <a:t> </a:t>
            </a:r>
          </a:p>
          <a:p>
            <a:pPr lvl="1"/>
            <a:r>
              <a:rPr lang="en-GB" sz="2133" dirty="0"/>
              <a:t>Download qualification specifications</a:t>
            </a:r>
          </a:p>
          <a:p>
            <a:pPr lvl="1"/>
            <a:r>
              <a:rPr lang="en-GB" sz="2133" dirty="0"/>
              <a:t>Discuss with school CPD lead or headteacher</a:t>
            </a:r>
          </a:p>
          <a:p>
            <a:pPr lvl="1"/>
            <a:r>
              <a:rPr lang="en-GB" sz="2133" dirty="0"/>
              <a:t>Contact us through the live chat function on our web site, </a:t>
            </a:r>
            <a:r>
              <a:rPr lang="en-GB" sz="2133" dirty="0">
                <a:hlinkClick r:id="rId5"/>
              </a:rPr>
              <a:t>cpd@bestpracticenet.co.uk</a:t>
            </a:r>
            <a:r>
              <a:rPr lang="en-GB" sz="2133" dirty="0"/>
              <a:t> or phone </a:t>
            </a:r>
            <a:r>
              <a:rPr lang="en-GB" sz="1600" b="0" i="0" u="none" strike="noStrike" dirty="0">
                <a:solidFill>
                  <a:srgbClr val="CE0F69"/>
                </a:solidFill>
                <a:effectLst/>
                <a:latin typeface="Lato"/>
                <a:hlinkClick r:id="rId6"/>
              </a:rPr>
              <a:t>0117 920 9200</a:t>
            </a:r>
            <a:endParaRPr lang="en-GB" sz="1600" b="0" i="0" u="none" strike="noStrike" dirty="0">
              <a:solidFill>
                <a:srgbClr val="CE0F69"/>
              </a:solidFill>
              <a:effectLst/>
              <a:latin typeface="Lato"/>
            </a:endParaRPr>
          </a:p>
          <a:p>
            <a:pPr lvl="1"/>
            <a:r>
              <a:rPr lang="en-GB" sz="2133" dirty="0"/>
              <a:t>Apply sooner rather than later to avoid the last minute rush!</a:t>
            </a:r>
          </a:p>
          <a:p>
            <a:pPr marL="457200" lvl="1" indent="0">
              <a:buNone/>
            </a:pPr>
            <a:endParaRPr lang="en-GB" sz="2133" dirty="0"/>
          </a:p>
          <a:p>
            <a:endParaRPr lang="en-GB" dirty="0"/>
          </a:p>
        </p:txBody>
      </p:sp>
    </p:spTree>
    <p:extLst>
      <p:ext uri="{BB962C8B-B14F-4D97-AF65-F5344CB8AC3E}">
        <p14:creationId xmlns:p14="http://schemas.microsoft.com/office/powerpoint/2010/main" val="397906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spTree>
    <p:extLst>
      <p:ext uri="{BB962C8B-B14F-4D97-AF65-F5344CB8AC3E}">
        <p14:creationId xmlns:p14="http://schemas.microsoft.com/office/powerpoint/2010/main" val="61158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4AC1-C362-0E42-9D58-38366BC6B715}"/>
              </a:ext>
            </a:extLst>
          </p:cNvPr>
          <p:cNvSpPr>
            <a:spLocks noGrp="1"/>
          </p:cNvSpPr>
          <p:nvPr>
            <p:ph type="title"/>
          </p:nvPr>
        </p:nvSpPr>
        <p:spPr/>
        <p:txBody>
          <a:bodyPr>
            <a:normAutofit/>
          </a:bodyPr>
          <a:lstStyle/>
          <a:p>
            <a:r>
              <a:rPr lang="en-GB" sz="4000" b="1" dirty="0">
                <a:latin typeface="+mn-lt"/>
              </a:rPr>
              <a:t>A clearer career pathway</a:t>
            </a:r>
          </a:p>
        </p:txBody>
      </p:sp>
      <p:sp>
        <p:nvSpPr>
          <p:cNvPr id="6" name="TextBox 5">
            <a:extLst>
              <a:ext uri="{FF2B5EF4-FFF2-40B4-BE49-F238E27FC236}">
                <a16:creationId xmlns:a16="http://schemas.microsoft.com/office/drawing/2014/main" id="{A0644973-747B-E849-9F26-EFB13448F01D}"/>
              </a:ext>
            </a:extLst>
          </p:cNvPr>
          <p:cNvSpPr txBox="1"/>
          <p:nvPr/>
        </p:nvSpPr>
        <p:spPr>
          <a:xfrm>
            <a:off x="942999" y="1490871"/>
            <a:ext cx="10410801" cy="2719142"/>
          </a:xfrm>
          <a:prstGeom prst="rect">
            <a:avLst/>
          </a:prstGeom>
          <a:noFill/>
        </p:spPr>
        <p:txBody>
          <a:bodyPr wrap="square" lIns="91440" tIns="45720" rIns="91440" bIns="45720" rtlCol="0">
            <a:spAutoFit/>
          </a:bodyPr>
          <a:lstStyle/>
          <a:p>
            <a:pPr marL="285744" indent="-285744">
              <a:buClr>
                <a:schemeClr val="accent1"/>
              </a:buClr>
              <a:buFont typeface="Wingdings" pitchFamily="2" charset="2"/>
              <a:buChar char="§"/>
            </a:pPr>
            <a:r>
              <a:rPr lang="en-GB" sz="1867" dirty="0"/>
              <a:t>Through the revised Initial Teacher Training Core Content Framework and the implementation of the Early Career Framework, the DfE are now supporting teachers in the first years of their career with a structured two-year induction into the profession.  </a:t>
            </a:r>
          </a:p>
          <a:p>
            <a:pPr marL="285744" indent="-285744">
              <a:buClr>
                <a:schemeClr val="accent1"/>
              </a:buClr>
              <a:buFont typeface="Wingdings" pitchFamily="2" charset="2"/>
              <a:buChar char="§"/>
            </a:pPr>
            <a:r>
              <a:rPr lang="en-GB" sz="1867" dirty="0"/>
              <a:t>The NPQs and New Headteacher Programme build on this foundation to provide continuous career pathways with training and support for teachers and leaders at all levels.</a:t>
            </a:r>
          </a:p>
          <a:p>
            <a:pPr marL="285744" indent="-285744">
              <a:buClr>
                <a:schemeClr val="accent1"/>
              </a:buClr>
              <a:buFont typeface="Wingdings" pitchFamily="2" charset="2"/>
              <a:buChar char="§"/>
            </a:pPr>
            <a:r>
              <a:rPr lang="en-GB" sz="1867" dirty="0"/>
              <a:t>The revised suite of specialist and leadership NPQs will complete the golden thread from initial teacher training through to school leadership, rooting teacher and leader development in the best available evidence and collective wisdom of the profession. </a:t>
            </a:r>
          </a:p>
          <a:p>
            <a:pPr marL="285744" indent="-285744">
              <a:buFont typeface="Wingdings" pitchFamily="2" charset="2"/>
              <a:buChar char="§"/>
            </a:pPr>
            <a:endParaRPr lang="en-GB" sz="2133" dirty="0"/>
          </a:p>
        </p:txBody>
      </p:sp>
      <p:pic>
        <p:nvPicPr>
          <p:cNvPr id="4" name="Picture 3">
            <a:extLst>
              <a:ext uri="{FF2B5EF4-FFF2-40B4-BE49-F238E27FC236}">
                <a16:creationId xmlns:a16="http://schemas.microsoft.com/office/drawing/2014/main" id="{393F762C-ABC9-4F88-9CA5-AF5C08E60901}"/>
              </a:ext>
            </a:extLst>
          </p:cNvPr>
          <p:cNvPicPr>
            <a:picLocks noChangeAspect="1"/>
          </p:cNvPicPr>
          <p:nvPr/>
        </p:nvPicPr>
        <p:blipFill>
          <a:blip r:embed="rId3"/>
          <a:stretch>
            <a:fillRect/>
          </a:stretch>
        </p:blipFill>
        <p:spPr>
          <a:xfrm>
            <a:off x="2386183" y="4048623"/>
            <a:ext cx="7419633" cy="2226599"/>
          </a:xfrm>
          <a:prstGeom prst="rect">
            <a:avLst/>
          </a:prstGeom>
        </p:spPr>
      </p:pic>
    </p:spTree>
    <p:extLst>
      <p:ext uri="{BB962C8B-B14F-4D97-AF65-F5344CB8AC3E}">
        <p14:creationId xmlns:p14="http://schemas.microsoft.com/office/powerpoint/2010/main" val="273857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57055" y="1690688"/>
            <a:ext cx="4396746" cy="4704523"/>
          </a:xfrm>
        </p:spPr>
        <p:txBody>
          <a:bodyPr>
            <a:normAutofit/>
          </a:bodyPr>
          <a:lstStyle/>
          <a:p>
            <a:r>
              <a:rPr lang="en-GB" sz="1800" b="1" dirty="0"/>
              <a:t>So what’s changed?</a:t>
            </a:r>
          </a:p>
          <a:p>
            <a:pPr marL="228594" indent="-228594">
              <a:buClr>
                <a:srgbClr val="006BB5"/>
              </a:buClr>
              <a:buFont typeface="Wingdings" panose="05000000000000000000" pitchFamily="2" charset="2"/>
              <a:buChar char="§"/>
            </a:pPr>
            <a:r>
              <a:rPr lang="en-GB" sz="1800" dirty="0"/>
              <a:t>NPQ content areas are threaded from the Early Career Framework</a:t>
            </a:r>
          </a:p>
          <a:p>
            <a:pPr marL="228594" indent="-228594">
              <a:buClr>
                <a:srgbClr val="006BB5"/>
              </a:buClr>
              <a:buFont typeface="Wingdings" panose="05000000000000000000" pitchFamily="2" charset="2"/>
              <a:buChar char="§"/>
            </a:pPr>
            <a:r>
              <a:rPr lang="en-GB" sz="1800" dirty="0"/>
              <a:t>Specialist NPQs to support career pathway width and replace old middle leader NPQ</a:t>
            </a:r>
          </a:p>
          <a:p>
            <a:pPr marL="228594" indent="-228594">
              <a:buClr>
                <a:srgbClr val="006BB5"/>
              </a:buClr>
              <a:buFont typeface="Wingdings" panose="05000000000000000000" pitchFamily="2" charset="2"/>
              <a:buChar char="§"/>
            </a:pPr>
            <a:r>
              <a:rPr lang="en-GB" sz="18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1800" dirty="0"/>
              <a:t>Behaviours do not feature in DfE frameworks, however, we have embedded these throughout</a:t>
            </a:r>
          </a:p>
          <a:p>
            <a:pPr marL="228594" indent="-228594">
              <a:buClr>
                <a:srgbClr val="006BB5"/>
              </a:buClr>
              <a:buFont typeface="Wingdings" panose="05000000000000000000" pitchFamily="2" charset="2"/>
              <a:buChar char="§"/>
            </a:pPr>
            <a:r>
              <a:rPr lang="en-GB" sz="1800" dirty="0"/>
              <a:t>Greater emphasis on practice-based activity and participant context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3831330036"/>
              </p:ext>
            </p:extLst>
          </p:nvPr>
        </p:nvGraphicFramePr>
        <p:xfrm>
          <a:off x="838200" y="1690688"/>
          <a:ext cx="5851780" cy="3825942"/>
        </p:xfrm>
        <a:graphic>
          <a:graphicData uri="http://schemas.openxmlformats.org/drawingml/2006/table">
            <a:tbl>
              <a:tblPr firstCol="1" bandRow="1">
                <a:tableStyleId>{5C22544A-7EE6-4342-B048-85BDC9FD1C3A}</a:tableStyleId>
              </a:tblPr>
              <a:tblGrid>
                <a:gridCol w="1884425">
                  <a:extLst>
                    <a:ext uri="{9D8B030D-6E8A-4147-A177-3AD203B41FA5}">
                      <a16:colId xmlns:a16="http://schemas.microsoft.com/office/drawing/2014/main" val="3871482898"/>
                    </a:ext>
                  </a:extLst>
                </a:gridCol>
                <a:gridCol w="3967355">
                  <a:extLst>
                    <a:ext uri="{9D8B030D-6E8A-4147-A177-3AD203B41FA5}">
                      <a16:colId xmlns:a16="http://schemas.microsoft.com/office/drawing/2014/main" val="2193875372"/>
                    </a:ext>
                  </a:extLst>
                </a:gridCol>
              </a:tblGrid>
              <a:tr h="655554">
                <a:tc>
                  <a:txBody>
                    <a:bodyPr/>
                    <a:lstStyle/>
                    <a:p>
                      <a:r>
                        <a:rPr lang="en-GB" sz="1400" dirty="0"/>
                        <a:t>NPQ Leading Teacher Development</a:t>
                      </a:r>
                    </a:p>
                  </a:txBody>
                  <a:tcPr marL="121920" marR="121920" marT="60960" marB="60960"/>
                </a:tc>
                <a:tc>
                  <a:txBody>
                    <a:bodyPr/>
                    <a:lstStyle/>
                    <a:p>
                      <a:r>
                        <a:rPr lang="en-GB" sz="1400" dirty="0"/>
                        <a:t>For those who are, or aspire to, lead the development of other teachers</a:t>
                      </a:r>
                    </a:p>
                  </a:txBody>
                  <a:tcPr marL="121920" marR="121920" marT="60960" marB="60960"/>
                </a:tc>
                <a:extLst>
                  <a:ext uri="{0D108BD9-81ED-4DB2-BD59-A6C34878D82A}">
                    <a16:rowId xmlns:a16="http://schemas.microsoft.com/office/drawing/2014/main" val="209508453"/>
                  </a:ext>
                </a:extLst>
              </a:tr>
              <a:tr h="655554">
                <a:tc>
                  <a:txBody>
                    <a:bodyPr/>
                    <a:lstStyle/>
                    <a:p>
                      <a:r>
                        <a:rPr lang="en-GB" sz="1400" dirty="0"/>
                        <a:t>NPQ Leading Teaching</a:t>
                      </a:r>
                    </a:p>
                  </a:txBody>
                  <a:tcPr marL="121920" marR="121920" marT="60960" marB="60960"/>
                </a:tc>
                <a:tc>
                  <a:txBody>
                    <a:bodyPr/>
                    <a:lstStyle/>
                    <a:p>
                      <a:r>
                        <a:rPr lang="en-GB" sz="1400" dirty="0"/>
                        <a:t>For those who are, or aspire to, lead teaching in a subject, year group, key stage or phase</a:t>
                      </a:r>
                    </a:p>
                  </a:txBody>
                  <a:tcPr marL="121920" marR="121920" marT="60960" marB="60960"/>
                </a:tc>
                <a:extLst>
                  <a:ext uri="{0D108BD9-81ED-4DB2-BD59-A6C34878D82A}">
                    <a16:rowId xmlns:a16="http://schemas.microsoft.com/office/drawing/2014/main" val="478835394"/>
                  </a:ext>
                </a:extLst>
              </a:tr>
              <a:tr h="655554">
                <a:tc>
                  <a:txBody>
                    <a:bodyPr/>
                    <a:lstStyle/>
                    <a:p>
                      <a:r>
                        <a:rPr lang="en-GB" sz="1400" dirty="0"/>
                        <a:t>NPQ Leading Behaviour &amp; Culture</a:t>
                      </a:r>
                    </a:p>
                  </a:txBody>
                  <a:tcPr marL="121920" marR="121920" marT="60960" marB="60960"/>
                </a:tc>
                <a:tc>
                  <a:txBody>
                    <a:bodyPr/>
                    <a:lstStyle/>
                    <a:p>
                      <a:r>
                        <a:rPr lang="en-GB" sz="1400" dirty="0"/>
                        <a:t>For those who are, or aspire to, lead behaviour and culture and/or pupil well-being</a:t>
                      </a:r>
                    </a:p>
                  </a:txBody>
                  <a:tcPr marL="121920" marR="121920" marT="60960" marB="60960"/>
                </a:tc>
                <a:extLst>
                  <a:ext uri="{0D108BD9-81ED-4DB2-BD59-A6C34878D82A}">
                    <a16:rowId xmlns:a16="http://schemas.microsoft.com/office/drawing/2014/main" val="3809474751"/>
                  </a:ext>
                </a:extLst>
              </a:tr>
              <a:tr h="468253">
                <a:tc>
                  <a:txBody>
                    <a:bodyPr/>
                    <a:lstStyle/>
                    <a:p>
                      <a:r>
                        <a:rPr lang="en-GB" sz="1400" dirty="0"/>
                        <a:t>NPQ Senior Leadership</a:t>
                      </a:r>
                    </a:p>
                  </a:txBody>
                  <a:tcPr marL="121920" marR="121920" marT="60960" marB="60960"/>
                </a:tc>
                <a:tc>
                  <a:txBody>
                    <a:bodyPr/>
                    <a:lstStyle/>
                    <a:p>
                      <a:r>
                        <a:rPr lang="en-GB" sz="14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468253">
                <a:tc>
                  <a:txBody>
                    <a:bodyPr/>
                    <a:lstStyle/>
                    <a:p>
                      <a:r>
                        <a:rPr lang="en-GB" sz="1400" dirty="0"/>
                        <a:t>NPQ Headship</a:t>
                      </a:r>
                    </a:p>
                  </a:txBody>
                  <a:tcPr marL="121920" marR="121920" marT="60960" marB="60960"/>
                </a:tc>
                <a:tc>
                  <a:txBody>
                    <a:bodyPr/>
                    <a:lstStyle/>
                    <a:p>
                      <a:r>
                        <a:rPr lang="en-GB" sz="14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655554">
                <a:tc>
                  <a:txBody>
                    <a:bodyPr/>
                    <a:lstStyle/>
                    <a:p>
                      <a:r>
                        <a:rPr lang="en-GB" sz="1400" dirty="0"/>
                        <a:t>NPQ Executive Leadership</a:t>
                      </a:r>
                    </a:p>
                  </a:txBody>
                  <a:tcPr marL="121920" marR="121920" marT="60960" marB="60960"/>
                </a:tc>
                <a:tc>
                  <a:txBody>
                    <a:bodyPr/>
                    <a:lstStyle/>
                    <a:p>
                      <a:r>
                        <a:rPr lang="en-GB" sz="14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spTree>
    <p:extLst>
      <p:ext uri="{BB962C8B-B14F-4D97-AF65-F5344CB8AC3E}">
        <p14:creationId xmlns:p14="http://schemas.microsoft.com/office/powerpoint/2010/main" val="3278583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p:txBody>
          <a:bodyPr/>
          <a:lstStyle/>
          <a:p>
            <a:r>
              <a:rPr lang="en-GB" dirty="0"/>
              <a:t>Kylie Spark</a:t>
            </a:r>
          </a:p>
        </p:txBody>
      </p:sp>
      <p:sp>
        <p:nvSpPr>
          <p:cNvPr id="3" name="Text Placeholder 2">
            <a:extLst>
              <a:ext uri="{FF2B5EF4-FFF2-40B4-BE49-F238E27FC236}">
                <a16:creationId xmlns:a16="http://schemas.microsoft.com/office/drawing/2014/main" id="{73B48957-9E2C-4A0D-8178-0362479ECD18}"/>
              </a:ext>
            </a:extLst>
          </p:cNvPr>
          <p:cNvSpPr>
            <a:spLocks noGrp="1"/>
          </p:cNvSpPr>
          <p:nvPr>
            <p:ph type="body" sz="quarter" idx="10"/>
          </p:nvPr>
        </p:nvSpPr>
        <p:spPr/>
        <p:txBody>
          <a:bodyPr/>
          <a:lstStyle/>
          <a:p>
            <a:r>
              <a:rPr lang="en-GB" dirty="0"/>
              <a:t>NPQs: A headteacher’s point of view </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35847A10-260E-4D0A-BCD6-99FF5EE29873}"/>
              </a:ext>
            </a:extLst>
          </p:cNvPr>
          <p:cNvPicPr>
            <a:picLocks noGrp="1" noChangeAspect="1"/>
          </p:cNvPicPr>
          <p:nvPr>
            <p:ph sz="quarter" idx="11"/>
          </p:nvPr>
        </p:nvPicPr>
        <p:blipFill>
          <a:blip r:embed="rId3"/>
          <a:stretch>
            <a:fillRect/>
          </a:stretch>
        </p:blipFill>
        <p:spPr>
          <a:xfrm>
            <a:off x="7232005" y="1528647"/>
            <a:ext cx="4493270" cy="4493270"/>
          </a:xfrm>
        </p:spPr>
      </p:pic>
    </p:spTree>
    <p:extLst>
      <p:ext uri="{BB962C8B-B14F-4D97-AF65-F5344CB8AC3E}">
        <p14:creationId xmlns:p14="http://schemas.microsoft.com/office/powerpoint/2010/main" val="24006376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Specialist NPQs – NPQLT, NPQLTD &amp; NPQLBC</a:t>
            </a:r>
          </a:p>
          <a:p>
            <a:endParaRPr lang="en-GB" dirty="0"/>
          </a:p>
        </p:txBody>
      </p:sp>
      <p:pic>
        <p:nvPicPr>
          <p:cNvPr id="7" name="Picture 6" descr="Graphical user interface, text, application&#10;&#10;Description automatically generated">
            <a:extLst>
              <a:ext uri="{FF2B5EF4-FFF2-40B4-BE49-F238E27FC236}">
                <a16:creationId xmlns:a16="http://schemas.microsoft.com/office/drawing/2014/main" id="{9F255509-1B5E-4231-A241-4D92191DF3EF}"/>
              </a:ext>
            </a:extLst>
          </p:cNvPr>
          <p:cNvPicPr>
            <a:picLocks noChangeAspect="1"/>
          </p:cNvPicPr>
          <p:nvPr/>
        </p:nvPicPr>
        <p:blipFill>
          <a:blip r:embed="rId3"/>
          <a:stretch>
            <a:fillRect/>
          </a:stretch>
        </p:blipFill>
        <p:spPr>
          <a:xfrm>
            <a:off x="909668" y="2579322"/>
            <a:ext cx="10444132" cy="2907078"/>
          </a:xfrm>
          <a:prstGeom prst="rect">
            <a:avLst/>
          </a:prstGeom>
        </p:spPr>
      </p:pic>
    </p:spTree>
    <p:extLst>
      <p:ext uri="{BB962C8B-B14F-4D97-AF65-F5344CB8AC3E}">
        <p14:creationId xmlns:p14="http://schemas.microsoft.com/office/powerpoint/2010/main" val="365588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NPQSL</a:t>
            </a:r>
          </a:p>
          <a:p>
            <a:endParaRPr lang="en-GB" dirty="0"/>
          </a:p>
        </p:txBody>
      </p:sp>
      <p:pic>
        <p:nvPicPr>
          <p:cNvPr id="8" name="Picture 7" descr="Graphical user interface, text, application&#10;&#10;Description automatically generated">
            <a:extLst>
              <a:ext uri="{FF2B5EF4-FFF2-40B4-BE49-F238E27FC236}">
                <a16:creationId xmlns:a16="http://schemas.microsoft.com/office/drawing/2014/main" id="{6BBD693F-31DF-4ED6-BA4E-AF567F5E4FAC}"/>
              </a:ext>
            </a:extLst>
          </p:cNvPr>
          <p:cNvPicPr>
            <a:picLocks noChangeAspect="1"/>
          </p:cNvPicPr>
          <p:nvPr/>
        </p:nvPicPr>
        <p:blipFill>
          <a:blip r:embed="rId3"/>
          <a:stretch>
            <a:fillRect/>
          </a:stretch>
        </p:blipFill>
        <p:spPr>
          <a:xfrm>
            <a:off x="838200" y="2804485"/>
            <a:ext cx="10676614" cy="2971788"/>
          </a:xfrm>
          <a:prstGeom prst="rect">
            <a:avLst/>
          </a:prstGeom>
        </p:spPr>
      </p:pic>
    </p:spTree>
    <p:extLst>
      <p:ext uri="{BB962C8B-B14F-4D97-AF65-F5344CB8AC3E}">
        <p14:creationId xmlns:p14="http://schemas.microsoft.com/office/powerpoint/2010/main" val="8229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NPQH</a:t>
            </a:r>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C3670273-4816-458D-9764-9B3DA5C31BAD}"/>
              </a:ext>
            </a:extLst>
          </p:cNvPr>
          <p:cNvPicPr>
            <a:picLocks noChangeAspect="1"/>
          </p:cNvPicPr>
          <p:nvPr/>
        </p:nvPicPr>
        <p:blipFill>
          <a:blip r:embed="rId3"/>
          <a:stretch>
            <a:fillRect/>
          </a:stretch>
        </p:blipFill>
        <p:spPr>
          <a:xfrm>
            <a:off x="909668" y="2714259"/>
            <a:ext cx="10444133" cy="2907078"/>
          </a:xfrm>
          <a:prstGeom prst="rect">
            <a:avLst/>
          </a:prstGeom>
        </p:spPr>
      </p:pic>
    </p:spTree>
    <p:extLst>
      <p:ext uri="{BB962C8B-B14F-4D97-AF65-F5344CB8AC3E}">
        <p14:creationId xmlns:p14="http://schemas.microsoft.com/office/powerpoint/2010/main" val="274405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p:txBody>
          <a:bodyPr/>
          <a:lstStyle/>
          <a:p>
            <a:r>
              <a:rPr lang="en-GB" b="1" dirty="0"/>
              <a:t>Programmes overview</a:t>
            </a:r>
          </a:p>
        </p:txBody>
      </p:sp>
      <p:sp>
        <p:nvSpPr>
          <p:cNvPr id="5" name="Content Placeholder 4">
            <a:extLst>
              <a:ext uri="{FF2B5EF4-FFF2-40B4-BE49-F238E27FC236}">
                <a16:creationId xmlns:a16="http://schemas.microsoft.com/office/drawing/2014/main" id="{D406A6F7-0EA4-4F48-8CF9-6EC7D37749D7}"/>
              </a:ext>
            </a:extLst>
          </p:cNvPr>
          <p:cNvSpPr>
            <a:spLocks noGrp="1"/>
          </p:cNvSpPr>
          <p:nvPr>
            <p:ph idx="1"/>
          </p:nvPr>
        </p:nvSpPr>
        <p:spPr/>
        <p:txBody>
          <a:bodyPr/>
          <a:lstStyle/>
          <a:p>
            <a:r>
              <a:rPr lang="en-GB" sz="3000" b="1" dirty="0">
                <a:solidFill>
                  <a:schemeClr val="accent1"/>
                </a:solidFill>
                <a:latin typeface="+mj-lt"/>
                <a:ea typeface="+mj-ea"/>
                <a:cs typeface="+mj-cs"/>
              </a:rPr>
              <a:t>Leadership NPQs - NPQEL</a:t>
            </a:r>
          </a:p>
          <a:p>
            <a:endParaRPr lang="en-GB" dirty="0"/>
          </a:p>
        </p:txBody>
      </p:sp>
      <p:pic>
        <p:nvPicPr>
          <p:cNvPr id="6" name="Picture 5" descr="Graphical user interface, text, application&#10;&#10;Description automatically generated">
            <a:extLst>
              <a:ext uri="{FF2B5EF4-FFF2-40B4-BE49-F238E27FC236}">
                <a16:creationId xmlns:a16="http://schemas.microsoft.com/office/drawing/2014/main" id="{D8721780-DF7A-4B82-B577-81E05BAFBD6C}"/>
              </a:ext>
            </a:extLst>
          </p:cNvPr>
          <p:cNvPicPr>
            <a:picLocks noChangeAspect="1"/>
          </p:cNvPicPr>
          <p:nvPr/>
        </p:nvPicPr>
        <p:blipFill>
          <a:blip r:embed="rId3"/>
          <a:stretch>
            <a:fillRect/>
          </a:stretch>
        </p:blipFill>
        <p:spPr>
          <a:xfrm>
            <a:off x="909668" y="2863034"/>
            <a:ext cx="10444133" cy="2907078"/>
          </a:xfrm>
          <a:prstGeom prst="rect">
            <a:avLst/>
          </a:prstGeom>
        </p:spPr>
      </p:pic>
    </p:spTree>
    <p:extLst>
      <p:ext uri="{BB962C8B-B14F-4D97-AF65-F5344CB8AC3E}">
        <p14:creationId xmlns:p14="http://schemas.microsoft.com/office/powerpoint/2010/main" val="383698966"/>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3163</Words>
  <Application>Microsoft Office PowerPoint</Application>
  <PresentationFormat>Widescreen</PresentationFormat>
  <Paragraphs>342</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Lato</vt:lpstr>
      <vt:lpstr>Wingdings</vt:lpstr>
      <vt:lpstr>Office Theme</vt:lpstr>
      <vt:lpstr>National Professional Qualifications (NPQs)</vt:lpstr>
      <vt:lpstr>Best Practice Network &amp;  Outstanding Leaders Partnership</vt:lpstr>
      <vt:lpstr>A clearer career pathway</vt:lpstr>
      <vt:lpstr>NPQ programmes</vt:lpstr>
      <vt:lpstr>Kylie Spark</vt:lpstr>
      <vt:lpstr>Programmes overview</vt:lpstr>
      <vt:lpstr>Programmes overview</vt:lpstr>
      <vt:lpstr>Programmes overview</vt:lpstr>
      <vt:lpstr>Programmes overview</vt:lpstr>
      <vt:lpstr>PowerPoint Presentation</vt:lpstr>
      <vt:lpstr>NPQ programme structure</vt:lpstr>
      <vt:lpstr>NPQ cyclical learning pathway</vt:lpstr>
      <vt:lpstr>PowerPoint Presentation</vt:lpstr>
      <vt:lpstr>PowerPoint Presentation</vt:lpstr>
      <vt:lpstr>PowerPoint Presentation</vt:lpstr>
      <vt:lpstr>PowerPoint Presentation</vt:lpstr>
      <vt:lpstr>PowerPoint Presentation</vt:lpstr>
      <vt:lpstr>PowerPoint Presentation</vt:lpstr>
      <vt:lpstr>Programme fees (TBC)</vt:lpstr>
      <vt:lpstr>Apprenticeship funded routes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Thomas Bullock</cp:lastModifiedBy>
  <cp:revision>37</cp:revision>
  <dcterms:created xsi:type="dcterms:W3CDTF">2021-03-17T14:12:44Z</dcterms:created>
  <dcterms:modified xsi:type="dcterms:W3CDTF">2021-11-17T15:03:23Z</dcterms:modified>
</cp:coreProperties>
</file>