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 id="2147483678" r:id="rId3"/>
  </p:sldMasterIdLst>
  <p:notesMasterIdLst>
    <p:notesMasterId r:id="rId25"/>
  </p:notesMasterIdLst>
  <p:sldIdLst>
    <p:sldId id="257" r:id="rId4"/>
    <p:sldId id="3338" r:id="rId5"/>
    <p:sldId id="565" r:id="rId6"/>
    <p:sldId id="3369" r:id="rId7"/>
    <p:sldId id="3354" r:id="rId8"/>
    <p:sldId id="3364" r:id="rId9"/>
    <p:sldId id="548" r:id="rId10"/>
    <p:sldId id="3349" r:id="rId11"/>
    <p:sldId id="3355" r:id="rId12"/>
    <p:sldId id="519" r:id="rId13"/>
    <p:sldId id="3363" r:id="rId14"/>
    <p:sldId id="308" r:id="rId15"/>
    <p:sldId id="311" r:id="rId16"/>
    <p:sldId id="415" r:id="rId17"/>
    <p:sldId id="420" r:id="rId18"/>
    <p:sldId id="421" r:id="rId19"/>
    <p:sldId id="3370" r:id="rId20"/>
    <p:sldId id="3371" r:id="rId21"/>
    <p:sldId id="3308" r:id="rId22"/>
    <p:sldId id="3340" r:id="rId23"/>
    <p:sldId id="33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A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5CAC5-52EA-44D7-9EF3-52A390E73DF7}" v="7" dt="2021-12-07T12:47:56.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Clement" userId="6c5971e1-ae14-4e1f-a5d0-82627fa94117" providerId="ADAL" clId="{9F15CAC5-52EA-44D7-9EF3-52A390E73DF7}"/>
    <pc:docChg chg="addSld delSld modSld sldOrd">
      <pc:chgData name="Tracy Clement" userId="6c5971e1-ae14-4e1f-a5d0-82627fa94117" providerId="ADAL" clId="{9F15CAC5-52EA-44D7-9EF3-52A390E73DF7}" dt="2021-12-07T12:48:10.527" v="65" actId="2696"/>
      <pc:docMkLst>
        <pc:docMk/>
      </pc:docMkLst>
      <pc:sldChg chg="add ord">
        <pc:chgData name="Tracy Clement" userId="6c5971e1-ae14-4e1f-a5d0-82627fa94117" providerId="ADAL" clId="{9F15CAC5-52EA-44D7-9EF3-52A390E73DF7}" dt="2021-12-07T12:47:18.905" v="51"/>
        <pc:sldMkLst>
          <pc:docMk/>
          <pc:sldMk cId="3278583314" sldId="308"/>
        </pc:sldMkLst>
      </pc:sldChg>
      <pc:sldChg chg="add ord">
        <pc:chgData name="Tracy Clement" userId="6c5971e1-ae14-4e1f-a5d0-82627fa94117" providerId="ADAL" clId="{9F15CAC5-52EA-44D7-9EF3-52A390E73DF7}" dt="2021-12-07T12:47:22.112" v="53"/>
        <pc:sldMkLst>
          <pc:docMk/>
          <pc:sldMk cId="718661475" sldId="311"/>
        </pc:sldMkLst>
      </pc:sldChg>
      <pc:sldChg chg="add ord">
        <pc:chgData name="Tracy Clement" userId="6c5971e1-ae14-4e1f-a5d0-82627fa94117" providerId="ADAL" clId="{9F15CAC5-52EA-44D7-9EF3-52A390E73DF7}" dt="2021-12-07T12:47:33.547" v="56"/>
        <pc:sldMkLst>
          <pc:docMk/>
          <pc:sldMk cId="4123598155" sldId="415"/>
        </pc:sldMkLst>
      </pc:sldChg>
      <pc:sldChg chg="add ord">
        <pc:chgData name="Tracy Clement" userId="6c5971e1-ae14-4e1f-a5d0-82627fa94117" providerId="ADAL" clId="{9F15CAC5-52EA-44D7-9EF3-52A390E73DF7}" dt="2021-12-07T12:47:45.948" v="59"/>
        <pc:sldMkLst>
          <pc:docMk/>
          <pc:sldMk cId="3383395889" sldId="420"/>
        </pc:sldMkLst>
      </pc:sldChg>
      <pc:sldChg chg="add">
        <pc:chgData name="Tracy Clement" userId="6c5971e1-ae14-4e1f-a5d0-82627fa94117" providerId="ADAL" clId="{9F15CAC5-52EA-44D7-9EF3-52A390E73DF7}" dt="2021-12-07T12:47:56.539" v="60"/>
        <pc:sldMkLst>
          <pc:docMk/>
          <pc:sldMk cId="1687849298" sldId="421"/>
        </pc:sldMkLst>
      </pc:sldChg>
      <pc:sldChg chg="addSp modSp mod">
        <pc:chgData name="Tracy Clement" userId="6c5971e1-ae14-4e1f-a5d0-82627fa94117" providerId="ADAL" clId="{9F15CAC5-52EA-44D7-9EF3-52A390E73DF7}" dt="2021-12-07T12:44:59.931" v="37" actId="14100"/>
        <pc:sldMkLst>
          <pc:docMk/>
          <pc:sldMk cId="2968382134" sldId="3337"/>
        </pc:sldMkLst>
        <pc:spChg chg="add mod ord">
          <ac:chgData name="Tracy Clement" userId="6c5971e1-ae14-4e1f-a5d0-82627fa94117" providerId="ADAL" clId="{9F15CAC5-52EA-44D7-9EF3-52A390E73DF7}" dt="2021-12-07T12:44:00.197" v="36" actId="14100"/>
          <ac:spMkLst>
            <pc:docMk/>
            <pc:sldMk cId="2968382134" sldId="3337"/>
            <ac:spMk id="2" creationId="{42AC218D-7EA2-40FF-B1E1-54E5551D86E7}"/>
          </ac:spMkLst>
        </pc:spChg>
        <pc:spChg chg="mod">
          <ac:chgData name="Tracy Clement" userId="6c5971e1-ae14-4e1f-a5d0-82627fa94117" providerId="ADAL" clId="{9F15CAC5-52EA-44D7-9EF3-52A390E73DF7}" dt="2021-12-07T12:44:59.931" v="37" actId="14100"/>
          <ac:spMkLst>
            <pc:docMk/>
            <pc:sldMk cId="2968382134" sldId="3337"/>
            <ac:spMk id="4" creationId="{D512E018-315E-46B1-A7C7-08347D0E670E}"/>
          </ac:spMkLst>
        </pc:spChg>
      </pc:sldChg>
      <pc:sldChg chg="del">
        <pc:chgData name="Tracy Clement" userId="6c5971e1-ae14-4e1f-a5d0-82627fa94117" providerId="ADAL" clId="{9F15CAC5-52EA-44D7-9EF3-52A390E73DF7}" dt="2021-12-07T12:38:32.041" v="0" actId="2696"/>
        <pc:sldMkLst>
          <pc:docMk/>
          <pc:sldMk cId="1132145453" sldId="3341"/>
        </pc:sldMkLst>
      </pc:sldChg>
      <pc:sldChg chg="del">
        <pc:chgData name="Tracy Clement" userId="6c5971e1-ae14-4e1f-a5d0-82627fa94117" providerId="ADAL" clId="{9F15CAC5-52EA-44D7-9EF3-52A390E73DF7}" dt="2021-12-07T12:45:30.599" v="38" actId="2696"/>
        <pc:sldMkLst>
          <pc:docMk/>
          <pc:sldMk cId="2289177360" sldId="3344"/>
        </pc:sldMkLst>
      </pc:sldChg>
      <pc:sldChg chg="del">
        <pc:chgData name="Tracy Clement" userId="6c5971e1-ae14-4e1f-a5d0-82627fa94117" providerId="ADAL" clId="{9F15CAC5-52EA-44D7-9EF3-52A390E73DF7}" dt="2021-12-07T12:45:36.745" v="40" actId="2696"/>
        <pc:sldMkLst>
          <pc:docMk/>
          <pc:sldMk cId="74295622" sldId="3346"/>
        </pc:sldMkLst>
      </pc:sldChg>
      <pc:sldChg chg="del">
        <pc:chgData name="Tracy Clement" userId="6c5971e1-ae14-4e1f-a5d0-82627fa94117" providerId="ADAL" clId="{9F15CAC5-52EA-44D7-9EF3-52A390E73DF7}" dt="2021-12-07T12:45:33.586" v="39" actId="2696"/>
        <pc:sldMkLst>
          <pc:docMk/>
          <pc:sldMk cId="2314417470" sldId="3348"/>
        </pc:sldMkLst>
      </pc:sldChg>
      <pc:sldChg chg="ord">
        <pc:chgData name="Tracy Clement" userId="6c5971e1-ae14-4e1f-a5d0-82627fa94117" providerId="ADAL" clId="{9F15CAC5-52EA-44D7-9EF3-52A390E73DF7}" dt="2021-12-07T12:46:13.684" v="47"/>
        <pc:sldMkLst>
          <pc:docMk/>
          <pc:sldMk cId="1615175463" sldId="3370"/>
        </pc:sldMkLst>
      </pc:sldChg>
      <pc:sldChg chg="new del">
        <pc:chgData name="Tracy Clement" userId="6c5971e1-ae14-4e1f-a5d0-82627fa94117" providerId="ADAL" clId="{9F15CAC5-52EA-44D7-9EF3-52A390E73DF7}" dt="2021-12-07T12:47:59.914" v="61" actId="2696"/>
        <pc:sldMkLst>
          <pc:docMk/>
          <pc:sldMk cId="3677194979" sldId="3372"/>
        </pc:sldMkLst>
      </pc:sldChg>
      <pc:sldChg chg="new del">
        <pc:chgData name="Tracy Clement" userId="6c5971e1-ae14-4e1f-a5d0-82627fa94117" providerId="ADAL" clId="{9F15CAC5-52EA-44D7-9EF3-52A390E73DF7}" dt="2021-12-07T12:48:10.527" v="65" actId="2696"/>
        <pc:sldMkLst>
          <pc:docMk/>
          <pc:sldMk cId="1723214276" sldId="3373"/>
        </pc:sldMkLst>
      </pc:sldChg>
      <pc:sldChg chg="new del">
        <pc:chgData name="Tracy Clement" userId="6c5971e1-ae14-4e1f-a5d0-82627fa94117" providerId="ADAL" clId="{9F15CAC5-52EA-44D7-9EF3-52A390E73DF7}" dt="2021-12-07T12:48:03.445" v="62" actId="2696"/>
        <pc:sldMkLst>
          <pc:docMk/>
          <pc:sldMk cId="3966937487" sldId="3374"/>
        </pc:sldMkLst>
      </pc:sldChg>
      <pc:sldChg chg="new del">
        <pc:chgData name="Tracy Clement" userId="6c5971e1-ae14-4e1f-a5d0-82627fa94117" providerId="ADAL" clId="{9F15CAC5-52EA-44D7-9EF3-52A390E73DF7}" dt="2021-12-07T12:48:05.690" v="63" actId="2696"/>
        <pc:sldMkLst>
          <pc:docMk/>
          <pc:sldMk cId="1267114935" sldId="3375"/>
        </pc:sldMkLst>
      </pc:sldChg>
      <pc:sldChg chg="new del">
        <pc:chgData name="Tracy Clement" userId="6c5971e1-ae14-4e1f-a5d0-82627fa94117" providerId="ADAL" clId="{9F15CAC5-52EA-44D7-9EF3-52A390E73DF7}" dt="2021-12-07T12:48:07.908" v="64" actId="2696"/>
        <pc:sldMkLst>
          <pc:docMk/>
          <pc:sldMk cId="3413659249" sldId="33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48461-D180-421D-9E6B-D4AED7CB0F5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737EDD0F-1E4C-4DAA-BF54-83B9CC3C6F94}">
      <dgm:prSet phldrT="[Text]"/>
      <dgm:spPr/>
      <dgm:t>
        <a:bodyPr/>
        <a:lstStyle/>
        <a:p>
          <a:r>
            <a:rPr lang="en-GB" dirty="0"/>
            <a:t>Profile &amp; Audit</a:t>
          </a:r>
        </a:p>
      </dgm:t>
    </dgm:pt>
    <dgm:pt modelId="{A4DF523C-DD1D-4070-B823-CE51B5DB20B4}" type="parTrans" cxnId="{D62D38B3-44BE-4CBD-969D-B31DA971C51C}">
      <dgm:prSet/>
      <dgm:spPr/>
      <dgm:t>
        <a:bodyPr/>
        <a:lstStyle/>
        <a:p>
          <a:endParaRPr lang="en-GB"/>
        </a:p>
      </dgm:t>
    </dgm:pt>
    <dgm:pt modelId="{E435784A-472F-41B3-B6C5-C0DDCEB45374}" type="sibTrans" cxnId="{D62D38B3-44BE-4CBD-969D-B31DA971C51C}">
      <dgm:prSet/>
      <dgm:spPr/>
      <dgm:t>
        <a:bodyPr/>
        <a:lstStyle/>
        <a:p>
          <a:endParaRPr lang="en-GB"/>
        </a:p>
      </dgm:t>
    </dgm:pt>
    <dgm:pt modelId="{2150ACBF-A017-44F8-A283-558F831FEA20}">
      <dgm:prSet phldrT="[Text]" custT="1"/>
      <dgm:spPr/>
      <dgm:t>
        <a:bodyPr/>
        <a:lstStyle/>
        <a:p>
          <a:pPr>
            <a:buFont typeface="Arial" panose="020B0604020202020204" pitchFamily="34" charset="0"/>
            <a:buChar char="•"/>
          </a:pPr>
          <a:endParaRPr lang="en-GB" sz="1100" dirty="0"/>
        </a:p>
      </dgm:t>
    </dgm:pt>
    <dgm:pt modelId="{E7112685-3583-42E0-816A-18E87CCA8BF7}" type="parTrans" cxnId="{5972C58A-4191-4FDA-989C-B9EAE898E2D2}">
      <dgm:prSet/>
      <dgm:spPr/>
      <dgm:t>
        <a:bodyPr/>
        <a:lstStyle/>
        <a:p>
          <a:endParaRPr lang="en-GB"/>
        </a:p>
      </dgm:t>
    </dgm:pt>
    <dgm:pt modelId="{8DB8A6B6-E59F-471F-89C0-9CF70BBE1627}" type="sibTrans" cxnId="{5972C58A-4191-4FDA-989C-B9EAE898E2D2}">
      <dgm:prSet/>
      <dgm:spPr/>
      <dgm:t>
        <a:bodyPr/>
        <a:lstStyle/>
        <a:p>
          <a:endParaRPr lang="en-GB"/>
        </a:p>
      </dgm:t>
    </dgm:pt>
    <dgm:pt modelId="{8D33E876-B9FE-4035-A793-351CCE20199C}">
      <dgm:prSet phldrT="[Text]"/>
      <dgm:spPr/>
      <dgm:t>
        <a:bodyPr/>
        <a:lstStyle/>
        <a:p>
          <a:r>
            <a:rPr lang="en-GB" dirty="0"/>
            <a:t>Face-to-face</a:t>
          </a:r>
        </a:p>
      </dgm:t>
    </dgm:pt>
    <dgm:pt modelId="{61F50139-9E24-4B75-B49F-12E153E2AF63}" type="parTrans" cxnId="{1009EA8C-35C4-4E5E-930D-8C4413EA421A}">
      <dgm:prSet/>
      <dgm:spPr/>
      <dgm:t>
        <a:bodyPr/>
        <a:lstStyle/>
        <a:p>
          <a:endParaRPr lang="en-GB"/>
        </a:p>
      </dgm:t>
    </dgm:pt>
    <dgm:pt modelId="{FE642A68-7200-4CCF-AAAA-7C8BEFDA659E}" type="sibTrans" cxnId="{1009EA8C-35C4-4E5E-930D-8C4413EA421A}">
      <dgm:prSet/>
      <dgm:spPr/>
      <dgm:t>
        <a:bodyPr/>
        <a:lstStyle/>
        <a:p>
          <a:endParaRPr lang="en-GB"/>
        </a:p>
      </dgm:t>
    </dgm:pt>
    <dgm:pt modelId="{6108900E-1EAD-4EF2-802C-DB59818C455B}">
      <dgm:prSet phldrT="[Text]" custT="1"/>
      <dgm:spPr/>
      <dgm:t>
        <a:bodyPr/>
        <a:lstStyle/>
        <a:p>
          <a:pPr>
            <a:buFont typeface="Arial" panose="020B0604020202020204" pitchFamily="34" charset="0"/>
            <a:buChar char="•"/>
          </a:pPr>
          <a:endParaRPr lang="en-GB" sz="1100" dirty="0"/>
        </a:p>
      </dgm:t>
    </dgm:pt>
    <dgm:pt modelId="{00AE000F-5D28-4446-A987-2C516761CC63}" type="parTrans" cxnId="{C525A212-8A14-453A-9838-01F34204295F}">
      <dgm:prSet/>
      <dgm:spPr/>
      <dgm:t>
        <a:bodyPr/>
        <a:lstStyle/>
        <a:p>
          <a:endParaRPr lang="en-GB"/>
        </a:p>
      </dgm:t>
    </dgm:pt>
    <dgm:pt modelId="{8A835D7B-E421-48CF-A679-512CDE68FB8C}" type="sibTrans" cxnId="{C525A212-8A14-453A-9838-01F34204295F}">
      <dgm:prSet/>
      <dgm:spPr/>
      <dgm:t>
        <a:bodyPr/>
        <a:lstStyle/>
        <a:p>
          <a:endParaRPr lang="en-GB"/>
        </a:p>
      </dgm:t>
    </dgm:pt>
    <dgm:pt modelId="{D948B60B-277B-438A-AD7F-85D46A95EC45}">
      <dgm:prSet phldrT="[Text]"/>
      <dgm:spPr/>
      <dgm:t>
        <a:bodyPr/>
        <a:lstStyle/>
        <a:p>
          <a:r>
            <a:rPr lang="en-GB" dirty="0"/>
            <a:t>Online course</a:t>
          </a:r>
        </a:p>
      </dgm:t>
    </dgm:pt>
    <dgm:pt modelId="{C5C66EF5-984F-43C8-9C09-EF1EBF220314}" type="parTrans" cxnId="{DDDE876F-C4CA-4DBD-9A1B-761FED7470D7}">
      <dgm:prSet/>
      <dgm:spPr/>
      <dgm:t>
        <a:bodyPr/>
        <a:lstStyle/>
        <a:p>
          <a:endParaRPr lang="en-GB"/>
        </a:p>
      </dgm:t>
    </dgm:pt>
    <dgm:pt modelId="{E385D579-A436-4180-9F57-3A547731D7BD}" type="sibTrans" cxnId="{DDDE876F-C4CA-4DBD-9A1B-761FED7470D7}">
      <dgm:prSet/>
      <dgm:spPr/>
      <dgm:t>
        <a:bodyPr/>
        <a:lstStyle/>
        <a:p>
          <a:endParaRPr lang="en-GB"/>
        </a:p>
      </dgm:t>
    </dgm:pt>
    <dgm:pt modelId="{14D2813D-5FE2-466B-A8A5-51F7B24CEB2B}">
      <dgm:prSet phldrT="[Text]"/>
      <dgm:spPr/>
      <dgm:t>
        <a:bodyPr/>
        <a:lstStyle/>
        <a:p>
          <a:endParaRPr lang="en-GB" dirty="0"/>
        </a:p>
      </dgm:t>
    </dgm:pt>
    <dgm:pt modelId="{0FAAC8D4-D6F0-4BAD-854B-F4F31C93744D}" type="parTrans" cxnId="{C8EDE803-782C-468B-ACDE-5003267D723F}">
      <dgm:prSet/>
      <dgm:spPr/>
      <dgm:t>
        <a:bodyPr/>
        <a:lstStyle/>
        <a:p>
          <a:endParaRPr lang="en-GB"/>
        </a:p>
      </dgm:t>
    </dgm:pt>
    <dgm:pt modelId="{C09B3430-6AFA-41B0-9F7A-EA4043A0279E}" type="sibTrans" cxnId="{C8EDE803-782C-468B-ACDE-5003267D723F}">
      <dgm:prSet/>
      <dgm:spPr/>
      <dgm:t>
        <a:bodyPr/>
        <a:lstStyle/>
        <a:p>
          <a:endParaRPr lang="en-GB"/>
        </a:p>
      </dgm:t>
    </dgm:pt>
    <dgm:pt modelId="{682D36B6-180E-401B-8888-E348951877F8}">
      <dgm:prSet/>
      <dgm:spPr/>
      <dgm:t>
        <a:bodyPr/>
        <a:lstStyle/>
        <a:p>
          <a:r>
            <a:rPr lang="en-GB" dirty="0"/>
            <a:t>Formative Assessment Task</a:t>
          </a:r>
        </a:p>
      </dgm:t>
    </dgm:pt>
    <dgm:pt modelId="{DD522465-7658-4787-9CEF-87F9054B3B62}" type="parTrans" cxnId="{30D5DCEB-39AF-42F0-AC8E-B563DFC46E0C}">
      <dgm:prSet/>
      <dgm:spPr/>
      <dgm:t>
        <a:bodyPr/>
        <a:lstStyle/>
        <a:p>
          <a:endParaRPr lang="en-GB"/>
        </a:p>
      </dgm:t>
    </dgm:pt>
    <dgm:pt modelId="{26AD046C-E7E6-4969-8DEF-A62714577EA8}" type="sibTrans" cxnId="{30D5DCEB-39AF-42F0-AC8E-B563DFC46E0C}">
      <dgm:prSet/>
      <dgm:spPr/>
      <dgm:t>
        <a:bodyPr/>
        <a:lstStyle/>
        <a:p>
          <a:endParaRPr lang="en-GB"/>
        </a:p>
      </dgm:t>
    </dgm:pt>
    <dgm:pt modelId="{4D622C0F-CAD0-407B-8FD8-2EC60EC31FDA}">
      <dgm:prSet/>
      <dgm:spPr/>
      <dgm:t>
        <a:bodyPr/>
        <a:lstStyle/>
        <a:p>
          <a:r>
            <a:rPr lang="en-GB" dirty="0"/>
            <a:t>Profile Review</a:t>
          </a:r>
        </a:p>
      </dgm:t>
    </dgm:pt>
    <dgm:pt modelId="{40C8A2DB-6299-4DAE-93D9-237EB3C9735C}" type="parTrans" cxnId="{9013486B-8774-4D87-8C8D-5F134EE2EEAD}">
      <dgm:prSet/>
      <dgm:spPr/>
      <dgm:t>
        <a:bodyPr/>
        <a:lstStyle/>
        <a:p>
          <a:endParaRPr lang="en-GB"/>
        </a:p>
      </dgm:t>
    </dgm:pt>
    <dgm:pt modelId="{C4D5EE00-8AA8-4CA0-9705-322763C8BACE}" type="sibTrans" cxnId="{9013486B-8774-4D87-8C8D-5F134EE2EEAD}">
      <dgm:prSet/>
      <dgm:spPr/>
      <dgm:t>
        <a:bodyPr/>
        <a:lstStyle/>
        <a:p>
          <a:endParaRPr lang="en-GB"/>
        </a:p>
      </dgm:t>
    </dgm:pt>
    <dgm:pt modelId="{AA393164-C95A-4554-94F3-45A8FECE0A2C}">
      <dgm:prSet phldrT="[Text]"/>
      <dgm:spPr/>
      <dgm:t>
        <a:bodyPr/>
        <a:lstStyle/>
        <a:p>
          <a:endParaRPr lang="en-GB" dirty="0"/>
        </a:p>
      </dgm:t>
    </dgm:pt>
    <dgm:pt modelId="{F63ADC2B-DA0B-481A-8BFA-7171258CCE71}" type="parTrans" cxnId="{8A11506C-001C-413E-BDBF-830FB5F719DC}">
      <dgm:prSet/>
      <dgm:spPr/>
      <dgm:t>
        <a:bodyPr/>
        <a:lstStyle/>
        <a:p>
          <a:endParaRPr lang="en-GB"/>
        </a:p>
      </dgm:t>
    </dgm:pt>
    <dgm:pt modelId="{5160746B-C4B4-49D6-9101-A4D57B4A36A3}" type="sibTrans" cxnId="{8A11506C-001C-413E-BDBF-830FB5F719DC}">
      <dgm:prSet/>
      <dgm:spPr/>
      <dgm:t>
        <a:bodyPr/>
        <a:lstStyle/>
        <a:p>
          <a:endParaRPr lang="en-GB"/>
        </a:p>
      </dgm:t>
    </dgm:pt>
    <dgm:pt modelId="{3F27F039-25A9-430C-A685-F6D347AB614A}">
      <dgm:prSet phldrT="[Text]" custT="1"/>
      <dgm:spPr/>
      <dgm:t>
        <a:bodyPr/>
        <a:lstStyle/>
        <a:p>
          <a:pPr>
            <a:buFont typeface="Arial" panose="020B0604020202020204" pitchFamily="34" charset="0"/>
            <a:buChar char="•"/>
          </a:pPr>
          <a:endParaRPr lang="en-GB" sz="1100" dirty="0"/>
        </a:p>
      </dgm:t>
    </dgm:pt>
    <dgm:pt modelId="{2DC0D33E-8212-4D8C-8DB9-8D82D69A7D04}" type="parTrans" cxnId="{02D0547E-1D13-47A2-BCB0-2871BB6CF904}">
      <dgm:prSet/>
      <dgm:spPr/>
      <dgm:t>
        <a:bodyPr/>
        <a:lstStyle/>
        <a:p>
          <a:endParaRPr lang="en-GB"/>
        </a:p>
      </dgm:t>
    </dgm:pt>
    <dgm:pt modelId="{4E237473-975E-448C-B3B0-3988898EC980}" type="sibTrans" cxnId="{02D0547E-1D13-47A2-BCB0-2871BB6CF904}">
      <dgm:prSet/>
      <dgm:spPr/>
      <dgm:t>
        <a:bodyPr/>
        <a:lstStyle/>
        <a:p>
          <a:endParaRPr lang="en-GB"/>
        </a:p>
      </dgm:t>
    </dgm:pt>
    <dgm:pt modelId="{443E1400-90FD-4029-B8F8-066034D94CF5}" type="pres">
      <dgm:prSet presAssocID="{68B48461-D180-421D-9E6B-D4AED7CB0F52}" presName="Name0" presStyleCnt="0">
        <dgm:presLayoutVars>
          <dgm:dir/>
          <dgm:animLvl val="lvl"/>
          <dgm:resizeHandles val="exact"/>
        </dgm:presLayoutVars>
      </dgm:prSet>
      <dgm:spPr/>
    </dgm:pt>
    <dgm:pt modelId="{A9AE699C-938F-4ADA-96DD-A11286ED43D6}" type="pres">
      <dgm:prSet presAssocID="{68B48461-D180-421D-9E6B-D4AED7CB0F52}" presName="tSp" presStyleCnt="0"/>
      <dgm:spPr/>
    </dgm:pt>
    <dgm:pt modelId="{5F6495B9-B528-44A9-A899-399EE3429E57}" type="pres">
      <dgm:prSet presAssocID="{68B48461-D180-421D-9E6B-D4AED7CB0F52}" presName="bSp" presStyleCnt="0"/>
      <dgm:spPr/>
    </dgm:pt>
    <dgm:pt modelId="{D9CE5E33-4589-4D3C-8CFF-0E9E3725CB74}" type="pres">
      <dgm:prSet presAssocID="{68B48461-D180-421D-9E6B-D4AED7CB0F52}" presName="process" presStyleCnt="0"/>
      <dgm:spPr/>
    </dgm:pt>
    <dgm:pt modelId="{C3053354-D44E-4156-A9EE-298B84790E75}" type="pres">
      <dgm:prSet presAssocID="{737EDD0F-1E4C-4DAA-BF54-83B9CC3C6F94}" presName="composite1" presStyleCnt="0"/>
      <dgm:spPr/>
    </dgm:pt>
    <dgm:pt modelId="{A0B81813-1813-48EF-9F8F-98F03D889190}" type="pres">
      <dgm:prSet presAssocID="{737EDD0F-1E4C-4DAA-BF54-83B9CC3C6F94}" presName="dummyNode1" presStyleLbl="node1" presStyleIdx="0" presStyleCnt="5"/>
      <dgm:spPr/>
    </dgm:pt>
    <dgm:pt modelId="{02BBF4D7-AD77-41B2-B89E-5558599B908B}" type="pres">
      <dgm:prSet presAssocID="{737EDD0F-1E4C-4DAA-BF54-83B9CC3C6F94}" presName="childNode1" presStyleLbl="bgAcc1" presStyleIdx="0" presStyleCnt="5" custScaleY="142393">
        <dgm:presLayoutVars>
          <dgm:bulletEnabled val="1"/>
        </dgm:presLayoutVars>
      </dgm:prSet>
      <dgm:spPr/>
    </dgm:pt>
    <dgm:pt modelId="{FA897743-514E-49FB-815A-A8BF0A17D423}" type="pres">
      <dgm:prSet presAssocID="{737EDD0F-1E4C-4DAA-BF54-83B9CC3C6F94}" presName="childNode1tx" presStyleLbl="bgAcc1" presStyleIdx="0" presStyleCnt="5">
        <dgm:presLayoutVars>
          <dgm:bulletEnabled val="1"/>
        </dgm:presLayoutVars>
      </dgm:prSet>
      <dgm:spPr/>
    </dgm:pt>
    <dgm:pt modelId="{B62B7029-E1B0-4D34-BAEF-7E11AA940C65}" type="pres">
      <dgm:prSet presAssocID="{737EDD0F-1E4C-4DAA-BF54-83B9CC3C6F94}" presName="parentNode1" presStyleLbl="node1" presStyleIdx="0" presStyleCnt="5" custLinFactNeighborX="-230" custLinFactNeighborY="61970">
        <dgm:presLayoutVars>
          <dgm:chMax val="1"/>
          <dgm:bulletEnabled val="1"/>
        </dgm:presLayoutVars>
      </dgm:prSet>
      <dgm:spPr/>
    </dgm:pt>
    <dgm:pt modelId="{6E69A5FB-503F-47E4-91F7-5ACB31DF90AC}" type="pres">
      <dgm:prSet presAssocID="{737EDD0F-1E4C-4DAA-BF54-83B9CC3C6F94}" presName="connSite1" presStyleCnt="0"/>
      <dgm:spPr/>
    </dgm:pt>
    <dgm:pt modelId="{FB0CDB55-D1B3-4408-BD80-9B952CA512D8}" type="pres">
      <dgm:prSet presAssocID="{E435784A-472F-41B3-B6C5-C0DDCEB45374}" presName="Name9" presStyleLbl="sibTrans2D1" presStyleIdx="0" presStyleCnt="4"/>
      <dgm:spPr/>
    </dgm:pt>
    <dgm:pt modelId="{F711E0A4-F3C1-426F-BA86-06CF27357225}" type="pres">
      <dgm:prSet presAssocID="{8D33E876-B9FE-4035-A793-351CCE20199C}" presName="composite2" presStyleCnt="0"/>
      <dgm:spPr/>
    </dgm:pt>
    <dgm:pt modelId="{FD9D8755-1D0D-47DD-A6A8-7A292E558A29}" type="pres">
      <dgm:prSet presAssocID="{8D33E876-B9FE-4035-A793-351CCE20199C}" presName="dummyNode2" presStyleLbl="node1" presStyleIdx="0" presStyleCnt="5"/>
      <dgm:spPr/>
    </dgm:pt>
    <dgm:pt modelId="{29555CD6-BDF7-4C50-AD8F-8FED2B15E243}" type="pres">
      <dgm:prSet presAssocID="{8D33E876-B9FE-4035-A793-351CCE20199C}" presName="childNode2" presStyleLbl="bgAcc1" presStyleIdx="1" presStyleCnt="5" custScaleY="277389" custLinFactNeighborY="13535">
        <dgm:presLayoutVars>
          <dgm:bulletEnabled val="1"/>
        </dgm:presLayoutVars>
      </dgm:prSet>
      <dgm:spPr/>
    </dgm:pt>
    <dgm:pt modelId="{A8BF9AB4-0C01-4424-A348-DACB356771B6}" type="pres">
      <dgm:prSet presAssocID="{8D33E876-B9FE-4035-A793-351CCE20199C}" presName="childNode2tx" presStyleLbl="bgAcc1" presStyleIdx="1" presStyleCnt="5">
        <dgm:presLayoutVars>
          <dgm:bulletEnabled val="1"/>
        </dgm:presLayoutVars>
      </dgm:prSet>
      <dgm:spPr/>
    </dgm:pt>
    <dgm:pt modelId="{570736AB-CD3C-4F4D-AD9E-349CCE2BF2FB}" type="pres">
      <dgm:prSet presAssocID="{8D33E876-B9FE-4035-A793-351CCE20199C}" presName="parentNode2" presStyleLbl="node1" presStyleIdx="1" presStyleCnt="5" custLinFactY="-57122" custLinFactNeighborX="-3827" custLinFactNeighborY="-100000">
        <dgm:presLayoutVars>
          <dgm:chMax val="0"/>
          <dgm:bulletEnabled val="1"/>
        </dgm:presLayoutVars>
      </dgm:prSet>
      <dgm:spPr/>
    </dgm:pt>
    <dgm:pt modelId="{107058C5-EE27-4786-B484-6A1DA24CD38A}" type="pres">
      <dgm:prSet presAssocID="{8D33E876-B9FE-4035-A793-351CCE20199C}" presName="connSite2" presStyleCnt="0"/>
      <dgm:spPr/>
    </dgm:pt>
    <dgm:pt modelId="{B9EBB212-208F-48D3-B50D-B09A503A6E33}" type="pres">
      <dgm:prSet presAssocID="{FE642A68-7200-4CCF-AAAA-7C8BEFDA659E}" presName="Name18" presStyleLbl="sibTrans2D1" presStyleIdx="1" presStyleCnt="4"/>
      <dgm:spPr/>
    </dgm:pt>
    <dgm:pt modelId="{BED199E6-BBB0-4B9B-8686-8C983AE3D056}" type="pres">
      <dgm:prSet presAssocID="{D948B60B-277B-438A-AD7F-85D46A95EC45}" presName="composite1" presStyleCnt="0"/>
      <dgm:spPr/>
    </dgm:pt>
    <dgm:pt modelId="{6D2DBFF2-C1A4-4834-95BA-9FC93096B381}" type="pres">
      <dgm:prSet presAssocID="{D948B60B-277B-438A-AD7F-85D46A95EC45}" presName="dummyNode1" presStyleLbl="node1" presStyleIdx="1" presStyleCnt="5"/>
      <dgm:spPr/>
    </dgm:pt>
    <dgm:pt modelId="{C995D04A-9308-4189-9422-FE4EEA6F30F9}" type="pres">
      <dgm:prSet presAssocID="{D948B60B-277B-438A-AD7F-85D46A95EC45}" presName="childNode1" presStyleLbl="bgAcc1" presStyleIdx="2" presStyleCnt="5" custScaleY="264257">
        <dgm:presLayoutVars>
          <dgm:bulletEnabled val="1"/>
        </dgm:presLayoutVars>
      </dgm:prSet>
      <dgm:spPr/>
    </dgm:pt>
    <dgm:pt modelId="{8005F233-ACE7-4B65-A635-A24E3E183BB0}" type="pres">
      <dgm:prSet presAssocID="{D948B60B-277B-438A-AD7F-85D46A95EC45}" presName="childNode1tx" presStyleLbl="bgAcc1" presStyleIdx="2" presStyleCnt="5">
        <dgm:presLayoutVars>
          <dgm:bulletEnabled val="1"/>
        </dgm:presLayoutVars>
      </dgm:prSet>
      <dgm:spPr/>
    </dgm:pt>
    <dgm:pt modelId="{8D1E9DD3-D7D6-4DB0-9E0E-0F4836BAFA3B}" type="pres">
      <dgm:prSet presAssocID="{D948B60B-277B-438A-AD7F-85D46A95EC45}" presName="parentNode1" presStyleLbl="node1" presStyleIdx="2" presStyleCnt="5" custLinFactY="78001" custLinFactNeighborX="5134" custLinFactNeighborY="100000">
        <dgm:presLayoutVars>
          <dgm:chMax val="1"/>
          <dgm:bulletEnabled val="1"/>
        </dgm:presLayoutVars>
      </dgm:prSet>
      <dgm:spPr/>
    </dgm:pt>
    <dgm:pt modelId="{B9FBCF52-7C1B-43C9-B7A6-21ABD4256478}" type="pres">
      <dgm:prSet presAssocID="{D948B60B-277B-438A-AD7F-85D46A95EC45}" presName="connSite1" presStyleCnt="0"/>
      <dgm:spPr/>
    </dgm:pt>
    <dgm:pt modelId="{A54099E9-14F8-4BA4-8A04-C51252F33DE1}" type="pres">
      <dgm:prSet presAssocID="{E385D579-A436-4180-9F57-3A547731D7BD}" presName="Name9" presStyleLbl="sibTrans2D1" presStyleIdx="2" presStyleCnt="4"/>
      <dgm:spPr/>
    </dgm:pt>
    <dgm:pt modelId="{57F3B9B5-576F-4BBB-94B4-D9FA02BADD45}" type="pres">
      <dgm:prSet presAssocID="{682D36B6-180E-401B-8888-E348951877F8}" presName="composite2" presStyleCnt="0"/>
      <dgm:spPr/>
    </dgm:pt>
    <dgm:pt modelId="{99907B28-40C8-47C0-8556-2192C8D4F645}" type="pres">
      <dgm:prSet presAssocID="{682D36B6-180E-401B-8888-E348951877F8}" presName="dummyNode2" presStyleLbl="node1" presStyleIdx="2" presStyleCnt="5"/>
      <dgm:spPr/>
    </dgm:pt>
    <dgm:pt modelId="{701068F3-F629-491F-991A-0F1DA4671820}" type="pres">
      <dgm:prSet presAssocID="{682D36B6-180E-401B-8888-E348951877F8}" presName="childNode2" presStyleLbl="bgAcc1" presStyleIdx="3" presStyleCnt="5" custScaleY="169112" custLinFactNeighborY="26997">
        <dgm:presLayoutVars>
          <dgm:bulletEnabled val="1"/>
        </dgm:presLayoutVars>
      </dgm:prSet>
      <dgm:spPr/>
    </dgm:pt>
    <dgm:pt modelId="{1E340E97-4A55-45CF-9BE6-3F3A00FB07A6}" type="pres">
      <dgm:prSet presAssocID="{682D36B6-180E-401B-8888-E348951877F8}" presName="childNode2tx" presStyleLbl="bgAcc1" presStyleIdx="3" presStyleCnt="5">
        <dgm:presLayoutVars>
          <dgm:bulletEnabled val="1"/>
        </dgm:presLayoutVars>
      </dgm:prSet>
      <dgm:spPr/>
    </dgm:pt>
    <dgm:pt modelId="{DF820135-B23D-4714-81A4-41BDC40C081D}" type="pres">
      <dgm:prSet presAssocID="{682D36B6-180E-401B-8888-E348951877F8}" presName="parentNode2" presStyleLbl="node1" presStyleIdx="3" presStyleCnt="5">
        <dgm:presLayoutVars>
          <dgm:chMax val="0"/>
          <dgm:bulletEnabled val="1"/>
        </dgm:presLayoutVars>
      </dgm:prSet>
      <dgm:spPr/>
    </dgm:pt>
    <dgm:pt modelId="{6DFFD5B9-733E-4414-B6B7-18B9599C205D}" type="pres">
      <dgm:prSet presAssocID="{682D36B6-180E-401B-8888-E348951877F8}" presName="connSite2" presStyleCnt="0"/>
      <dgm:spPr/>
    </dgm:pt>
    <dgm:pt modelId="{B822B1CC-193F-4AC9-A7E5-C377963E0763}" type="pres">
      <dgm:prSet presAssocID="{26AD046C-E7E6-4969-8DEF-A62714577EA8}" presName="Name18" presStyleLbl="sibTrans2D1" presStyleIdx="3" presStyleCnt="4"/>
      <dgm:spPr/>
    </dgm:pt>
    <dgm:pt modelId="{12F189A4-04E7-407D-BF37-046D9B82A2E6}" type="pres">
      <dgm:prSet presAssocID="{4D622C0F-CAD0-407B-8FD8-2EC60EC31FDA}" presName="composite1" presStyleCnt="0"/>
      <dgm:spPr/>
    </dgm:pt>
    <dgm:pt modelId="{F786CCA4-E34B-4DE7-8F6B-16C1C09B4E5F}" type="pres">
      <dgm:prSet presAssocID="{4D622C0F-CAD0-407B-8FD8-2EC60EC31FDA}" presName="dummyNode1" presStyleLbl="node1" presStyleIdx="3" presStyleCnt="5"/>
      <dgm:spPr/>
    </dgm:pt>
    <dgm:pt modelId="{C15CD8FC-D2D1-4742-8725-F6ACAC801074}" type="pres">
      <dgm:prSet presAssocID="{4D622C0F-CAD0-407B-8FD8-2EC60EC31FDA}" presName="childNode1" presStyleLbl="bgAcc1" presStyleIdx="4" presStyleCnt="5" custScaleY="128652">
        <dgm:presLayoutVars>
          <dgm:bulletEnabled val="1"/>
        </dgm:presLayoutVars>
      </dgm:prSet>
      <dgm:spPr/>
    </dgm:pt>
    <dgm:pt modelId="{3265886C-6BC8-4D0F-9809-46ED8B68EDAA}" type="pres">
      <dgm:prSet presAssocID="{4D622C0F-CAD0-407B-8FD8-2EC60EC31FDA}" presName="childNode1tx" presStyleLbl="bgAcc1" presStyleIdx="4" presStyleCnt="5">
        <dgm:presLayoutVars>
          <dgm:bulletEnabled val="1"/>
        </dgm:presLayoutVars>
      </dgm:prSet>
      <dgm:spPr/>
    </dgm:pt>
    <dgm:pt modelId="{566363C6-F578-4DF2-B9A9-C6EAA5A8DA69}" type="pres">
      <dgm:prSet presAssocID="{4D622C0F-CAD0-407B-8FD8-2EC60EC31FDA}" presName="parentNode1" presStyleLbl="node1" presStyleIdx="4" presStyleCnt="5" custLinFactNeighborY="35648">
        <dgm:presLayoutVars>
          <dgm:chMax val="1"/>
          <dgm:bulletEnabled val="1"/>
        </dgm:presLayoutVars>
      </dgm:prSet>
      <dgm:spPr/>
    </dgm:pt>
    <dgm:pt modelId="{3D1E8ACC-444E-492A-B7BE-F3CEBD7E3C62}" type="pres">
      <dgm:prSet presAssocID="{4D622C0F-CAD0-407B-8FD8-2EC60EC31FDA}" presName="connSite1" presStyleCnt="0"/>
      <dgm:spPr/>
    </dgm:pt>
  </dgm:ptLst>
  <dgm:cxnLst>
    <dgm:cxn modelId="{C8EDE803-782C-468B-ACDE-5003267D723F}" srcId="{D948B60B-277B-438A-AD7F-85D46A95EC45}" destId="{14D2813D-5FE2-466B-A8A5-51F7B24CEB2B}" srcOrd="0" destOrd="0" parTransId="{0FAAC8D4-D6F0-4BAD-854B-F4F31C93744D}" sibTransId="{C09B3430-6AFA-41B0-9F7A-EA4043A0279E}"/>
    <dgm:cxn modelId="{93DE3B05-9045-409A-AF4F-65E69A6D0D68}" type="presOf" srcId="{3F27F039-25A9-430C-A685-F6D347AB614A}" destId="{A8BF9AB4-0C01-4424-A348-DACB356771B6}" srcOrd="1" destOrd="1" presId="urn:microsoft.com/office/officeart/2005/8/layout/hProcess4"/>
    <dgm:cxn modelId="{7767D906-27E2-4173-A3E7-5D3A3B40F7B1}" type="presOf" srcId="{3F27F039-25A9-430C-A685-F6D347AB614A}" destId="{29555CD6-BDF7-4C50-AD8F-8FED2B15E243}" srcOrd="0" destOrd="1" presId="urn:microsoft.com/office/officeart/2005/8/layout/hProcess4"/>
    <dgm:cxn modelId="{C525A212-8A14-453A-9838-01F34204295F}" srcId="{8D33E876-B9FE-4035-A793-351CCE20199C}" destId="{6108900E-1EAD-4EF2-802C-DB59818C455B}" srcOrd="0" destOrd="0" parTransId="{00AE000F-5D28-4446-A987-2C516761CC63}" sibTransId="{8A835D7B-E421-48CF-A679-512CDE68FB8C}"/>
    <dgm:cxn modelId="{67B09619-3C86-4FCA-8AFD-B2978358680D}" type="presOf" srcId="{AA393164-C95A-4554-94F3-45A8FECE0A2C}" destId="{C995D04A-9308-4189-9422-FE4EEA6F30F9}" srcOrd="0" destOrd="1" presId="urn:microsoft.com/office/officeart/2005/8/layout/hProcess4"/>
    <dgm:cxn modelId="{CEFF5827-6CBA-47FC-8386-412ECA1169A8}" type="presOf" srcId="{68B48461-D180-421D-9E6B-D4AED7CB0F52}" destId="{443E1400-90FD-4029-B8F8-066034D94CF5}" srcOrd="0" destOrd="0" presId="urn:microsoft.com/office/officeart/2005/8/layout/hProcess4"/>
    <dgm:cxn modelId="{3B1F4428-212F-47C8-B85B-92426697936D}" type="presOf" srcId="{682D36B6-180E-401B-8888-E348951877F8}" destId="{DF820135-B23D-4714-81A4-41BDC40C081D}" srcOrd="0" destOrd="0" presId="urn:microsoft.com/office/officeart/2005/8/layout/hProcess4"/>
    <dgm:cxn modelId="{7D53BA28-F01B-46F6-9C97-8F77135B776F}" type="presOf" srcId="{14D2813D-5FE2-466B-A8A5-51F7B24CEB2B}" destId="{8005F233-ACE7-4B65-A635-A24E3E183BB0}" srcOrd="1" destOrd="0" presId="urn:microsoft.com/office/officeart/2005/8/layout/hProcess4"/>
    <dgm:cxn modelId="{64D4A133-0B76-4451-B394-75DD8B582A38}" type="presOf" srcId="{2150ACBF-A017-44F8-A283-558F831FEA20}" destId="{02BBF4D7-AD77-41B2-B89E-5558599B908B}" srcOrd="0" destOrd="0" presId="urn:microsoft.com/office/officeart/2005/8/layout/hProcess4"/>
    <dgm:cxn modelId="{B0914A5E-78C1-4A3D-83E4-8D01D20D42C9}" type="presOf" srcId="{26AD046C-E7E6-4969-8DEF-A62714577EA8}" destId="{B822B1CC-193F-4AC9-A7E5-C377963E0763}" srcOrd="0" destOrd="0" presId="urn:microsoft.com/office/officeart/2005/8/layout/hProcess4"/>
    <dgm:cxn modelId="{BF11486A-2D14-444F-9A82-4C580A9D1F31}" type="presOf" srcId="{D948B60B-277B-438A-AD7F-85D46A95EC45}" destId="{8D1E9DD3-D7D6-4DB0-9E0E-0F4836BAFA3B}" srcOrd="0" destOrd="0" presId="urn:microsoft.com/office/officeart/2005/8/layout/hProcess4"/>
    <dgm:cxn modelId="{9013486B-8774-4D87-8C8D-5F134EE2EEAD}" srcId="{68B48461-D180-421D-9E6B-D4AED7CB0F52}" destId="{4D622C0F-CAD0-407B-8FD8-2EC60EC31FDA}" srcOrd="4" destOrd="0" parTransId="{40C8A2DB-6299-4DAE-93D9-237EB3C9735C}" sibTransId="{C4D5EE00-8AA8-4CA0-9705-322763C8BACE}"/>
    <dgm:cxn modelId="{8A11506C-001C-413E-BDBF-830FB5F719DC}" srcId="{D948B60B-277B-438A-AD7F-85D46A95EC45}" destId="{AA393164-C95A-4554-94F3-45A8FECE0A2C}" srcOrd="1" destOrd="0" parTransId="{F63ADC2B-DA0B-481A-8BFA-7171258CCE71}" sibTransId="{5160746B-C4B4-49D6-9101-A4D57B4A36A3}"/>
    <dgm:cxn modelId="{0FEA796F-5909-4BA4-B488-D3E30FE7961E}" type="presOf" srcId="{2150ACBF-A017-44F8-A283-558F831FEA20}" destId="{FA897743-514E-49FB-815A-A8BF0A17D423}" srcOrd="1" destOrd="0" presId="urn:microsoft.com/office/officeart/2005/8/layout/hProcess4"/>
    <dgm:cxn modelId="{DDDE876F-C4CA-4DBD-9A1B-761FED7470D7}" srcId="{68B48461-D180-421D-9E6B-D4AED7CB0F52}" destId="{D948B60B-277B-438A-AD7F-85D46A95EC45}" srcOrd="2" destOrd="0" parTransId="{C5C66EF5-984F-43C8-9C09-EF1EBF220314}" sibTransId="{E385D579-A436-4180-9F57-3A547731D7BD}"/>
    <dgm:cxn modelId="{A081E67A-7F27-469C-A9E0-C1A6B25E12B8}" type="presOf" srcId="{14D2813D-5FE2-466B-A8A5-51F7B24CEB2B}" destId="{C995D04A-9308-4189-9422-FE4EEA6F30F9}" srcOrd="0" destOrd="0" presId="urn:microsoft.com/office/officeart/2005/8/layout/hProcess4"/>
    <dgm:cxn modelId="{02D0547E-1D13-47A2-BCB0-2871BB6CF904}" srcId="{8D33E876-B9FE-4035-A793-351CCE20199C}" destId="{3F27F039-25A9-430C-A685-F6D347AB614A}" srcOrd="1" destOrd="0" parTransId="{2DC0D33E-8212-4D8C-8DB9-8D82D69A7D04}" sibTransId="{4E237473-975E-448C-B3B0-3988898EC980}"/>
    <dgm:cxn modelId="{D17CF181-0872-419E-8458-C9822BB5D168}" type="presOf" srcId="{E435784A-472F-41B3-B6C5-C0DDCEB45374}" destId="{FB0CDB55-D1B3-4408-BD80-9B952CA512D8}" srcOrd="0" destOrd="0" presId="urn:microsoft.com/office/officeart/2005/8/layout/hProcess4"/>
    <dgm:cxn modelId="{5972C58A-4191-4FDA-989C-B9EAE898E2D2}" srcId="{737EDD0F-1E4C-4DAA-BF54-83B9CC3C6F94}" destId="{2150ACBF-A017-44F8-A283-558F831FEA20}" srcOrd="0" destOrd="0" parTransId="{E7112685-3583-42E0-816A-18E87CCA8BF7}" sibTransId="{8DB8A6B6-E59F-471F-89C0-9CF70BBE1627}"/>
    <dgm:cxn modelId="{1009EA8C-35C4-4E5E-930D-8C4413EA421A}" srcId="{68B48461-D180-421D-9E6B-D4AED7CB0F52}" destId="{8D33E876-B9FE-4035-A793-351CCE20199C}" srcOrd="1" destOrd="0" parTransId="{61F50139-9E24-4B75-B49F-12E153E2AF63}" sibTransId="{FE642A68-7200-4CCF-AAAA-7C8BEFDA659E}"/>
    <dgm:cxn modelId="{2EFBC597-983E-4AFA-98FD-124F7FA640F7}" type="presOf" srcId="{8D33E876-B9FE-4035-A793-351CCE20199C}" destId="{570736AB-CD3C-4F4D-AD9E-349CCE2BF2FB}" srcOrd="0" destOrd="0" presId="urn:microsoft.com/office/officeart/2005/8/layout/hProcess4"/>
    <dgm:cxn modelId="{D62D38B3-44BE-4CBD-969D-B31DA971C51C}" srcId="{68B48461-D180-421D-9E6B-D4AED7CB0F52}" destId="{737EDD0F-1E4C-4DAA-BF54-83B9CC3C6F94}" srcOrd="0" destOrd="0" parTransId="{A4DF523C-DD1D-4070-B823-CE51B5DB20B4}" sibTransId="{E435784A-472F-41B3-B6C5-C0DDCEB45374}"/>
    <dgm:cxn modelId="{D49F51BB-C9F7-417E-A43E-D99C928442B4}" type="presOf" srcId="{4D622C0F-CAD0-407B-8FD8-2EC60EC31FDA}" destId="{566363C6-F578-4DF2-B9A9-C6EAA5A8DA69}" srcOrd="0" destOrd="0" presId="urn:microsoft.com/office/officeart/2005/8/layout/hProcess4"/>
    <dgm:cxn modelId="{9C85D6C9-D254-44EF-B65A-426800546269}" type="presOf" srcId="{6108900E-1EAD-4EF2-802C-DB59818C455B}" destId="{29555CD6-BDF7-4C50-AD8F-8FED2B15E243}" srcOrd="0" destOrd="0" presId="urn:microsoft.com/office/officeart/2005/8/layout/hProcess4"/>
    <dgm:cxn modelId="{574F91D0-576C-4E3D-B85F-1982C5071488}" type="presOf" srcId="{AA393164-C95A-4554-94F3-45A8FECE0A2C}" destId="{8005F233-ACE7-4B65-A635-A24E3E183BB0}" srcOrd="1" destOrd="1" presId="urn:microsoft.com/office/officeart/2005/8/layout/hProcess4"/>
    <dgm:cxn modelId="{034B8DD1-65FA-4EFE-B34E-5F939F144077}" type="presOf" srcId="{E385D579-A436-4180-9F57-3A547731D7BD}" destId="{A54099E9-14F8-4BA4-8A04-C51252F33DE1}" srcOrd="0" destOrd="0" presId="urn:microsoft.com/office/officeart/2005/8/layout/hProcess4"/>
    <dgm:cxn modelId="{D35086DF-288C-4FB7-A688-D5EA96833644}" type="presOf" srcId="{FE642A68-7200-4CCF-AAAA-7C8BEFDA659E}" destId="{B9EBB212-208F-48D3-B50D-B09A503A6E33}" srcOrd="0" destOrd="0" presId="urn:microsoft.com/office/officeart/2005/8/layout/hProcess4"/>
    <dgm:cxn modelId="{30D5DCEB-39AF-42F0-AC8E-B563DFC46E0C}" srcId="{68B48461-D180-421D-9E6B-D4AED7CB0F52}" destId="{682D36B6-180E-401B-8888-E348951877F8}" srcOrd="3" destOrd="0" parTransId="{DD522465-7658-4787-9CEF-87F9054B3B62}" sibTransId="{26AD046C-E7E6-4969-8DEF-A62714577EA8}"/>
    <dgm:cxn modelId="{6FFE5DF5-2936-4D74-ADD3-6128DE9BE1BF}" type="presOf" srcId="{6108900E-1EAD-4EF2-802C-DB59818C455B}" destId="{A8BF9AB4-0C01-4424-A348-DACB356771B6}" srcOrd="1" destOrd="0" presId="urn:microsoft.com/office/officeart/2005/8/layout/hProcess4"/>
    <dgm:cxn modelId="{F87545FE-F11B-4E55-8392-0C2B590A948D}" type="presOf" srcId="{737EDD0F-1E4C-4DAA-BF54-83B9CC3C6F94}" destId="{B62B7029-E1B0-4D34-BAEF-7E11AA940C65}" srcOrd="0" destOrd="0" presId="urn:microsoft.com/office/officeart/2005/8/layout/hProcess4"/>
    <dgm:cxn modelId="{B252B2CC-EA74-4B5B-81F5-8A6E4902ABA5}" type="presParOf" srcId="{443E1400-90FD-4029-B8F8-066034D94CF5}" destId="{A9AE699C-938F-4ADA-96DD-A11286ED43D6}" srcOrd="0" destOrd="0" presId="urn:microsoft.com/office/officeart/2005/8/layout/hProcess4"/>
    <dgm:cxn modelId="{887F8EE0-D1EA-4905-BBB7-B152DE1B1C2E}" type="presParOf" srcId="{443E1400-90FD-4029-B8F8-066034D94CF5}" destId="{5F6495B9-B528-44A9-A899-399EE3429E57}" srcOrd="1" destOrd="0" presId="urn:microsoft.com/office/officeart/2005/8/layout/hProcess4"/>
    <dgm:cxn modelId="{0A336E45-494A-4F8D-8092-29FADE3BE0FD}" type="presParOf" srcId="{443E1400-90FD-4029-B8F8-066034D94CF5}" destId="{D9CE5E33-4589-4D3C-8CFF-0E9E3725CB74}" srcOrd="2" destOrd="0" presId="urn:microsoft.com/office/officeart/2005/8/layout/hProcess4"/>
    <dgm:cxn modelId="{66980B6C-43C3-41E7-85F8-FA26F1399920}" type="presParOf" srcId="{D9CE5E33-4589-4D3C-8CFF-0E9E3725CB74}" destId="{C3053354-D44E-4156-A9EE-298B84790E75}" srcOrd="0" destOrd="0" presId="urn:microsoft.com/office/officeart/2005/8/layout/hProcess4"/>
    <dgm:cxn modelId="{4AB98650-BD75-49D8-9BC7-8FAA2FB35E99}" type="presParOf" srcId="{C3053354-D44E-4156-A9EE-298B84790E75}" destId="{A0B81813-1813-48EF-9F8F-98F03D889190}" srcOrd="0" destOrd="0" presId="urn:microsoft.com/office/officeart/2005/8/layout/hProcess4"/>
    <dgm:cxn modelId="{B8F6695C-BB17-44CC-A042-5F11976EE9E7}" type="presParOf" srcId="{C3053354-D44E-4156-A9EE-298B84790E75}" destId="{02BBF4D7-AD77-41B2-B89E-5558599B908B}" srcOrd="1" destOrd="0" presId="urn:microsoft.com/office/officeart/2005/8/layout/hProcess4"/>
    <dgm:cxn modelId="{23A06917-D60C-4573-904D-354A9F61C4DA}" type="presParOf" srcId="{C3053354-D44E-4156-A9EE-298B84790E75}" destId="{FA897743-514E-49FB-815A-A8BF0A17D423}" srcOrd="2" destOrd="0" presId="urn:microsoft.com/office/officeart/2005/8/layout/hProcess4"/>
    <dgm:cxn modelId="{2B5C0097-45F8-4C4C-971A-5D2B5EAFC1BF}" type="presParOf" srcId="{C3053354-D44E-4156-A9EE-298B84790E75}" destId="{B62B7029-E1B0-4D34-BAEF-7E11AA940C65}" srcOrd="3" destOrd="0" presId="urn:microsoft.com/office/officeart/2005/8/layout/hProcess4"/>
    <dgm:cxn modelId="{FCB6F39E-F876-4792-ABC8-5B47F0CF75C8}" type="presParOf" srcId="{C3053354-D44E-4156-A9EE-298B84790E75}" destId="{6E69A5FB-503F-47E4-91F7-5ACB31DF90AC}" srcOrd="4" destOrd="0" presId="urn:microsoft.com/office/officeart/2005/8/layout/hProcess4"/>
    <dgm:cxn modelId="{534AE0C0-BF79-4799-836B-D1BA1CF7A010}" type="presParOf" srcId="{D9CE5E33-4589-4D3C-8CFF-0E9E3725CB74}" destId="{FB0CDB55-D1B3-4408-BD80-9B952CA512D8}" srcOrd="1" destOrd="0" presId="urn:microsoft.com/office/officeart/2005/8/layout/hProcess4"/>
    <dgm:cxn modelId="{17AE7E07-6486-4063-AF49-11EE0BD42FD3}" type="presParOf" srcId="{D9CE5E33-4589-4D3C-8CFF-0E9E3725CB74}" destId="{F711E0A4-F3C1-426F-BA86-06CF27357225}" srcOrd="2" destOrd="0" presId="urn:microsoft.com/office/officeart/2005/8/layout/hProcess4"/>
    <dgm:cxn modelId="{0DC1DAC1-91C8-4E16-9981-71F8098AD52C}" type="presParOf" srcId="{F711E0A4-F3C1-426F-BA86-06CF27357225}" destId="{FD9D8755-1D0D-47DD-A6A8-7A292E558A29}" srcOrd="0" destOrd="0" presId="urn:microsoft.com/office/officeart/2005/8/layout/hProcess4"/>
    <dgm:cxn modelId="{B1F9EA56-27E7-4075-AB87-94525DDD4171}" type="presParOf" srcId="{F711E0A4-F3C1-426F-BA86-06CF27357225}" destId="{29555CD6-BDF7-4C50-AD8F-8FED2B15E243}" srcOrd="1" destOrd="0" presId="urn:microsoft.com/office/officeart/2005/8/layout/hProcess4"/>
    <dgm:cxn modelId="{BACB1B6A-72E1-4698-8D8E-D193BE4CC0CB}" type="presParOf" srcId="{F711E0A4-F3C1-426F-BA86-06CF27357225}" destId="{A8BF9AB4-0C01-4424-A348-DACB356771B6}" srcOrd="2" destOrd="0" presId="urn:microsoft.com/office/officeart/2005/8/layout/hProcess4"/>
    <dgm:cxn modelId="{594C29F2-9CBF-4EF7-A659-E342BAB98E4C}" type="presParOf" srcId="{F711E0A4-F3C1-426F-BA86-06CF27357225}" destId="{570736AB-CD3C-4F4D-AD9E-349CCE2BF2FB}" srcOrd="3" destOrd="0" presId="urn:microsoft.com/office/officeart/2005/8/layout/hProcess4"/>
    <dgm:cxn modelId="{C684CCB1-A281-4762-B48A-2286A37D3E7A}" type="presParOf" srcId="{F711E0A4-F3C1-426F-BA86-06CF27357225}" destId="{107058C5-EE27-4786-B484-6A1DA24CD38A}" srcOrd="4" destOrd="0" presId="urn:microsoft.com/office/officeart/2005/8/layout/hProcess4"/>
    <dgm:cxn modelId="{1FEBB4FB-BE08-4537-B779-0A3EDEC2805E}" type="presParOf" srcId="{D9CE5E33-4589-4D3C-8CFF-0E9E3725CB74}" destId="{B9EBB212-208F-48D3-B50D-B09A503A6E33}" srcOrd="3" destOrd="0" presId="urn:microsoft.com/office/officeart/2005/8/layout/hProcess4"/>
    <dgm:cxn modelId="{B8A0DFAC-2D03-4C74-95B5-034B375AECB8}" type="presParOf" srcId="{D9CE5E33-4589-4D3C-8CFF-0E9E3725CB74}" destId="{BED199E6-BBB0-4B9B-8686-8C983AE3D056}" srcOrd="4" destOrd="0" presId="urn:microsoft.com/office/officeart/2005/8/layout/hProcess4"/>
    <dgm:cxn modelId="{1B25DD7D-D25F-4D44-8453-A362BAB1BF0B}" type="presParOf" srcId="{BED199E6-BBB0-4B9B-8686-8C983AE3D056}" destId="{6D2DBFF2-C1A4-4834-95BA-9FC93096B381}" srcOrd="0" destOrd="0" presId="urn:microsoft.com/office/officeart/2005/8/layout/hProcess4"/>
    <dgm:cxn modelId="{6B38CC4E-BEBF-4024-9D6B-281C5FD3C6C3}" type="presParOf" srcId="{BED199E6-BBB0-4B9B-8686-8C983AE3D056}" destId="{C995D04A-9308-4189-9422-FE4EEA6F30F9}" srcOrd="1" destOrd="0" presId="urn:microsoft.com/office/officeart/2005/8/layout/hProcess4"/>
    <dgm:cxn modelId="{824A6FFF-1FDD-40EF-B255-F1FCD9DF5DD7}" type="presParOf" srcId="{BED199E6-BBB0-4B9B-8686-8C983AE3D056}" destId="{8005F233-ACE7-4B65-A635-A24E3E183BB0}" srcOrd="2" destOrd="0" presId="urn:microsoft.com/office/officeart/2005/8/layout/hProcess4"/>
    <dgm:cxn modelId="{F73E39BF-7232-4D1B-B1F5-03C28CE564E1}" type="presParOf" srcId="{BED199E6-BBB0-4B9B-8686-8C983AE3D056}" destId="{8D1E9DD3-D7D6-4DB0-9E0E-0F4836BAFA3B}" srcOrd="3" destOrd="0" presId="urn:microsoft.com/office/officeart/2005/8/layout/hProcess4"/>
    <dgm:cxn modelId="{F3CFEE44-6314-4340-BF1D-4B7115A073D4}" type="presParOf" srcId="{BED199E6-BBB0-4B9B-8686-8C983AE3D056}" destId="{B9FBCF52-7C1B-43C9-B7A6-21ABD4256478}" srcOrd="4" destOrd="0" presId="urn:microsoft.com/office/officeart/2005/8/layout/hProcess4"/>
    <dgm:cxn modelId="{B4874598-10AD-4092-BF4E-D946D3D350A9}" type="presParOf" srcId="{D9CE5E33-4589-4D3C-8CFF-0E9E3725CB74}" destId="{A54099E9-14F8-4BA4-8A04-C51252F33DE1}" srcOrd="5" destOrd="0" presId="urn:microsoft.com/office/officeart/2005/8/layout/hProcess4"/>
    <dgm:cxn modelId="{35C9E6ED-4ABC-44E6-B872-35B1323DA782}" type="presParOf" srcId="{D9CE5E33-4589-4D3C-8CFF-0E9E3725CB74}" destId="{57F3B9B5-576F-4BBB-94B4-D9FA02BADD45}" srcOrd="6" destOrd="0" presId="urn:microsoft.com/office/officeart/2005/8/layout/hProcess4"/>
    <dgm:cxn modelId="{321A4B0F-E0B9-45E4-BFEE-6BAF32591428}" type="presParOf" srcId="{57F3B9B5-576F-4BBB-94B4-D9FA02BADD45}" destId="{99907B28-40C8-47C0-8556-2192C8D4F645}" srcOrd="0" destOrd="0" presId="urn:microsoft.com/office/officeart/2005/8/layout/hProcess4"/>
    <dgm:cxn modelId="{3C916AF6-0E25-4167-8F3A-68FF46D6F606}" type="presParOf" srcId="{57F3B9B5-576F-4BBB-94B4-D9FA02BADD45}" destId="{701068F3-F629-491F-991A-0F1DA4671820}" srcOrd="1" destOrd="0" presId="urn:microsoft.com/office/officeart/2005/8/layout/hProcess4"/>
    <dgm:cxn modelId="{E24B3E64-4CD3-4C6C-A91F-713CE6DEB67E}" type="presParOf" srcId="{57F3B9B5-576F-4BBB-94B4-D9FA02BADD45}" destId="{1E340E97-4A55-45CF-9BE6-3F3A00FB07A6}" srcOrd="2" destOrd="0" presId="urn:microsoft.com/office/officeart/2005/8/layout/hProcess4"/>
    <dgm:cxn modelId="{51D5A5BC-F55D-4257-9E14-2751B527A522}" type="presParOf" srcId="{57F3B9B5-576F-4BBB-94B4-D9FA02BADD45}" destId="{DF820135-B23D-4714-81A4-41BDC40C081D}" srcOrd="3" destOrd="0" presId="urn:microsoft.com/office/officeart/2005/8/layout/hProcess4"/>
    <dgm:cxn modelId="{97D3AAF3-E710-46A2-9CE4-B720DE994E41}" type="presParOf" srcId="{57F3B9B5-576F-4BBB-94B4-D9FA02BADD45}" destId="{6DFFD5B9-733E-4414-B6B7-18B9599C205D}" srcOrd="4" destOrd="0" presId="urn:microsoft.com/office/officeart/2005/8/layout/hProcess4"/>
    <dgm:cxn modelId="{F93BBC62-1530-451C-8D21-A14AF96BBCD9}" type="presParOf" srcId="{D9CE5E33-4589-4D3C-8CFF-0E9E3725CB74}" destId="{B822B1CC-193F-4AC9-A7E5-C377963E0763}" srcOrd="7" destOrd="0" presId="urn:microsoft.com/office/officeart/2005/8/layout/hProcess4"/>
    <dgm:cxn modelId="{AD8633D3-BF70-484B-86B9-C472CB897D92}" type="presParOf" srcId="{D9CE5E33-4589-4D3C-8CFF-0E9E3725CB74}" destId="{12F189A4-04E7-407D-BF37-046D9B82A2E6}" srcOrd="8" destOrd="0" presId="urn:microsoft.com/office/officeart/2005/8/layout/hProcess4"/>
    <dgm:cxn modelId="{09487D35-9D49-447D-908F-1EF5E1539AC6}" type="presParOf" srcId="{12F189A4-04E7-407D-BF37-046D9B82A2E6}" destId="{F786CCA4-E34B-4DE7-8F6B-16C1C09B4E5F}" srcOrd="0" destOrd="0" presId="urn:microsoft.com/office/officeart/2005/8/layout/hProcess4"/>
    <dgm:cxn modelId="{96091517-FF85-4424-9D7D-4BB218A44772}" type="presParOf" srcId="{12F189A4-04E7-407D-BF37-046D9B82A2E6}" destId="{C15CD8FC-D2D1-4742-8725-F6ACAC801074}" srcOrd="1" destOrd="0" presId="urn:microsoft.com/office/officeart/2005/8/layout/hProcess4"/>
    <dgm:cxn modelId="{19144DE3-1E82-4430-833E-12EDA74C1BAD}" type="presParOf" srcId="{12F189A4-04E7-407D-BF37-046D9B82A2E6}" destId="{3265886C-6BC8-4D0F-9809-46ED8B68EDAA}" srcOrd="2" destOrd="0" presId="urn:microsoft.com/office/officeart/2005/8/layout/hProcess4"/>
    <dgm:cxn modelId="{EC728BE1-888D-46E6-8CB5-990E5A034D58}" type="presParOf" srcId="{12F189A4-04E7-407D-BF37-046D9B82A2E6}" destId="{566363C6-F578-4DF2-B9A9-C6EAA5A8DA69}" srcOrd="3" destOrd="0" presId="urn:microsoft.com/office/officeart/2005/8/layout/hProcess4"/>
    <dgm:cxn modelId="{03FA2EA5-6535-4E8A-AC1C-D33762954E7F}" type="presParOf" srcId="{12F189A4-04E7-407D-BF37-046D9B82A2E6}" destId="{3D1E8ACC-444E-492A-B7BE-F3CEBD7E3C6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BF4D7-AD77-41B2-B89E-5558599B908B}">
      <dsp:nvSpPr>
        <dsp:cNvPr id="0" name=""/>
        <dsp:cNvSpPr/>
      </dsp:nvSpPr>
      <dsp:spPr>
        <a:xfrm>
          <a:off x="4288" y="1248425"/>
          <a:ext cx="1720114" cy="2020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50778" y="1294915"/>
        <a:ext cx="1627134" cy="1494303"/>
      </dsp:txXfrm>
    </dsp:sp>
    <dsp:sp modelId="{FB0CDB55-D1B3-4408-BD80-9B952CA512D8}">
      <dsp:nvSpPr>
        <dsp:cNvPr id="0" name=""/>
        <dsp:cNvSpPr/>
      </dsp:nvSpPr>
      <dsp:spPr>
        <a:xfrm>
          <a:off x="893817" y="2098391"/>
          <a:ext cx="2018839" cy="2018839"/>
        </a:xfrm>
        <a:prstGeom prst="leftCircularArrow">
          <a:avLst>
            <a:gd name="adj1" fmla="val 3662"/>
            <a:gd name="adj2" fmla="val 456079"/>
            <a:gd name="adj3" fmla="val 1871592"/>
            <a:gd name="adj4" fmla="val 8664492"/>
            <a:gd name="adj5" fmla="val 42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B7029-E1B0-4D34-BAEF-7E11AA940C65}">
      <dsp:nvSpPr>
        <dsp:cNvPr id="0" name=""/>
        <dsp:cNvSpPr/>
      </dsp:nvSpPr>
      <dsp:spPr>
        <a:xfrm>
          <a:off x="383019" y="3040662"/>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&amp; Audit</a:t>
          </a:r>
        </a:p>
      </dsp:txBody>
      <dsp:txXfrm>
        <a:off x="400828" y="3058471"/>
        <a:ext cx="1493372" cy="572411"/>
      </dsp:txXfrm>
    </dsp:sp>
    <dsp:sp modelId="{29555CD6-BDF7-4C50-AD8F-8FED2B15E243}">
      <dsp:nvSpPr>
        <dsp:cNvPr id="0" name=""/>
        <dsp:cNvSpPr/>
      </dsp:nvSpPr>
      <dsp:spPr>
        <a:xfrm>
          <a:off x="2267534" y="480685"/>
          <a:ext cx="1720114" cy="3935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a:p>
          <a:pPr marL="57150" lvl="1" indent="-57150" algn="l" defTabSz="488950">
            <a:lnSpc>
              <a:spcPct val="90000"/>
            </a:lnSpc>
            <a:spcBef>
              <a:spcPct val="0"/>
            </a:spcBef>
            <a:spcAft>
              <a:spcPct val="15000"/>
            </a:spcAft>
            <a:buFont typeface="Arial" panose="020B0604020202020204" pitchFamily="34" charset="0"/>
            <a:buChar char="•"/>
          </a:pPr>
          <a:endParaRPr lang="en-GB" sz="1100" kern="1200" dirty="0"/>
        </a:p>
      </dsp:txBody>
      <dsp:txXfrm>
        <a:off x="2317914" y="1374368"/>
        <a:ext cx="1619354" cy="2991350"/>
      </dsp:txXfrm>
    </dsp:sp>
    <dsp:sp modelId="{B9EBB212-208F-48D3-B50D-B09A503A6E33}">
      <dsp:nvSpPr>
        <dsp:cNvPr id="0" name=""/>
        <dsp:cNvSpPr/>
      </dsp:nvSpPr>
      <dsp:spPr>
        <a:xfrm>
          <a:off x="2741242" y="8549"/>
          <a:ext cx="2549467" cy="2549467"/>
        </a:xfrm>
        <a:prstGeom prst="circularArrow">
          <a:avLst>
            <a:gd name="adj1" fmla="val 2899"/>
            <a:gd name="adj2" fmla="val 354688"/>
            <a:gd name="adj3" fmla="val 21081387"/>
            <a:gd name="adj4" fmla="val 14187097"/>
            <a:gd name="adj5" fmla="val 33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736AB-CD3C-4F4D-AD9E-349CCE2BF2FB}">
      <dsp:nvSpPr>
        <dsp:cNvPr id="0" name=""/>
        <dsp:cNvSpPr/>
      </dsp:nvSpPr>
      <dsp:spPr>
        <a:xfrm>
          <a:off x="2591267" y="28763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Face-to-face</a:t>
          </a:r>
        </a:p>
      </dsp:txBody>
      <dsp:txXfrm>
        <a:off x="2609076" y="305446"/>
        <a:ext cx="1493372" cy="572411"/>
      </dsp:txXfrm>
    </dsp:sp>
    <dsp:sp modelId="{C995D04A-9308-4189-9422-FE4EEA6F30F9}">
      <dsp:nvSpPr>
        <dsp:cNvPr id="0" name=""/>
        <dsp:cNvSpPr/>
      </dsp:nvSpPr>
      <dsp:spPr>
        <a:xfrm>
          <a:off x="4530780" y="381813"/>
          <a:ext cx="1720114" cy="3749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l" defTabSz="2711450">
            <a:lnSpc>
              <a:spcPct val="90000"/>
            </a:lnSpc>
            <a:spcBef>
              <a:spcPct val="0"/>
            </a:spcBef>
            <a:spcAft>
              <a:spcPct val="15000"/>
            </a:spcAft>
            <a:buChar char="•"/>
          </a:pPr>
          <a:endParaRPr lang="en-GB" sz="6100" kern="1200" dirty="0"/>
        </a:p>
        <a:p>
          <a:pPr marL="285750" lvl="1" indent="-285750" algn="l" defTabSz="2711450">
            <a:lnSpc>
              <a:spcPct val="90000"/>
            </a:lnSpc>
            <a:spcBef>
              <a:spcPct val="0"/>
            </a:spcBef>
            <a:spcAft>
              <a:spcPct val="15000"/>
            </a:spcAft>
            <a:buChar char="•"/>
          </a:pPr>
          <a:endParaRPr lang="en-GB" sz="6100" kern="1200" dirty="0"/>
        </a:p>
      </dsp:txBody>
      <dsp:txXfrm>
        <a:off x="4581160" y="432193"/>
        <a:ext cx="1619354" cy="2844965"/>
      </dsp:txXfrm>
    </dsp:sp>
    <dsp:sp modelId="{A54099E9-14F8-4BA4-8A04-C51252F33DE1}">
      <dsp:nvSpPr>
        <dsp:cNvPr id="0" name=""/>
        <dsp:cNvSpPr/>
      </dsp:nvSpPr>
      <dsp:spPr>
        <a:xfrm>
          <a:off x="5278866" y="2529512"/>
          <a:ext cx="2086544" cy="2086544"/>
        </a:xfrm>
        <a:prstGeom prst="leftCircularArrow">
          <a:avLst>
            <a:gd name="adj1" fmla="val 3543"/>
            <a:gd name="adj2" fmla="val 440027"/>
            <a:gd name="adj3" fmla="val 750903"/>
            <a:gd name="adj4" fmla="val 7559855"/>
            <a:gd name="adj5" fmla="val 41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E9DD3-D7D6-4DB0-9E0E-0F4836BAFA3B}">
      <dsp:nvSpPr>
        <dsp:cNvPr id="0" name=""/>
        <dsp:cNvSpPr/>
      </dsp:nvSpPr>
      <dsp:spPr>
        <a:xfrm>
          <a:off x="4991526" y="3744017"/>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Online course</a:t>
          </a:r>
        </a:p>
      </dsp:txBody>
      <dsp:txXfrm>
        <a:off x="5009335" y="3761826"/>
        <a:ext cx="1493372" cy="572411"/>
      </dsp:txXfrm>
    </dsp:sp>
    <dsp:sp modelId="{701068F3-F629-491F-991A-0F1DA4671820}">
      <dsp:nvSpPr>
        <dsp:cNvPr id="0" name=""/>
        <dsp:cNvSpPr/>
      </dsp:nvSpPr>
      <dsp:spPr>
        <a:xfrm>
          <a:off x="6794027" y="1439757"/>
          <a:ext cx="1720114" cy="23992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2B1CC-193F-4AC9-A7E5-C377963E0763}">
      <dsp:nvSpPr>
        <dsp:cNvPr id="0" name=""/>
        <dsp:cNvSpPr/>
      </dsp:nvSpPr>
      <dsp:spPr>
        <a:xfrm>
          <a:off x="7726475" y="639735"/>
          <a:ext cx="2224406" cy="2224406"/>
        </a:xfrm>
        <a:prstGeom prst="circularArrow">
          <a:avLst>
            <a:gd name="adj1" fmla="val 3323"/>
            <a:gd name="adj2" fmla="val 410603"/>
            <a:gd name="adj3" fmla="val 19411106"/>
            <a:gd name="adj4" fmla="val 12572730"/>
            <a:gd name="adj5" fmla="val 38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20135-B23D-4714-81A4-41BDC40C081D}">
      <dsp:nvSpPr>
        <dsp:cNvPr id="0" name=""/>
        <dsp:cNvSpPr/>
      </dsp:nvSpPr>
      <dsp:spPr>
        <a:xfrm>
          <a:off x="7176274" y="1242984"/>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Formative Assessment Task</a:t>
          </a:r>
        </a:p>
      </dsp:txBody>
      <dsp:txXfrm>
        <a:off x="7194083" y="1260793"/>
        <a:ext cx="1493372" cy="572411"/>
      </dsp:txXfrm>
    </dsp:sp>
    <dsp:sp modelId="{C15CD8FC-D2D1-4742-8725-F6ACAC801074}">
      <dsp:nvSpPr>
        <dsp:cNvPr id="0" name=""/>
        <dsp:cNvSpPr/>
      </dsp:nvSpPr>
      <dsp:spPr>
        <a:xfrm>
          <a:off x="9057273" y="1345203"/>
          <a:ext cx="1720114" cy="1825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363C6-F578-4DF2-B9A9-C6EAA5A8DA69}">
      <dsp:nvSpPr>
        <dsp:cNvPr id="0" name=""/>
        <dsp:cNvSpPr/>
      </dsp:nvSpPr>
      <dsp:spPr>
        <a:xfrm>
          <a:off x="9439521" y="2879921"/>
          <a:ext cx="1528990" cy="608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Profile Review</a:t>
          </a:r>
        </a:p>
      </dsp:txBody>
      <dsp:txXfrm>
        <a:off x="9457330" y="2897730"/>
        <a:ext cx="1493372" cy="5724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1A08E-56A8-4C3D-B302-7FD9E39A64E2}" type="datetimeFigureOut">
              <a:rPr lang="en-GB" smtClean="0"/>
              <a:t>07/12/2021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149DD-ADCA-4A27-B109-4BF5D53D2832}" type="slidenum">
              <a:rPr lang="en-GB" smtClean="0"/>
              <a:t>‹#›</a:t>
            </a:fld>
            <a:endParaRPr lang="en-GB"/>
          </a:p>
        </p:txBody>
      </p:sp>
    </p:spTree>
    <p:extLst>
      <p:ext uri="{BB962C8B-B14F-4D97-AF65-F5344CB8AC3E}">
        <p14:creationId xmlns:p14="http://schemas.microsoft.com/office/powerpoint/2010/main" val="177505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TC</a:t>
            </a:r>
          </a:p>
        </p:txBody>
      </p:sp>
      <p:sp>
        <p:nvSpPr>
          <p:cNvPr id="4" name="Slide Number Placeholder 3"/>
          <p:cNvSpPr>
            <a:spLocks noGrp="1"/>
          </p:cNvSpPr>
          <p:nvPr>
            <p:ph type="sldNum" sz="quarter" idx="5"/>
          </p:nvPr>
        </p:nvSpPr>
        <p:spPr/>
        <p:txBody>
          <a:bodyPr/>
          <a:lstStyle/>
          <a:p>
            <a:fld id="{669149DD-ADCA-4A27-B109-4BF5D53D2832}" type="slidenum">
              <a:rPr lang="en-GB" smtClean="0"/>
              <a:t>2</a:t>
            </a:fld>
            <a:endParaRPr lang="en-GB"/>
          </a:p>
        </p:txBody>
      </p:sp>
    </p:spTree>
    <p:extLst>
      <p:ext uri="{BB962C8B-B14F-4D97-AF65-F5344CB8AC3E}">
        <p14:creationId xmlns:p14="http://schemas.microsoft.com/office/powerpoint/2010/main" val="33933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Sally</a:t>
            </a:r>
          </a:p>
          <a:p>
            <a:endParaRPr lang="en-GB" dirty="0"/>
          </a:p>
          <a:p>
            <a:r>
              <a:rPr lang="en-GB" dirty="0"/>
              <a:t>There are 6 NPQ programmes (iteration just phasing out there are 4 programmes)</a:t>
            </a:r>
          </a:p>
          <a:p>
            <a:r>
              <a:rPr lang="en-GB" dirty="0"/>
              <a:t>3 specialist programmes – LT, LTD, LBC – replacing the previous NPQML prog</a:t>
            </a:r>
          </a:p>
          <a:p>
            <a:r>
              <a:rPr lang="en-GB" dirty="0"/>
              <a:t>12 months long, followed by assessment</a:t>
            </a:r>
          </a:p>
          <a:p>
            <a:r>
              <a:rPr lang="en-GB" dirty="0"/>
              <a:t>3 other programmes – more familiar – but content and its delivery is different</a:t>
            </a:r>
          </a:p>
          <a:p>
            <a:r>
              <a:rPr lang="en-GB" dirty="0"/>
              <a:t>Leadership programmes – 18 months + assessments</a:t>
            </a:r>
          </a:p>
          <a:p>
            <a:r>
              <a:rPr lang="en-GB" dirty="0"/>
              <a:t>No longer 4000, 5000 or 2 lots of 4000 words – school improvement projects have gone</a:t>
            </a:r>
          </a:p>
          <a:p>
            <a:r>
              <a:rPr lang="en-GB" dirty="0"/>
              <a:t>Application of learning in practice is now the focus and the final assessment follows the 12/18 months – case study scenario – responses need to be 1500 words – much lower expectation in terms of word count, but the requirement for completion is much tighter to fit in with the within an 8 day period, unseen</a:t>
            </a:r>
          </a:p>
          <a:p>
            <a:r>
              <a:rPr lang="en-GB" dirty="0"/>
              <a:t>Pause here to hear from Kylie Spark about the power of NPQs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E1CE7-BE94-43AD-AFB0-3809144F9F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49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cycle looks a bit like this: starting with you and your skills, followed by the build of your knowledge and understanding in a FTF event, then onto building that in further depth through the online course and then competing practice activities and formative assessment tasks before again reviewing.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cyclical approach then repeats again, and builds cumulatively into the next cycle.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specialist programmes there is the induction cycle, followed by cycles 1, 2 and 3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NPQSL programme there is the induction cycle followed by cycles 1, 2, 3 and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NPQH and NPQEL there are 5 cycles following the induction 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Each cycle feeds the next to build your knowledge and understanding.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Lots of reviews, discussions, feedback so that each element links through your own self-regulation and metacognition, as well as the support and challenge from colleagues supporting you and your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You’ll notice the purple text draws out the relationship you will have either your coach/mentor (ISPC and online LM for those on specialist progs, and LPC for those on leadership progs). You will also all have facilitators to support you through the FTF events. These relationships are vital!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those on specialist progs: The ISPCs will be nominated by you and your SLT and will be trained in coaching (the level of which will be dependent on their previous coaching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Online Leadership Mentors provided by BPN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LPCs on leadership route also provided by BPN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E1CE7-BE94-43AD-AFB0-3809144F9F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9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89869-74A4-4AAC-9B67-FFEED42856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01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Headship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89869-74A4-4AAC-9B67-FFEED42856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01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share information about fees and funding etc shortly, and please do ensure you pop any questions into the Q&amp;A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that though, we’re going to hand over to Lyndon Evans to give a participant’s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89869-74A4-4AAC-9B67-FFEED42856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46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a:t>
            </a:r>
          </a:p>
        </p:txBody>
      </p:sp>
      <p:sp>
        <p:nvSpPr>
          <p:cNvPr id="4" name="Slide Number Placeholder 3"/>
          <p:cNvSpPr>
            <a:spLocks noGrp="1"/>
          </p:cNvSpPr>
          <p:nvPr>
            <p:ph type="sldNum" sz="quarter" idx="5"/>
          </p:nvPr>
        </p:nvSpPr>
        <p:spPr/>
        <p:txBody>
          <a:bodyPr/>
          <a:lstStyle/>
          <a:p>
            <a:fld id="{669149DD-ADCA-4A27-B109-4BF5D53D2832}" type="slidenum">
              <a:rPr lang="en-GB" smtClean="0"/>
              <a:t>17</a:t>
            </a:fld>
            <a:endParaRPr lang="en-GB"/>
          </a:p>
        </p:txBody>
      </p:sp>
    </p:spTree>
    <p:extLst>
      <p:ext uri="{BB962C8B-B14F-4D97-AF65-F5344CB8AC3E}">
        <p14:creationId xmlns:p14="http://schemas.microsoft.com/office/powerpoint/2010/main" val="246465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MB</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19</a:t>
            </a:fld>
            <a:endParaRPr lang="en-GB"/>
          </a:p>
        </p:txBody>
      </p:sp>
    </p:spTree>
    <p:extLst>
      <p:ext uri="{BB962C8B-B14F-4D97-AF65-F5344CB8AC3E}">
        <p14:creationId xmlns:p14="http://schemas.microsoft.com/office/powerpoint/2010/main" val="290638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MB</a:t>
            </a:r>
          </a:p>
        </p:txBody>
      </p:sp>
      <p:sp>
        <p:nvSpPr>
          <p:cNvPr id="4" name="Slide Number Placeholder 3"/>
          <p:cNvSpPr>
            <a:spLocks noGrp="1"/>
          </p:cNvSpPr>
          <p:nvPr>
            <p:ph type="sldNum" sz="quarter" idx="5"/>
          </p:nvPr>
        </p:nvSpPr>
        <p:spPr/>
        <p:txBody>
          <a:bodyPr/>
          <a:lstStyle/>
          <a:p>
            <a:fld id="{669149DD-ADCA-4A27-B109-4BF5D53D2832}" type="slidenum">
              <a:rPr lang="en-GB" smtClean="0"/>
              <a:t>20</a:t>
            </a:fld>
            <a:endParaRPr lang="en-GB"/>
          </a:p>
        </p:txBody>
      </p:sp>
    </p:spTree>
    <p:extLst>
      <p:ext uri="{BB962C8B-B14F-4D97-AF65-F5344CB8AC3E}">
        <p14:creationId xmlns:p14="http://schemas.microsoft.com/office/powerpoint/2010/main" val="366321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TC</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3</a:t>
            </a:fld>
            <a:endParaRPr lang="en-GB"/>
          </a:p>
        </p:txBody>
      </p:sp>
    </p:spTree>
    <p:extLst>
      <p:ext uri="{BB962C8B-B14F-4D97-AF65-F5344CB8AC3E}">
        <p14:creationId xmlns:p14="http://schemas.microsoft.com/office/powerpoint/2010/main" val="274570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TC</a:t>
            </a:r>
          </a:p>
        </p:txBody>
      </p:sp>
      <p:sp>
        <p:nvSpPr>
          <p:cNvPr id="4" name="Slide Number Placeholder 3"/>
          <p:cNvSpPr>
            <a:spLocks noGrp="1"/>
          </p:cNvSpPr>
          <p:nvPr>
            <p:ph type="sldNum" sz="quarter" idx="5"/>
          </p:nvPr>
        </p:nvSpPr>
        <p:spPr/>
        <p:txBody>
          <a:bodyPr/>
          <a:lstStyle/>
          <a:p>
            <a:fld id="{669149DD-ADCA-4A27-B109-4BF5D53D2832}" type="slidenum">
              <a:rPr lang="en-GB" smtClean="0"/>
              <a:t>4</a:t>
            </a:fld>
            <a:endParaRPr lang="en-GB"/>
          </a:p>
        </p:txBody>
      </p:sp>
    </p:spTree>
    <p:extLst>
      <p:ext uri="{BB962C8B-B14F-4D97-AF65-F5344CB8AC3E}">
        <p14:creationId xmlns:p14="http://schemas.microsoft.com/office/powerpoint/2010/main" val="48903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TC</a:t>
            </a:r>
          </a:p>
        </p:txBody>
      </p:sp>
      <p:sp>
        <p:nvSpPr>
          <p:cNvPr id="4" name="Slide Number Placeholder 3"/>
          <p:cNvSpPr>
            <a:spLocks noGrp="1"/>
          </p:cNvSpPr>
          <p:nvPr>
            <p:ph type="sldNum" sz="quarter" idx="5"/>
          </p:nvPr>
        </p:nvSpPr>
        <p:spPr/>
        <p:txBody>
          <a:bodyPr/>
          <a:lstStyle/>
          <a:p>
            <a:fld id="{669149DD-ADCA-4A27-B109-4BF5D53D2832}" type="slidenum">
              <a:rPr lang="en-GB" smtClean="0"/>
              <a:t>5</a:t>
            </a:fld>
            <a:endParaRPr lang="en-GB"/>
          </a:p>
        </p:txBody>
      </p:sp>
    </p:spTree>
    <p:extLst>
      <p:ext uri="{BB962C8B-B14F-4D97-AF65-F5344CB8AC3E}">
        <p14:creationId xmlns:p14="http://schemas.microsoft.com/office/powerpoint/2010/main" val="49638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669149DD-ADCA-4A27-B109-4BF5D53D2832}" type="slidenum">
              <a:rPr lang="en-GB" smtClean="0"/>
              <a:t>6</a:t>
            </a:fld>
            <a:endParaRPr lang="en-GB"/>
          </a:p>
        </p:txBody>
      </p:sp>
    </p:spTree>
    <p:extLst>
      <p:ext uri="{BB962C8B-B14F-4D97-AF65-F5344CB8AC3E}">
        <p14:creationId xmlns:p14="http://schemas.microsoft.com/office/powerpoint/2010/main" val="261456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669149DD-ADCA-4A27-B109-4BF5D53D2832}" type="slidenum">
              <a:rPr lang="en-GB" smtClean="0"/>
              <a:t>7</a:t>
            </a:fld>
            <a:endParaRPr lang="en-GB"/>
          </a:p>
        </p:txBody>
      </p:sp>
    </p:spTree>
    <p:extLst>
      <p:ext uri="{BB962C8B-B14F-4D97-AF65-F5344CB8AC3E}">
        <p14:creationId xmlns:p14="http://schemas.microsoft.com/office/powerpoint/2010/main" val="95873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669149DD-ADCA-4A27-B109-4BF5D53D2832}" type="slidenum">
              <a:rPr lang="en-GB" smtClean="0"/>
              <a:t>8</a:t>
            </a:fld>
            <a:endParaRPr lang="en-GB"/>
          </a:p>
        </p:txBody>
      </p:sp>
    </p:spTree>
    <p:extLst>
      <p:ext uri="{BB962C8B-B14F-4D97-AF65-F5344CB8AC3E}">
        <p14:creationId xmlns:p14="http://schemas.microsoft.com/office/powerpoint/2010/main" val="210395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t>
            </a:r>
          </a:p>
        </p:txBody>
      </p:sp>
      <p:sp>
        <p:nvSpPr>
          <p:cNvPr id="4" name="Slide Number Placeholder 3"/>
          <p:cNvSpPr>
            <a:spLocks noGrp="1"/>
          </p:cNvSpPr>
          <p:nvPr>
            <p:ph type="sldNum" sz="quarter" idx="5"/>
          </p:nvPr>
        </p:nvSpPr>
        <p:spPr/>
        <p:txBody>
          <a:bodyPr/>
          <a:lstStyle/>
          <a:p>
            <a:fld id="{669149DD-ADCA-4A27-B109-4BF5D53D2832}" type="slidenum">
              <a:rPr lang="en-GB" smtClean="0"/>
              <a:t>9</a:t>
            </a:fld>
            <a:endParaRPr lang="en-GB"/>
          </a:p>
        </p:txBody>
      </p:sp>
    </p:spTree>
    <p:extLst>
      <p:ext uri="{BB962C8B-B14F-4D97-AF65-F5344CB8AC3E}">
        <p14:creationId xmlns:p14="http://schemas.microsoft.com/office/powerpoint/2010/main" val="419318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 - Examples of these include: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Teaching of theory.  For example: lectures, training day attendance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Shadowing or being mentored</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Practical training</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Training to use a piece of equipment that you need to master to do your job</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Simulated exercises and role play activity</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Attendance at competitions</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Webinars and online learning</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Learning support provided by the employer</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Visiting the employer’s other sites and properties</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Industry visits or visiting other companies or suppliers</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Writing assessments and assignments</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In-house training programmes and CPD – where it links directly to the apprenticeship</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Standard Professional and informal discussions anytime anywhere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effectLst/>
                <a:uLnTx/>
                <a:uFillTx/>
                <a:latin typeface="Lato"/>
                <a:cs typeface="Calibri" panose="020F0502020204030204" pitchFamily="34" charset="0"/>
              </a:rPr>
              <a:t>Revision sessions for End Point Assessment</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10</a:t>
            </a:fld>
            <a:endParaRPr lang="en-GB"/>
          </a:p>
        </p:txBody>
      </p:sp>
    </p:spTree>
    <p:extLst>
      <p:ext uri="{BB962C8B-B14F-4D97-AF65-F5344CB8AC3E}">
        <p14:creationId xmlns:p14="http://schemas.microsoft.com/office/powerpoint/2010/main" val="310616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err="1">
                <a:solidFill>
                  <a:schemeClr val="accent1"/>
                </a:solidFill>
                <a:latin typeface="+mn-lt"/>
              </a:rPr>
              <a:t>bestpracticenet.co.uk</a:t>
            </a:r>
            <a:endParaRPr lang="en-GB" sz="2000" b="1">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641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B52-846F-44C9-81CD-9BDF74618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51E31A-683F-4A20-BDCC-536D23889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CBC9DC-5AAA-4BE8-8968-F86EA920ADD8}"/>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5" name="Footer Placeholder 4">
            <a:extLst>
              <a:ext uri="{FF2B5EF4-FFF2-40B4-BE49-F238E27FC236}">
                <a16:creationId xmlns:a16="http://schemas.microsoft.com/office/drawing/2014/main" id="{0EF510C2-4DAF-4EE7-87E7-9A9E2F03E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6A449-3D93-4AD1-B49C-1BB2F5C1A9DF}"/>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120468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6832-FC95-4E2F-A1BD-25C255F9A1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E92285-A486-41D3-BF6D-D384A600F9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44C58C-E69D-4A43-A0AF-7E234181FFF6}"/>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5" name="Footer Placeholder 4">
            <a:extLst>
              <a:ext uri="{FF2B5EF4-FFF2-40B4-BE49-F238E27FC236}">
                <a16:creationId xmlns:a16="http://schemas.microsoft.com/office/drawing/2014/main" id="{FD78C260-C893-446B-90EF-68C9A9D92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692733-5558-4A4F-AB1A-E89C0A78F4A4}"/>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4247656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AFC9-767D-45D3-A037-7F11D829E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A039DE-E5A6-4F49-B2FD-7AE9BF1D31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612B5-F10B-4404-9040-6253FB5B72E7}"/>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5" name="Footer Placeholder 4">
            <a:extLst>
              <a:ext uri="{FF2B5EF4-FFF2-40B4-BE49-F238E27FC236}">
                <a16:creationId xmlns:a16="http://schemas.microsoft.com/office/drawing/2014/main" id="{65782CB7-9F99-4F64-8971-AD363AFA2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3153C-F240-42AA-8079-9EB2B64BE412}"/>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39119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F74C-E6FD-42D4-8179-F2C171BDD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BE80D-6622-4FAF-9963-C6EBA865FE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697BB6-F936-4BBF-B4CF-C69C915483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4CA9F4-4FBB-4C25-BF19-6059313AB58E}"/>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6" name="Footer Placeholder 5">
            <a:extLst>
              <a:ext uri="{FF2B5EF4-FFF2-40B4-BE49-F238E27FC236}">
                <a16:creationId xmlns:a16="http://schemas.microsoft.com/office/drawing/2014/main" id="{9782D916-3010-4163-90D6-A88AEB0BED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16F9CB-542A-40CD-B006-7993FA57466F}"/>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548960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37F7-8C83-420B-9986-617A2ED58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9E0E2D-6C2C-4BED-B84D-747CCF801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E88E6F-1C54-47F6-9B64-A051F8AB9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861B6-C7FD-4234-AF0F-FD31AD4B6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F233E-B390-4BE7-8CC0-BB021D05D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686EF4-B3AA-46FD-9333-99E879B9E518}"/>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8" name="Footer Placeholder 7">
            <a:extLst>
              <a:ext uri="{FF2B5EF4-FFF2-40B4-BE49-F238E27FC236}">
                <a16:creationId xmlns:a16="http://schemas.microsoft.com/office/drawing/2014/main" id="{88E08630-AB2D-4FC5-AC92-DBE3074E3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D7F192-6862-4D69-AC10-5EB482F62F3E}"/>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3784342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3F63-3933-4A1F-803D-E0FFC49961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F75FAE-52ED-49B5-B619-B68761A789D5}"/>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4" name="Footer Placeholder 3">
            <a:extLst>
              <a:ext uri="{FF2B5EF4-FFF2-40B4-BE49-F238E27FC236}">
                <a16:creationId xmlns:a16="http://schemas.microsoft.com/office/drawing/2014/main" id="{E0824CA5-48E2-4E61-AC82-94B26B3ECD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ACC785-B8E2-492D-85F9-09F27EF21CA7}"/>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4238450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2F1A1-9BB5-4869-AB36-5C4CD20E9A62}"/>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3" name="Footer Placeholder 2">
            <a:extLst>
              <a:ext uri="{FF2B5EF4-FFF2-40B4-BE49-F238E27FC236}">
                <a16:creationId xmlns:a16="http://schemas.microsoft.com/office/drawing/2014/main" id="{F795465B-0558-4326-9F7E-B9ECF72EA9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9D6765-5908-44AD-8F88-025896607F95}"/>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101473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EC38-2165-41C7-B13A-1EBB6EC24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FB4C20-FA61-401F-98A6-6226AFDE2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8C3F30-133A-4EB4-86D4-43FCCAD69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81EB3-36EE-4E55-880C-1B2F627D2644}"/>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6" name="Footer Placeholder 5">
            <a:extLst>
              <a:ext uri="{FF2B5EF4-FFF2-40B4-BE49-F238E27FC236}">
                <a16:creationId xmlns:a16="http://schemas.microsoft.com/office/drawing/2014/main" id="{89AB4AE0-B0FD-45E0-AFBC-340A2986A2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835303-30B0-4888-84D9-E2D61FAC402D}"/>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1164709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2B68-F6FB-49E3-A300-8E3307C37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EE18DC-1CCC-4311-A3DB-15484AC0D8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A93983-56D6-475E-9DE6-5B9AE9121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2EC95-C0EC-4A89-90AF-606CFC846E8A}"/>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6" name="Footer Placeholder 5">
            <a:extLst>
              <a:ext uri="{FF2B5EF4-FFF2-40B4-BE49-F238E27FC236}">
                <a16:creationId xmlns:a16="http://schemas.microsoft.com/office/drawing/2014/main" id="{0BFCFEC9-893F-4179-B433-C3E4B8C242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6374F0-579B-418B-9E69-5848F8D4A741}"/>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337674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22AD-27A4-4347-BF25-0B8EADBAE5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D8F563-793D-44BF-84BB-D04DD3A7EB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4636AD-0978-435A-9CCF-F0D5B7068F92}"/>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5" name="Footer Placeholder 4">
            <a:extLst>
              <a:ext uri="{FF2B5EF4-FFF2-40B4-BE49-F238E27FC236}">
                <a16:creationId xmlns:a16="http://schemas.microsoft.com/office/drawing/2014/main" id="{1F347BB7-BA5B-49EF-9C94-374512B4C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8AEB0C-3059-459F-BFB8-8F17E0914C60}"/>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3559434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01854-4C2E-462E-8208-8CB84F5BAA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03D272-E487-4076-8BB3-0190628EE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7F567F-2999-4CDA-B836-BCB44E6AB247}"/>
              </a:ext>
            </a:extLst>
          </p:cNvPr>
          <p:cNvSpPr>
            <a:spLocks noGrp="1"/>
          </p:cNvSpPr>
          <p:nvPr>
            <p:ph type="dt" sz="half" idx="10"/>
          </p:nvPr>
        </p:nvSpPr>
        <p:spPr/>
        <p:txBody>
          <a:bodyPr/>
          <a:lstStyle/>
          <a:p>
            <a:fld id="{90FCD6E8-9FB1-4C46-84D7-ED7992633C9A}" type="datetimeFigureOut">
              <a:rPr lang="en-GB" smtClean="0"/>
              <a:t>07/12/2021</a:t>
            </a:fld>
            <a:endParaRPr lang="en-GB"/>
          </a:p>
        </p:txBody>
      </p:sp>
      <p:sp>
        <p:nvSpPr>
          <p:cNvPr id="5" name="Footer Placeholder 4">
            <a:extLst>
              <a:ext uri="{FF2B5EF4-FFF2-40B4-BE49-F238E27FC236}">
                <a16:creationId xmlns:a16="http://schemas.microsoft.com/office/drawing/2014/main" id="{C7403EA7-B0F4-46D0-9BF3-F7FAF8C886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F79C7-3216-4246-86B3-ABD9F1DC2687}"/>
              </a:ext>
            </a:extLst>
          </p:cNvPr>
          <p:cNvSpPr>
            <a:spLocks noGrp="1"/>
          </p:cNvSpPr>
          <p:nvPr>
            <p:ph type="sldNum" sz="quarter" idx="12"/>
          </p:nvPr>
        </p:nvSpPr>
        <p:spPr/>
        <p:txBody>
          <a:bodyPr/>
          <a:lstStyle/>
          <a:p>
            <a:fld id="{4269304D-EFDD-4AE1-86D4-10D57040897E}" type="slidenum">
              <a:rPr lang="en-GB" smtClean="0"/>
              <a:t>‹#›</a:t>
            </a:fld>
            <a:endParaRPr lang="en-GB"/>
          </a:p>
        </p:txBody>
      </p:sp>
    </p:spTree>
    <p:extLst>
      <p:ext uri="{BB962C8B-B14F-4D97-AF65-F5344CB8AC3E}">
        <p14:creationId xmlns:p14="http://schemas.microsoft.com/office/powerpoint/2010/main" val="1886694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523761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339692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124616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3412721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366091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35202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3239405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609868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12028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873726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52598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67728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10261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450347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169337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2451141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602231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Quote left">
    <p:spTree>
      <p:nvGrpSpPr>
        <p:cNvPr id="1" name=""/>
        <p:cNvGrpSpPr/>
        <p:nvPr/>
      </p:nvGrpSpPr>
      <p:grpSpPr>
        <a:xfrm>
          <a:off x="0" y="0"/>
          <a:ext cx="0" cy="0"/>
          <a:chOff x="0" y="0"/>
          <a:chExt cx="0" cy="0"/>
        </a:xfrm>
      </p:grpSpPr>
      <p:sp>
        <p:nvSpPr>
          <p:cNvPr id="5" name="Rectangle 4"/>
          <p:cNvSpPr/>
          <p:nvPr userDrawn="1"/>
        </p:nvSpPr>
        <p:spPr bwMode="auto">
          <a:xfrm>
            <a:off x="0" y="4773149"/>
            <a:ext cx="12192000" cy="2084851"/>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5360" y="5061181"/>
            <a:ext cx="11426195" cy="153511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
        <p:nvSpPr>
          <p:cNvPr id="6" name="Title 7">
            <a:extLst>
              <a:ext uri="{FF2B5EF4-FFF2-40B4-BE49-F238E27FC236}">
                <a16:creationId xmlns:a16="http://schemas.microsoft.com/office/drawing/2014/main" id="{31C9BD45-7C2C-42F7-811C-04C7EA750D03}"/>
              </a:ext>
            </a:extLst>
          </p:cNvPr>
          <p:cNvSpPr>
            <a:spLocks noGrp="1"/>
          </p:cNvSpPr>
          <p:nvPr>
            <p:ph type="title"/>
          </p:nvPr>
        </p:nvSpPr>
        <p:spPr>
          <a:xfrm>
            <a:off x="623392" y="332656"/>
            <a:ext cx="10972800" cy="1008112"/>
          </a:xfrm>
        </p:spPr>
        <p:txBody>
          <a:bodyPr/>
          <a:lstStyle/>
          <a:p>
            <a:r>
              <a:rPr lang="en-GB" dirty="0"/>
              <a:t>Our partnership</a:t>
            </a:r>
          </a:p>
        </p:txBody>
      </p:sp>
    </p:spTree>
    <p:extLst>
      <p:ext uri="{BB962C8B-B14F-4D97-AF65-F5344CB8AC3E}">
        <p14:creationId xmlns:p14="http://schemas.microsoft.com/office/powerpoint/2010/main" val="53705432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Quote lef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119669" y="0"/>
            <a:ext cx="9072331" cy="6858000"/>
          </a:xfrm>
        </p:spPr>
        <p:txBody>
          <a:bodyPr/>
          <a:lstStyle>
            <a:lvl1pPr>
              <a:defRPr baseline="0"/>
            </a:lvl1pPr>
          </a:lstStyle>
          <a:p>
            <a:r>
              <a:rPr lang="en-GB" dirty="0"/>
              <a:t>Insert vanity image here</a:t>
            </a:r>
          </a:p>
        </p:txBody>
      </p:sp>
      <p:sp>
        <p:nvSpPr>
          <p:cNvPr id="5" name="Rectangle 4"/>
          <p:cNvSpPr/>
          <p:nvPr userDrawn="1"/>
        </p:nvSpPr>
        <p:spPr bwMode="auto">
          <a:xfrm>
            <a:off x="0" y="0"/>
            <a:ext cx="3119669" cy="6858000"/>
          </a:xfrm>
          <a:prstGeom prst="rect">
            <a:avLst/>
          </a:prstGeom>
          <a:solidFill>
            <a:srgbClr val="006BB5"/>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334435" y="356661"/>
            <a:ext cx="2497204" cy="6143625"/>
          </a:xfrm>
        </p:spPr>
        <p:txBody>
          <a:bodyPr/>
          <a:lstStyle>
            <a:lvl1pPr>
              <a:defRPr sz="2400" i="1">
                <a:solidFill>
                  <a:schemeClr val="bg1"/>
                </a:solidFill>
                <a:latin typeface="Century Gothic" panose="020B0502020202020204" pitchFamily="34" charset="0"/>
              </a:defRPr>
            </a:lvl1pPr>
            <a:lvl5pPr>
              <a:defRPr/>
            </a:lvl5pPr>
          </a:lstStyle>
          <a:p>
            <a:pPr lvl="0"/>
            <a:r>
              <a:rPr lang="en-US" dirty="0"/>
              <a:t>“Add quote here”</a:t>
            </a:r>
          </a:p>
        </p:txBody>
      </p:sp>
    </p:spTree>
    <p:extLst>
      <p:ext uri="{BB962C8B-B14F-4D97-AF65-F5344CB8AC3E}">
        <p14:creationId xmlns:p14="http://schemas.microsoft.com/office/powerpoint/2010/main" val="94812253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7" name="Holder 7"/>
          <p:cNvSpPr>
            <a:spLocks noGrp="1"/>
          </p:cNvSpPr>
          <p:nvPr>
            <p:ph type="sldNum" sz="quarter" idx="7"/>
          </p:nvPr>
        </p:nvSpPr>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193938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1.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8"/>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4" r:id="rId1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D3685-85AE-4932-B9ED-9BD60D588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9B008-2AED-4AE9-9B33-2188914E7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4834C8-12A6-4687-8F2F-7742D9DBC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CD6E8-9FB1-4C46-84D7-ED7992633C9A}" type="datetimeFigureOut">
              <a:rPr lang="en-GB" smtClean="0"/>
              <a:t>07/12/2021</a:t>
            </a:fld>
            <a:endParaRPr lang="en-GB"/>
          </a:p>
        </p:txBody>
      </p:sp>
      <p:sp>
        <p:nvSpPr>
          <p:cNvPr id="5" name="Footer Placeholder 4">
            <a:extLst>
              <a:ext uri="{FF2B5EF4-FFF2-40B4-BE49-F238E27FC236}">
                <a16:creationId xmlns:a16="http://schemas.microsoft.com/office/drawing/2014/main" id="{3A11D1C5-B572-45E8-A3AE-90A89E17A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A12741-F3E9-4109-BC2D-3DF06A4AB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9304D-EFDD-4AE1-86D4-10D57040897E}" type="slidenum">
              <a:rPr lang="en-GB" smtClean="0"/>
              <a:t>‹#›</a:t>
            </a:fld>
            <a:endParaRPr lang="en-GB"/>
          </a:p>
        </p:txBody>
      </p:sp>
    </p:spTree>
    <p:extLst>
      <p:ext uri="{BB962C8B-B14F-4D97-AF65-F5344CB8AC3E}">
        <p14:creationId xmlns:p14="http://schemas.microsoft.com/office/powerpoint/2010/main" val="26660014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21"/>
          <a:srcRect/>
          <a:stretch/>
        </p:blipFill>
        <p:spPr>
          <a:xfrm>
            <a:off x="-654" y="5941410"/>
            <a:ext cx="1735669" cy="916590"/>
          </a:xfrm>
          <a:prstGeom prst="rect">
            <a:avLst/>
          </a:prstGeom>
        </p:spPr>
      </p:pic>
    </p:spTree>
    <p:extLst>
      <p:ext uri="{BB962C8B-B14F-4D97-AF65-F5344CB8AC3E}">
        <p14:creationId xmlns:p14="http://schemas.microsoft.com/office/powerpoint/2010/main" val="42513399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bestpracticenet.co.uk/npqsl"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www.bestpracticenet.co.uk/leader-apprenticeship-npqsl"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www.bestpracticenet.co.uk/headteacher-apprenticeship-npqh" TargetMode="External"/><Relationship Id="rId5" Type="http://schemas.openxmlformats.org/officeDocument/2006/relationships/hyperlink" Target="https://www.bestpracticenet.co.uk/leader-apprenticeship-npqel" TargetMode="External"/><Relationship Id="rId10" Type="http://schemas.openxmlformats.org/officeDocument/2006/relationships/image" Target="../media/image14.png"/><Relationship Id="rId4" Type="http://schemas.openxmlformats.org/officeDocument/2006/relationships/image" Target="../media/image11.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enquiries@bestpracticenet.co.uk" TargetMode="External"/><Relationship Id="rId1" Type="http://schemas.openxmlformats.org/officeDocument/2006/relationships/slideLayout" Target="../slideLayouts/slideLayout4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hyperlink" Target="https://www.bestpracticenet.co.uk/leader-apprenticeship-npqe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ww.bestpracticenet.co.uk/leader-apprenticeship-npqsl" TargetMode="External"/><Relationship Id="rId4" Type="http://schemas.openxmlformats.org/officeDocument/2006/relationships/hyperlink" Target="https://www.bestpracticenet.co.uk/headteacher-apprenticeship-npq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receive-a-levy-transfer-from-another-business-to-fund-an-apprenticeship"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1F6730-1B79-3D42-88E0-527EF55BFA2B}"/>
              </a:ext>
            </a:extLst>
          </p:cNvPr>
          <p:cNvSpPr>
            <a:spLocks noGrp="1"/>
          </p:cNvSpPr>
          <p:nvPr>
            <p:ph type="ctrTitle"/>
          </p:nvPr>
        </p:nvSpPr>
        <p:spPr/>
        <p:txBody>
          <a:bodyPr>
            <a:normAutofit fontScale="90000"/>
          </a:bodyPr>
          <a:lstStyle/>
          <a:p>
            <a:r>
              <a:rPr lang="en-GB" b="0" i="0" u="none" strike="noStrike" dirty="0">
                <a:solidFill>
                  <a:srgbClr val="FFFFFF"/>
                </a:solidFill>
                <a:effectLst/>
                <a:latin typeface="Calibri Light" panose="020F0302020204030204" pitchFamily="34" charset="0"/>
              </a:rPr>
              <a:t>The benefits of Apprenticeship programmes for school leaders</a:t>
            </a:r>
            <a:r>
              <a:rPr lang="en-GB" b="0" i="0" dirty="0">
                <a:solidFill>
                  <a:srgbClr val="000000"/>
                </a:solidFill>
                <a:effectLst/>
                <a:latin typeface="Calibri Light" panose="020F0302020204030204" pitchFamily="34" charset="0"/>
              </a:rPr>
              <a:t>​</a:t>
            </a:r>
            <a:endParaRPr lang="en-GB" dirty="0">
              <a:cs typeface="Calibri Light" panose="020F0302020204030204"/>
            </a:endParaRPr>
          </a:p>
        </p:txBody>
      </p:sp>
      <p:sp>
        <p:nvSpPr>
          <p:cNvPr id="6" name="Subtitle 5">
            <a:extLst>
              <a:ext uri="{FF2B5EF4-FFF2-40B4-BE49-F238E27FC236}">
                <a16:creationId xmlns:a16="http://schemas.microsoft.com/office/drawing/2014/main" id="{709F48F3-DCA4-644C-B6DB-B0D98BEF8329}"/>
              </a:ext>
            </a:extLst>
          </p:cNvPr>
          <p:cNvSpPr>
            <a:spLocks noGrp="1"/>
          </p:cNvSpPr>
          <p:nvPr>
            <p:ph type="subTitle" idx="1"/>
          </p:nvPr>
        </p:nvSpPr>
        <p:spPr/>
        <p:txBody>
          <a:bodyPr/>
          <a:lstStyle/>
          <a:p>
            <a:r>
              <a:rPr lang="en-US" dirty="0"/>
              <a:t>Spring 2022</a:t>
            </a:r>
            <a:endParaRPr lang="en-GB" dirty="0"/>
          </a:p>
        </p:txBody>
      </p:sp>
    </p:spTree>
    <p:extLst>
      <p:ext uri="{BB962C8B-B14F-4D97-AF65-F5344CB8AC3E}">
        <p14:creationId xmlns:p14="http://schemas.microsoft.com/office/powerpoint/2010/main" val="205861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8594BB-99D2-4F0B-B84E-E6664D1A4BEC}"/>
              </a:ext>
            </a:extLst>
          </p:cNvPr>
          <p:cNvSpPr txBox="1"/>
          <p:nvPr/>
        </p:nvSpPr>
        <p:spPr>
          <a:xfrm>
            <a:off x="838200" y="1294741"/>
            <a:ext cx="10468697" cy="3888244"/>
          </a:xfrm>
          <a:prstGeom prst="rect">
            <a:avLst/>
          </a:prstGeom>
          <a:noFill/>
        </p:spPr>
        <p:txBody>
          <a:bodyPr wrap="square" lIns="91440" tIns="45720" rIns="91440" bIns="45720" anchor="t">
            <a:spAutoFit/>
          </a:bodyPr>
          <a:lstStyle/>
          <a:p>
            <a:pPr marL="380365" indent="-380365" algn="just" defTabSz="1219170" fontAlgn="base">
              <a:spcBef>
                <a:spcPct val="0"/>
              </a:spcBef>
              <a:spcAft>
                <a:spcPts val="800"/>
              </a:spcAft>
              <a:buFont typeface="Arial" panose="020B0604020202020204" pitchFamily="34" charset="0"/>
              <a:buChar char="•"/>
              <a:defRPr/>
            </a:pPr>
            <a:r>
              <a:rPr lang="en-GB" sz="2000" kern="0"/>
              <a:t>Off the job training is time during the apprenticeship that is allocated to enable apprentices to achieve their apprenticeship outside of their normal day to day working duties</a:t>
            </a:r>
            <a:endParaRPr lang="en-US"/>
          </a:p>
          <a:p>
            <a:pPr marL="380365" indent="-380365" algn="just" defTabSz="1219170" fontAlgn="base">
              <a:spcBef>
                <a:spcPct val="0"/>
              </a:spcBef>
              <a:spcAft>
                <a:spcPts val="800"/>
              </a:spcAft>
              <a:buFont typeface="Arial" panose="020B0604020202020204" pitchFamily="34" charset="0"/>
              <a:buChar char="•"/>
              <a:defRPr/>
            </a:pPr>
            <a:r>
              <a:rPr lang="en-GB" sz="2000" kern="0"/>
              <a:t>20% OTJT is mandatory and must be evidenced</a:t>
            </a:r>
            <a:endParaRPr lang="en-GB" sz="2000" kern="0">
              <a:cs typeface="Calibri" panose="020F0502020204030204"/>
            </a:endParaRPr>
          </a:p>
          <a:p>
            <a:pPr marL="380365" indent="-380365" algn="just" defTabSz="1219170" fontAlgn="base">
              <a:spcBef>
                <a:spcPct val="0"/>
              </a:spcBef>
              <a:spcAft>
                <a:spcPts val="800"/>
              </a:spcAft>
              <a:buFont typeface="Arial" panose="020B0604020202020204" pitchFamily="34" charset="0"/>
              <a:buChar char="•"/>
              <a:defRPr/>
            </a:pPr>
            <a:r>
              <a:rPr lang="en-GB" sz="2000" kern="0"/>
              <a:t>It must be paid time within the apprentice’s working hours.  It must be new learning.</a:t>
            </a:r>
            <a:endParaRPr lang="en-GB" sz="2000" kern="0">
              <a:cs typeface="Calibri" panose="020F0502020204030204"/>
            </a:endParaRPr>
          </a:p>
          <a:p>
            <a:pPr marL="380365" indent="-380365" algn="just" defTabSz="1219170" fontAlgn="base">
              <a:spcBef>
                <a:spcPct val="0"/>
              </a:spcBef>
              <a:spcAft>
                <a:spcPts val="800"/>
              </a:spcAft>
              <a:buFont typeface="Arial" panose="020B0604020202020204" pitchFamily="34" charset="0"/>
              <a:buChar char="•"/>
              <a:defRPr/>
            </a:pPr>
            <a:r>
              <a:rPr lang="en-GB" sz="2000" kern="0"/>
              <a:t>The amount is based on the number of hours the apprentice is contracted for </a:t>
            </a:r>
            <a:endParaRPr lang="en-GB" sz="2000" kern="0">
              <a:cs typeface="Calibri" panose="020F0502020204030204"/>
            </a:endParaRPr>
          </a:p>
          <a:p>
            <a:pPr marL="380365" indent="-380365" algn="just" defTabSz="1219170" fontAlgn="base">
              <a:spcBef>
                <a:spcPct val="0"/>
              </a:spcBef>
              <a:spcAft>
                <a:spcPts val="800"/>
              </a:spcAft>
              <a:buFont typeface="Arial" panose="020B0604020202020204" pitchFamily="34" charset="0"/>
              <a:buChar char="•"/>
              <a:defRPr/>
            </a:pPr>
            <a:r>
              <a:rPr lang="en-GB" sz="2000" kern="0"/>
              <a:t>The purpose is to further develop their knowledge and skills linked to their apprenticeship</a:t>
            </a:r>
            <a:endParaRPr lang="en-GB" sz="2000" kern="0">
              <a:cs typeface="Calibri" panose="020F0502020204030204"/>
            </a:endParaRPr>
          </a:p>
          <a:p>
            <a:pPr marL="380365" indent="-380365" algn="just" defTabSz="1219170" fontAlgn="base">
              <a:spcBef>
                <a:spcPct val="0"/>
              </a:spcBef>
              <a:spcAft>
                <a:spcPts val="800"/>
              </a:spcAft>
              <a:buFont typeface="Arial" panose="020B0604020202020204" pitchFamily="34" charset="0"/>
              <a:buChar char="•"/>
              <a:defRPr/>
            </a:pPr>
            <a:endParaRPr lang="en-GB" sz="2000" kern="0">
              <a:cs typeface="Calibri" panose="020F0502020204030204"/>
            </a:endParaRPr>
          </a:p>
          <a:p>
            <a:pPr algn="just" defTabSz="1219170" fontAlgn="base">
              <a:spcBef>
                <a:spcPct val="0"/>
              </a:spcBef>
              <a:spcAft>
                <a:spcPts val="800"/>
              </a:spcAft>
              <a:defRPr/>
            </a:pPr>
            <a:r>
              <a:rPr lang="en-GB" sz="2000" kern="0"/>
              <a:t>How will it be recorded?</a:t>
            </a:r>
            <a:endParaRPr lang="en-GB" sz="2000" kern="0">
              <a:cs typeface="Calibri" panose="020F0502020204030204"/>
            </a:endParaRPr>
          </a:p>
          <a:p>
            <a:pPr algn="just" defTabSz="1219170" fontAlgn="base">
              <a:spcBef>
                <a:spcPct val="0"/>
              </a:spcBef>
              <a:spcAft>
                <a:spcPts val="800"/>
              </a:spcAft>
              <a:defRPr/>
            </a:pPr>
            <a:r>
              <a:rPr lang="en-GB" sz="2000" kern="0"/>
              <a:t>The 20% has been planned for every activity on Bud and will automatically be set for each apprentice. It will be checked/adjusted and confirmed at the end of each activity.</a:t>
            </a:r>
            <a:endParaRPr lang="en-GB" sz="2000" kern="0">
              <a:cs typeface="Calibri" panose="020F0502020204030204"/>
            </a:endParaRPr>
          </a:p>
        </p:txBody>
      </p:sp>
      <p:sp>
        <p:nvSpPr>
          <p:cNvPr id="4" name="Title 1">
            <a:extLst>
              <a:ext uri="{FF2B5EF4-FFF2-40B4-BE49-F238E27FC236}">
                <a16:creationId xmlns:a16="http://schemas.microsoft.com/office/drawing/2014/main" id="{AA83BF98-5272-4ACC-BC25-770180950BB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Off the job training (OTJT)</a:t>
            </a:r>
            <a:endParaRPr lang="en-GB"/>
          </a:p>
        </p:txBody>
      </p:sp>
    </p:spTree>
    <p:extLst>
      <p:ext uri="{BB962C8B-B14F-4D97-AF65-F5344CB8AC3E}">
        <p14:creationId xmlns:p14="http://schemas.microsoft.com/office/powerpoint/2010/main" val="287080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4EBD-20EE-4DED-9CAD-684645D15063}"/>
              </a:ext>
            </a:extLst>
          </p:cNvPr>
          <p:cNvSpPr>
            <a:spLocks noGrp="1"/>
          </p:cNvSpPr>
          <p:nvPr>
            <p:ph type="title"/>
          </p:nvPr>
        </p:nvSpPr>
        <p:spPr/>
        <p:txBody>
          <a:bodyPr/>
          <a:lstStyle/>
          <a:p>
            <a:r>
              <a:rPr lang="en-GB"/>
              <a:t>Summary </a:t>
            </a:r>
          </a:p>
        </p:txBody>
      </p:sp>
      <p:graphicFrame>
        <p:nvGraphicFramePr>
          <p:cNvPr id="4" name="Table 4">
            <a:extLst>
              <a:ext uri="{FF2B5EF4-FFF2-40B4-BE49-F238E27FC236}">
                <a16:creationId xmlns:a16="http://schemas.microsoft.com/office/drawing/2014/main" id="{52F198CF-C9FB-4233-873D-5B7055D13407}"/>
              </a:ext>
            </a:extLst>
          </p:cNvPr>
          <p:cNvGraphicFramePr>
            <a:graphicFrameLocks noGrp="1"/>
          </p:cNvGraphicFramePr>
          <p:nvPr>
            <p:extLst>
              <p:ext uri="{D42A27DB-BD31-4B8C-83A1-F6EECF244321}">
                <p14:modId xmlns:p14="http://schemas.microsoft.com/office/powerpoint/2010/main" val="471726036"/>
              </p:ext>
            </p:extLst>
          </p:nvPr>
        </p:nvGraphicFramePr>
        <p:xfrm>
          <a:off x="1011504" y="1375646"/>
          <a:ext cx="10342300" cy="4537885"/>
        </p:xfrm>
        <a:graphic>
          <a:graphicData uri="http://schemas.openxmlformats.org/drawingml/2006/table">
            <a:tbl>
              <a:tblPr firstRow="1" bandRow="1">
                <a:tableStyleId>{5C22544A-7EE6-4342-B048-85BDC9FD1C3A}</a:tableStyleId>
              </a:tblPr>
              <a:tblGrid>
                <a:gridCol w="1978189">
                  <a:extLst>
                    <a:ext uri="{9D8B030D-6E8A-4147-A177-3AD203B41FA5}">
                      <a16:colId xmlns:a16="http://schemas.microsoft.com/office/drawing/2014/main" val="3327509990"/>
                    </a:ext>
                  </a:extLst>
                </a:gridCol>
                <a:gridCol w="1224618">
                  <a:extLst>
                    <a:ext uri="{9D8B030D-6E8A-4147-A177-3AD203B41FA5}">
                      <a16:colId xmlns:a16="http://schemas.microsoft.com/office/drawing/2014/main" val="119265831"/>
                    </a:ext>
                  </a:extLst>
                </a:gridCol>
                <a:gridCol w="1435374">
                  <a:extLst>
                    <a:ext uri="{9D8B030D-6E8A-4147-A177-3AD203B41FA5}">
                      <a16:colId xmlns:a16="http://schemas.microsoft.com/office/drawing/2014/main" val="3949908697"/>
                    </a:ext>
                  </a:extLst>
                </a:gridCol>
                <a:gridCol w="1442850">
                  <a:extLst>
                    <a:ext uri="{9D8B030D-6E8A-4147-A177-3AD203B41FA5}">
                      <a16:colId xmlns:a16="http://schemas.microsoft.com/office/drawing/2014/main" val="1645823220"/>
                    </a:ext>
                  </a:extLst>
                </a:gridCol>
                <a:gridCol w="1420423">
                  <a:extLst>
                    <a:ext uri="{9D8B030D-6E8A-4147-A177-3AD203B41FA5}">
                      <a16:colId xmlns:a16="http://schemas.microsoft.com/office/drawing/2014/main" val="3577085117"/>
                    </a:ext>
                  </a:extLst>
                </a:gridCol>
                <a:gridCol w="1420423">
                  <a:extLst>
                    <a:ext uri="{9D8B030D-6E8A-4147-A177-3AD203B41FA5}">
                      <a16:colId xmlns:a16="http://schemas.microsoft.com/office/drawing/2014/main" val="162674972"/>
                    </a:ext>
                  </a:extLst>
                </a:gridCol>
                <a:gridCol w="1420423">
                  <a:extLst>
                    <a:ext uri="{9D8B030D-6E8A-4147-A177-3AD203B41FA5}">
                      <a16:colId xmlns:a16="http://schemas.microsoft.com/office/drawing/2014/main" val="2538734632"/>
                    </a:ext>
                  </a:extLst>
                </a:gridCol>
              </a:tblGrid>
              <a:tr h="1450840">
                <a:tc>
                  <a:txBody>
                    <a:bodyPr/>
                    <a:lstStyle/>
                    <a:p>
                      <a:pPr algn="ctr"/>
                      <a:endParaRPr lang="en-GB"/>
                    </a:p>
                  </a:txBody>
                  <a:tcPr anchor="ctr"/>
                </a:tc>
                <a:tc>
                  <a:txBody>
                    <a:bodyPr/>
                    <a:lstStyle/>
                    <a:p>
                      <a:pPr algn="ctr"/>
                      <a:r>
                        <a:rPr lang="en-GB"/>
                        <a:t>NPQSL standalone</a:t>
                      </a:r>
                    </a:p>
                  </a:txBody>
                  <a:tcPr anchor="ctr"/>
                </a:tc>
                <a:tc>
                  <a:txBody>
                    <a:bodyPr/>
                    <a:lstStyle/>
                    <a:p>
                      <a:pPr algn="ctr"/>
                      <a:r>
                        <a:rPr lang="en-GB"/>
                        <a:t>Senior Leaders Apprentice Programme</a:t>
                      </a:r>
                    </a:p>
                  </a:txBody>
                  <a:tcPr anchor="ctr"/>
                </a:tc>
                <a:tc>
                  <a:txBody>
                    <a:bodyPr/>
                    <a:lstStyle/>
                    <a:p>
                      <a:pPr algn="ctr"/>
                      <a:r>
                        <a:rPr lang="en-GB"/>
                        <a:t>NPQEL standalone</a:t>
                      </a:r>
                    </a:p>
                  </a:txBody>
                  <a:tcPr anchor="ctr"/>
                </a:tc>
                <a:tc>
                  <a:txBody>
                    <a:bodyPr/>
                    <a:lstStyle/>
                    <a:p>
                      <a:pPr algn="ctr"/>
                      <a:r>
                        <a:rPr lang="en-GB"/>
                        <a:t>Executive Leaders Apprentice Programme</a:t>
                      </a:r>
                    </a:p>
                  </a:txBody>
                  <a:tcPr anchor="ctr"/>
                </a:tc>
                <a:tc>
                  <a:txBody>
                    <a:bodyPr/>
                    <a:lstStyle/>
                    <a:p>
                      <a:pPr algn="ctr"/>
                      <a:r>
                        <a:rPr lang="en-GB"/>
                        <a:t>NPQH standalone</a:t>
                      </a:r>
                    </a:p>
                  </a:txBody>
                  <a:tcPr anchor="ctr"/>
                </a:tc>
                <a:tc>
                  <a:txBody>
                    <a:bodyPr/>
                    <a:lstStyle/>
                    <a:p>
                      <a:pPr algn="ctr"/>
                      <a:r>
                        <a:rPr lang="en-GB"/>
                        <a:t>Headship Apprentice Programme</a:t>
                      </a:r>
                    </a:p>
                  </a:txBody>
                  <a:tcPr anchor="ctr"/>
                </a:tc>
                <a:extLst>
                  <a:ext uri="{0D108BD9-81ED-4DB2-BD59-A6C34878D82A}">
                    <a16:rowId xmlns:a16="http://schemas.microsoft.com/office/drawing/2014/main" val="2420982836"/>
                  </a:ext>
                </a:extLst>
              </a:tr>
              <a:tr h="763601">
                <a:tc>
                  <a:txBody>
                    <a:bodyPr/>
                    <a:lstStyle/>
                    <a:p>
                      <a:pPr algn="l"/>
                      <a:r>
                        <a:rPr lang="en-GB"/>
                        <a:t>Learning hours delivered</a:t>
                      </a:r>
                    </a:p>
                  </a:txBody>
                  <a:tcPr anchor="ctr"/>
                </a:tc>
                <a:tc>
                  <a:txBody>
                    <a:bodyPr/>
                    <a:lstStyle/>
                    <a:p>
                      <a:pPr algn="ctr"/>
                      <a:r>
                        <a:rPr lang="en-GB"/>
                        <a:t>106</a:t>
                      </a:r>
                    </a:p>
                  </a:txBody>
                  <a:tcPr anchor="ctr"/>
                </a:tc>
                <a:tc>
                  <a:txBody>
                    <a:bodyPr/>
                    <a:lstStyle/>
                    <a:p>
                      <a:pPr algn="ctr"/>
                      <a:r>
                        <a:rPr lang="en-GB"/>
                        <a:t>184</a:t>
                      </a:r>
                    </a:p>
                  </a:txBody>
                  <a:tcPr anchor="ctr"/>
                </a:tc>
                <a:tc>
                  <a:txBody>
                    <a:bodyPr/>
                    <a:lstStyle/>
                    <a:p>
                      <a:pPr algn="ctr"/>
                      <a:r>
                        <a:rPr lang="en-GB"/>
                        <a:t>132</a:t>
                      </a:r>
                    </a:p>
                  </a:txBody>
                  <a:tcPr anchor="ctr"/>
                </a:tc>
                <a:tc>
                  <a:txBody>
                    <a:bodyPr/>
                    <a:lstStyle/>
                    <a:p>
                      <a:pPr algn="ctr"/>
                      <a:r>
                        <a:rPr lang="en-GB"/>
                        <a:t>212</a:t>
                      </a:r>
                    </a:p>
                  </a:txBody>
                  <a:tcPr anchor="ctr"/>
                </a:tc>
                <a:tc>
                  <a:txBody>
                    <a:bodyPr/>
                    <a:lstStyle/>
                    <a:p>
                      <a:pPr algn="ctr"/>
                      <a:r>
                        <a:rPr lang="en-GB"/>
                        <a:t>120</a:t>
                      </a:r>
                    </a:p>
                  </a:txBody>
                  <a:tcPr anchor="ctr"/>
                </a:tc>
                <a:tc>
                  <a:txBody>
                    <a:bodyPr/>
                    <a:lstStyle/>
                    <a:p>
                      <a:pPr algn="ctr"/>
                      <a:r>
                        <a:rPr lang="en-GB"/>
                        <a:t>200</a:t>
                      </a:r>
                    </a:p>
                  </a:txBody>
                  <a:tcPr anchor="ctr"/>
                </a:tc>
                <a:extLst>
                  <a:ext uri="{0D108BD9-81ED-4DB2-BD59-A6C34878D82A}">
                    <a16:rowId xmlns:a16="http://schemas.microsoft.com/office/drawing/2014/main" val="3230112642"/>
                  </a:ext>
                </a:extLst>
              </a:tr>
              <a:tr h="1679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Qualifications gained</a:t>
                      </a:r>
                    </a:p>
                  </a:txBody>
                  <a:tcPr anchor="ctr"/>
                </a:tc>
                <a:tc>
                  <a:txBody>
                    <a:bodyPr/>
                    <a:lstStyle/>
                    <a:p>
                      <a:pPr algn="ctr"/>
                      <a:r>
                        <a:rPr lang="en-GB" sz="1600"/>
                        <a:t>NPQSL</a:t>
                      </a:r>
                    </a:p>
                  </a:txBody>
                  <a:tcPr anchor="ctr"/>
                </a:tc>
                <a:tc>
                  <a:txBody>
                    <a:bodyPr/>
                    <a:lstStyle/>
                    <a:p>
                      <a:pPr algn="ctr"/>
                      <a:r>
                        <a:rPr lang="en-GB" sz="1600"/>
                        <a:t>ODM Level 5 Apprenticeship</a:t>
                      </a:r>
                    </a:p>
                    <a:p>
                      <a:pPr algn="ctr"/>
                      <a:endParaRPr lang="en-GB" sz="1600"/>
                    </a:p>
                    <a:p>
                      <a:pPr algn="ctr"/>
                      <a:r>
                        <a:rPr lang="en-GB" sz="1600"/>
                        <a:t>NQPSL</a:t>
                      </a:r>
                    </a:p>
                  </a:txBody>
                  <a:tcPr anchor="ctr"/>
                </a:tc>
                <a:tc>
                  <a:txBody>
                    <a:bodyPr/>
                    <a:lstStyle/>
                    <a:p>
                      <a:pPr algn="ctr"/>
                      <a:r>
                        <a:rPr lang="en-GB" sz="1600"/>
                        <a:t>NPQEL</a:t>
                      </a:r>
                    </a:p>
                  </a:txBody>
                  <a:tcPr anchor="ctr"/>
                </a:tc>
                <a:tc>
                  <a:txBody>
                    <a:bodyPr/>
                    <a:lstStyle/>
                    <a:p>
                      <a:pPr algn="ctr"/>
                      <a:r>
                        <a:rPr lang="en-GB" sz="1600"/>
                        <a:t>Senior Leaders L7 Apprenticeship</a:t>
                      </a:r>
                    </a:p>
                    <a:p>
                      <a:pPr algn="ctr"/>
                      <a:endParaRPr lang="en-GB" sz="1600"/>
                    </a:p>
                    <a:p>
                      <a:pPr algn="ctr"/>
                      <a:r>
                        <a:rPr lang="en-GB" sz="1600"/>
                        <a:t>NPQEL</a:t>
                      </a:r>
                    </a:p>
                  </a:txBody>
                  <a:tcPr anchor="ctr"/>
                </a:tc>
                <a:tc>
                  <a:txBody>
                    <a:bodyPr/>
                    <a:lstStyle/>
                    <a:p>
                      <a:pPr algn="ctr"/>
                      <a:r>
                        <a:rPr lang="en-GB" sz="1600"/>
                        <a:t>NPQH</a:t>
                      </a:r>
                    </a:p>
                  </a:txBody>
                  <a:tcPr anchor="ctr"/>
                </a:tc>
                <a:tc>
                  <a:txBody>
                    <a:bodyPr/>
                    <a:lstStyle/>
                    <a:p>
                      <a:pPr algn="ctr"/>
                      <a:r>
                        <a:rPr lang="en-GB" sz="1600"/>
                        <a:t>Senior Leaders L7 Apprenticeship</a:t>
                      </a:r>
                    </a:p>
                    <a:p>
                      <a:pPr algn="ctr"/>
                      <a:endParaRPr lang="en-GB" sz="1600"/>
                    </a:p>
                    <a:p>
                      <a:pPr algn="ctr"/>
                      <a:r>
                        <a:rPr lang="en-GB" sz="1600"/>
                        <a:t>NPQH</a:t>
                      </a:r>
                    </a:p>
                  </a:txBody>
                  <a:tcPr anchor="ctr"/>
                </a:tc>
                <a:extLst>
                  <a:ext uri="{0D108BD9-81ED-4DB2-BD59-A6C34878D82A}">
                    <a16:rowId xmlns:a16="http://schemas.microsoft.com/office/drawing/2014/main" val="2320713630"/>
                  </a:ext>
                </a:extLst>
              </a:tr>
              <a:tr h="643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Cost</a:t>
                      </a:r>
                    </a:p>
                  </a:txBody>
                  <a:tcPr anchor="ctr"/>
                </a:tc>
                <a:tc>
                  <a:txBody>
                    <a:bodyPr/>
                    <a:lstStyle/>
                    <a:p>
                      <a:pPr algn="ctr"/>
                      <a:r>
                        <a:rPr lang="en-GB"/>
                        <a:t>£1140</a:t>
                      </a:r>
                    </a:p>
                  </a:txBody>
                  <a:tcPr anchor="ctr"/>
                </a:tc>
                <a:tc>
                  <a:txBody>
                    <a:bodyPr/>
                    <a:lstStyle/>
                    <a:p>
                      <a:pPr algn="ctr"/>
                      <a:r>
                        <a:rPr lang="en-GB"/>
                        <a:t>£7000 (levy)</a:t>
                      </a:r>
                    </a:p>
                  </a:txBody>
                  <a:tcPr anchor="ctr"/>
                </a:tc>
                <a:tc>
                  <a:txBody>
                    <a:bodyPr/>
                    <a:lstStyle/>
                    <a:p>
                      <a:pPr algn="ctr"/>
                      <a:r>
                        <a:rPr lang="en-GB"/>
                        <a:t>£4095</a:t>
                      </a:r>
                    </a:p>
                  </a:txBody>
                  <a:tcPr anchor="ctr"/>
                </a:tc>
                <a:tc>
                  <a:txBody>
                    <a:bodyPr/>
                    <a:lstStyle/>
                    <a:p>
                      <a:pPr algn="ctr"/>
                      <a:r>
                        <a:rPr lang="en-GB"/>
                        <a:t>£14000 (levy)</a:t>
                      </a:r>
                    </a:p>
                  </a:txBody>
                  <a:tcPr anchor="ctr"/>
                </a:tc>
                <a:tc>
                  <a:txBody>
                    <a:bodyPr/>
                    <a:lstStyle/>
                    <a:p>
                      <a:pPr algn="ctr"/>
                      <a:r>
                        <a:rPr lang="en-GB"/>
                        <a:t>£1980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£14000 (levy)</a:t>
                      </a:r>
                    </a:p>
                  </a:txBody>
                  <a:tcPr anchor="ctr"/>
                </a:tc>
                <a:extLst>
                  <a:ext uri="{0D108BD9-81ED-4DB2-BD59-A6C34878D82A}">
                    <a16:rowId xmlns:a16="http://schemas.microsoft.com/office/drawing/2014/main" val="593065099"/>
                  </a:ext>
                </a:extLst>
              </a:tr>
            </a:tbl>
          </a:graphicData>
        </a:graphic>
      </p:graphicFrame>
    </p:spTree>
    <p:extLst>
      <p:ext uri="{BB962C8B-B14F-4D97-AF65-F5344CB8AC3E}">
        <p14:creationId xmlns:p14="http://schemas.microsoft.com/office/powerpoint/2010/main" val="243821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57055" y="1690688"/>
            <a:ext cx="4396746" cy="4704523"/>
          </a:xfrm>
        </p:spPr>
        <p:txBody>
          <a:bodyPr>
            <a:normAutofit/>
          </a:bodyPr>
          <a:lstStyle/>
          <a:p>
            <a:r>
              <a:rPr lang="en-GB" sz="1800" b="1" dirty="0"/>
              <a:t>So what’s changed?</a:t>
            </a:r>
          </a:p>
          <a:p>
            <a:pPr marL="228594" indent="-228594">
              <a:buClr>
                <a:srgbClr val="006BB5"/>
              </a:buClr>
              <a:buFont typeface="Wingdings" panose="05000000000000000000" pitchFamily="2" charset="2"/>
              <a:buChar char="§"/>
            </a:pPr>
            <a:r>
              <a:rPr lang="en-GB" sz="1800" dirty="0"/>
              <a:t>NPQ content areas are threaded from the Early Career Framework</a:t>
            </a:r>
          </a:p>
          <a:p>
            <a:pPr marL="228594" indent="-228594">
              <a:buClr>
                <a:srgbClr val="006BB5"/>
              </a:buClr>
              <a:buFont typeface="Wingdings" panose="05000000000000000000" pitchFamily="2" charset="2"/>
              <a:buChar char="§"/>
            </a:pPr>
            <a:r>
              <a:rPr lang="en-GB" sz="1800" dirty="0"/>
              <a:t>Specialist NPQs to support career pathway width and replace old middle leader NPQ</a:t>
            </a:r>
          </a:p>
          <a:p>
            <a:pPr marL="228594" indent="-228594">
              <a:buClr>
                <a:srgbClr val="006BB5"/>
              </a:buClr>
              <a:buFont typeface="Wingdings" panose="05000000000000000000" pitchFamily="2" charset="2"/>
              <a:buChar char="§"/>
            </a:pPr>
            <a:r>
              <a:rPr lang="en-GB" sz="18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1800" dirty="0"/>
              <a:t>Behaviours do not feature in DfE frameworks, however, we have embedded these throughout</a:t>
            </a:r>
          </a:p>
          <a:p>
            <a:pPr marL="228594" indent="-228594">
              <a:buClr>
                <a:srgbClr val="006BB5"/>
              </a:buClr>
              <a:buFont typeface="Wingdings" panose="05000000000000000000" pitchFamily="2" charset="2"/>
              <a:buChar char="§"/>
            </a:pPr>
            <a:r>
              <a:rPr lang="en-GB" sz="1800" dirty="0"/>
              <a:t>Greater emphasis on practice-based activity and participant context </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nvGraphicFramePr>
        <p:xfrm>
          <a:off x="838200" y="1690688"/>
          <a:ext cx="5851780" cy="3825942"/>
        </p:xfrm>
        <a:graphic>
          <a:graphicData uri="http://schemas.openxmlformats.org/drawingml/2006/table">
            <a:tbl>
              <a:tblPr firstCol="1" bandRow="1">
                <a:tableStyleId>{5C22544A-7EE6-4342-B048-85BDC9FD1C3A}</a:tableStyleId>
              </a:tblPr>
              <a:tblGrid>
                <a:gridCol w="1884425">
                  <a:extLst>
                    <a:ext uri="{9D8B030D-6E8A-4147-A177-3AD203B41FA5}">
                      <a16:colId xmlns:a16="http://schemas.microsoft.com/office/drawing/2014/main" val="3871482898"/>
                    </a:ext>
                  </a:extLst>
                </a:gridCol>
                <a:gridCol w="3967355">
                  <a:extLst>
                    <a:ext uri="{9D8B030D-6E8A-4147-A177-3AD203B41FA5}">
                      <a16:colId xmlns:a16="http://schemas.microsoft.com/office/drawing/2014/main" val="2193875372"/>
                    </a:ext>
                  </a:extLst>
                </a:gridCol>
              </a:tblGrid>
              <a:tr h="655554">
                <a:tc>
                  <a:txBody>
                    <a:bodyPr/>
                    <a:lstStyle/>
                    <a:p>
                      <a:r>
                        <a:rPr lang="en-GB" sz="1400" dirty="0"/>
                        <a:t>NPQ Leading Teacher Development</a:t>
                      </a:r>
                    </a:p>
                  </a:txBody>
                  <a:tcPr marL="121920" marR="121920" marT="60960" marB="60960"/>
                </a:tc>
                <a:tc>
                  <a:txBody>
                    <a:bodyPr/>
                    <a:lstStyle/>
                    <a:p>
                      <a:r>
                        <a:rPr lang="en-GB" sz="1400" dirty="0"/>
                        <a:t>For those who are, or aspire to, lead the development of other teachers</a:t>
                      </a:r>
                    </a:p>
                  </a:txBody>
                  <a:tcPr marL="121920" marR="121920" marT="60960" marB="60960"/>
                </a:tc>
                <a:extLst>
                  <a:ext uri="{0D108BD9-81ED-4DB2-BD59-A6C34878D82A}">
                    <a16:rowId xmlns:a16="http://schemas.microsoft.com/office/drawing/2014/main" val="209508453"/>
                  </a:ext>
                </a:extLst>
              </a:tr>
              <a:tr h="655554">
                <a:tc>
                  <a:txBody>
                    <a:bodyPr/>
                    <a:lstStyle/>
                    <a:p>
                      <a:r>
                        <a:rPr lang="en-GB" sz="1400" dirty="0"/>
                        <a:t>NPQ Leading Teaching</a:t>
                      </a:r>
                    </a:p>
                  </a:txBody>
                  <a:tcPr marL="121920" marR="121920" marT="60960" marB="60960"/>
                </a:tc>
                <a:tc>
                  <a:txBody>
                    <a:bodyPr/>
                    <a:lstStyle/>
                    <a:p>
                      <a:r>
                        <a:rPr lang="en-GB" sz="1400" dirty="0"/>
                        <a:t>For those who are, or aspire to, lead teaching in a subject, year group, key stage or phase</a:t>
                      </a:r>
                    </a:p>
                  </a:txBody>
                  <a:tcPr marL="121920" marR="121920" marT="60960" marB="60960"/>
                </a:tc>
                <a:extLst>
                  <a:ext uri="{0D108BD9-81ED-4DB2-BD59-A6C34878D82A}">
                    <a16:rowId xmlns:a16="http://schemas.microsoft.com/office/drawing/2014/main" val="478835394"/>
                  </a:ext>
                </a:extLst>
              </a:tr>
              <a:tr h="655554">
                <a:tc>
                  <a:txBody>
                    <a:bodyPr/>
                    <a:lstStyle/>
                    <a:p>
                      <a:r>
                        <a:rPr lang="en-GB" sz="1400" dirty="0"/>
                        <a:t>NPQ Leading Behaviour &amp; Culture</a:t>
                      </a:r>
                    </a:p>
                  </a:txBody>
                  <a:tcPr marL="121920" marR="121920" marT="60960" marB="60960"/>
                </a:tc>
                <a:tc>
                  <a:txBody>
                    <a:bodyPr/>
                    <a:lstStyle/>
                    <a:p>
                      <a:r>
                        <a:rPr lang="en-GB" sz="1400" dirty="0"/>
                        <a:t>For those who are, or aspire to, lead behaviour and culture and/or pupil well-being</a:t>
                      </a:r>
                    </a:p>
                  </a:txBody>
                  <a:tcPr marL="121920" marR="121920" marT="60960" marB="60960"/>
                </a:tc>
                <a:extLst>
                  <a:ext uri="{0D108BD9-81ED-4DB2-BD59-A6C34878D82A}">
                    <a16:rowId xmlns:a16="http://schemas.microsoft.com/office/drawing/2014/main" val="3809474751"/>
                  </a:ext>
                </a:extLst>
              </a:tr>
              <a:tr h="468253">
                <a:tc>
                  <a:txBody>
                    <a:bodyPr/>
                    <a:lstStyle/>
                    <a:p>
                      <a:r>
                        <a:rPr lang="en-GB" sz="1400" dirty="0"/>
                        <a:t>NPQ Senior Leadership</a:t>
                      </a:r>
                    </a:p>
                  </a:txBody>
                  <a:tcPr marL="121920" marR="121920" marT="60960" marB="60960"/>
                </a:tc>
                <a:tc>
                  <a:txBody>
                    <a:bodyPr/>
                    <a:lstStyle/>
                    <a:p>
                      <a:r>
                        <a:rPr lang="en-GB" sz="14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468253">
                <a:tc>
                  <a:txBody>
                    <a:bodyPr/>
                    <a:lstStyle/>
                    <a:p>
                      <a:r>
                        <a:rPr lang="en-GB" sz="1400" dirty="0"/>
                        <a:t>NPQ Headship</a:t>
                      </a:r>
                    </a:p>
                  </a:txBody>
                  <a:tcPr marL="121920" marR="121920" marT="60960" marB="60960"/>
                </a:tc>
                <a:tc>
                  <a:txBody>
                    <a:bodyPr/>
                    <a:lstStyle/>
                    <a:p>
                      <a:r>
                        <a:rPr lang="en-GB" sz="14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655554">
                <a:tc>
                  <a:txBody>
                    <a:bodyPr/>
                    <a:lstStyle/>
                    <a:p>
                      <a:r>
                        <a:rPr lang="en-GB" sz="1400" dirty="0"/>
                        <a:t>NPQ Executive Leadership</a:t>
                      </a:r>
                    </a:p>
                  </a:txBody>
                  <a:tcPr marL="121920" marR="121920" marT="60960" marB="60960"/>
                </a:tc>
                <a:tc>
                  <a:txBody>
                    <a:bodyPr/>
                    <a:lstStyle/>
                    <a:p>
                      <a:r>
                        <a:rPr lang="en-GB" sz="14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spTree>
    <p:extLst>
      <p:ext uri="{BB962C8B-B14F-4D97-AF65-F5344CB8AC3E}">
        <p14:creationId xmlns:p14="http://schemas.microsoft.com/office/powerpoint/2010/main" val="32785833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9373-78B2-4B4C-B841-E97C9D1FEC6C}"/>
              </a:ext>
            </a:extLst>
          </p:cNvPr>
          <p:cNvSpPr>
            <a:spLocks noGrp="1"/>
          </p:cNvSpPr>
          <p:nvPr>
            <p:ph type="title"/>
          </p:nvPr>
        </p:nvSpPr>
        <p:spPr/>
        <p:txBody>
          <a:bodyPr/>
          <a:lstStyle/>
          <a:p>
            <a:r>
              <a:rPr lang="en-GB" b="1" dirty="0"/>
              <a:t>NPQ cyclical learning pathway</a:t>
            </a:r>
          </a:p>
        </p:txBody>
      </p:sp>
      <p:graphicFrame>
        <p:nvGraphicFramePr>
          <p:cNvPr id="4" name="Content Placeholder 3">
            <a:extLst>
              <a:ext uri="{FF2B5EF4-FFF2-40B4-BE49-F238E27FC236}">
                <a16:creationId xmlns:a16="http://schemas.microsoft.com/office/drawing/2014/main" id="{E37941A8-61C5-4AE1-997C-7B9680C42039}"/>
              </a:ext>
            </a:extLst>
          </p:cNvPr>
          <p:cNvGraphicFramePr>
            <a:graphicFrameLocks noGrp="1"/>
          </p:cNvGraphicFramePr>
          <p:nvPr>
            <p:ph idx="1"/>
          </p:nvPr>
        </p:nvGraphicFramePr>
        <p:xfrm>
          <a:off x="624417" y="1509184"/>
          <a:ext cx="10972800" cy="451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EDF08B2-F1B5-4256-AEFA-A674062DBC08}"/>
              </a:ext>
            </a:extLst>
          </p:cNvPr>
          <p:cNvSpPr txBox="1"/>
          <p:nvPr/>
        </p:nvSpPr>
        <p:spPr>
          <a:xfrm>
            <a:off x="594782" y="2871986"/>
            <a:ext cx="1852812" cy="1446935"/>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Skills audit</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Develop professional profile</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A2027B"/>
                </a:solidFill>
                <a:effectLst/>
                <a:uLnTx/>
                <a:uFillTx/>
                <a:latin typeface="Calibri" panose="020F0502020204030204"/>
                <a:ea typeface="+mn-ea"/>
                <a:cs typeface="+mn-cs"/>
              </a:rPr>
              <a:t>Coach / Mentor review</a:t>
            </a:r>
          </a:p>
        </p:txBody>
      </p:sp>
      <p:sp>
        <p:nvSpPr>
          <p:cNvPr id="6" name="TextBox 5">
            <a:extLst>
              <a:ext uri="{FF2B5EF4-FFF2-40B4-BE49-F238E27FC236}">
                <a16:creationId xmlns:a16="http://schemas.microsoft.com/office/drawing/2014/main" id="{F02BC514-40E6-47CF-A6A1-032B6B0D2580}"/>
              </a:ext>
            </a:extLst>
          </p:cNvPr>
          <p:cNvSpPr txBox="1"/>
          <p:nvPr/>
        </p:nvSpPr>
        <p:spPr>
          <a:xfrm>
            <a:off x="2927648" y="2450306"/>
            <a:ext cx="1728192" cy="3253070"/>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Introduce key concepts &amp; research from content area</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Prepare participants for online study</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Define focus of practice based activity</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A2027B"/>
                </a:solidFill>
                <a:effectLst/>
                <a:uLnTx/>
                <a:uFillTx/>
                <a:latin typeface="Calibri" panose="020F0502020204030204"/>
                <a:ea typeface="+mn-ea"/>
                <a:cs typeface="+mn-cs"/>
              </a:rPr>
              <a:t>Review and refine needs &amp; upload to coach / mentor</a:t>
            </a:r>
          </a:p>
        </p:txBody>
      </p:sp>
      <p:sp>
        <p:nvSpPr>
          <p:cNvPr id="7" name="TextBox 6">
            <a:extLst>
              <a:ext uri="{FF2B5EF4-FFF2-40B4-BE49-F238E27FC236}">
                <a16:creationId xmlns:a16="http://schemas.microsoft.com/office/drawing/2014/main" id="{D11E9892-1904-4427-889D-5DE47C0382A3}"/>
              </a:ext>
            </a:extLst>
          </p:cNvPr>
          <p:cNvSpPr txBox="1"/>
          <p:nvPr/>
        </p:nvSpPr>
        <p:spPr>
          <a:xfrm>
            <a:off x="5135893" y="2237383"/>
            <a:ext cx="1728192" cy="2801536"/>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3 weekly Units</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Complete a minimum of 3 formative activities from across units</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Complete 1 overall learning reflection</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A2027B"/>
                </a:solidFill>
                <a:effectLst/>
                <a:uLnTx/>
                <a:uFillTx/>
                <a:latin typeface="Calibri" panose="020F0502020204030204"/>
                <a:ea typeface="+mn-ea"/>
                <a:cs typeface="+mn-cs"/>
              </a:rPr>
              <a:t>Receive online mentor/coach feedback</a:t>
            </a:r>
          </a:p>
        </p:txBody>
      </p:sp>
      <p:sp>
        <p:nvSpPr>
          <p:cNvPr id="8" name="TextBox 7">
            <a:extLst>
              <a:ext uri="{FF2B5EF4-FFF2-40B4-BE49-F238E27FC236}">
                <a16:creationId xmlns:a16="http://schemas.microsoft.com/office/drawing/2014/main" id="{B483B77F-B766-4FA2-B6DC-403A2B82086A}"/>
              </a:ext>
            </a:extLst>
          </p:cNvPr>
          <p:cNvSpPr txBox="1"/>
          <p:nvPr/>
        </p:nvSpPr>
        <p:spPr>
          <a:xfrm>
            <a:off x="7359069" y="3383028"/>
            <a:ext cx="1809273" cy="1898468"/>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rPr>
              <a:t>Select Formative Assessment Task and complete over 4-weeks</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A2027B"/>
                </a:solidFill>
                <a:effectLst/>
                <a:uLnTx/>
                <a:uFillTx/>
                <a:latin typeface="Calibri" panose="020F0502020204030204"/>
                <a:ea typeface="+mn-ea"/>
                <a:cs typeface="+mn-cs"/>
              </a:rPr>
              <a:t>Coach / Mentor review and feedback</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endParaRPr kumimoji="0" lang="en-GB" sz="1467"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2468CEC-4C05-4712-818E-1D7893327D86}"/>
              </a:ext>
            </a:extLst>
          </p:cNvPr>
          <p:cNvSpPr txBox="1"/>
          <p:nvPr/>
        </p:nvSpPr>
        <p:spPr>
          <a:xfrm>
            <a:off x="9648395" y="3041471"/>
            <a:ext cx="1852812" cy="1221168"/>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3B3B3B"/>
                </a:solidFill>
                <a:effectLst/>
                <a:uLnTx/>
                <a:uFillTx/>
                <a:latin typeface="Calibri" panose="020F0502020204030204"/>
                <a:ea typeface="+mn-ea"/>
                <a:cs typeface="+mn-cs"/>
              </a:rPr>
              <a:t>Refine Professional Profile</a:t>
            </a:r>
          </a:p>
          <a:p>
            <a:pPr marL="228594" marR="0" lvl="0" indent="-228594" algn="l" defTabSz="914400" rtl="0" eaLnBrk="1" fontAlgn="auto" latinLnBrk="0" hangingPunct="1">
              <a:lnSpc>
                <a:spcPct val="100000"/>
              </a:lnSpc>
              <a:spcBef>
                <a:spcPts val="0"/>
              </a:spcBef>
              <a:spcAft>
                <a:spcPts val="0"/>
              </a:spcAft>
              <a:buClr>
                <a:srgbClr val="006BB5"/>
              </a:buClr>
              <a:buSzTx/>
              <a:buFont typeface="Wingdings" panose="05000000000000000000" pitchFamily="2" charset="2"/>
              <a:buChar char="§"/>
              <a:tabLst/>
              <a:defRPr/>
            </a:pPr>
            <a:r>
              <a:rPr kumimoji="0" lang="en-GB" sz="1467" b="0" i="0" u="none" strike="noStrike" kern="1200" cap="none" spc="0" normalizeH="0" baseline="0" noProof="0" dirty="0">
                <a:ln>
                  <a:noFill/>
                </a:ln>
                <a:solidFill>
                  <a:srgbClr val="A2027B"/>
                </a:solidFill>
                <a:effectLst/>
                <a:uLnTx/>
                <a:uFillTx/>
                <a:latin typeface="Calibri" panose="020F0502020204030204"/>
                <a:ea typeface="+mn-ea"/>
                <a:cs typeface="+mn-cs"/>
              </a:rPr>
              <a:t>Coach / Mentor review</a:t>
            </a:r>
          </a:p>
        </p:txBody>
      </p:sp>
    </p:spTree>
    <p:extLst>
      <p:ext uri="{BB962C8B-B14F-4D97-AF65-F5344CB8AC3E}">
        <p14:creationId xmlns:p14="http://schemas.microsoft.com/office/powerpoint/2010/main" val="71866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NPQSL</a:t>
            </a:r>
            <a:endParaRPr lang="en-GB" sz="2800" b="1" i="0" dirty="0"/>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EEE9697A-4B0C-4CE9-A1F5-EFB1E5F55C6C}"/>
              </a:ext>
            </a:extLst>
          </p:cNvPr>
          <p:cNvPicPr>
            <a:picLocks noChangeAspect="1"/>
          </p:cNvPicPr>
          <p:nvPr/>
        </p:nvPicPr>
        <p:blipFill>
          <a:blip r:embed="rId4"/>
          <a:stretch>
            <a:fillRect/>
          </a:stretch>
        </p:blipFill>
        <p:spPr>
          <a:xfrm>
            <a:off x="2644741" y="902498"/>
            <a:ext cx="9433437" cy="4648557"/>
          </a:xfrm>
          <a:prstGeom prst="rect">
            <a:avLst/>
          </a:prstGeom>
        </p:spPr>
      </p:pic>
    </p:spTree>
    <p:extLst>
      <p:ext uri="{BB962C8B-B14F-4D97-AF65-F5344CB8AC3E}">
        <p14:creationId xmlns:p14="http://schemas.microsoft.com/office/powerpoint/2010/main" val="41235981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a:t>
            </a:r>
            <a:r>
              <a:rPr lang="en-GB" sz="2800" b="1" i="0" u="sng" dirty="0"/>
              <a:t>H</a:t>
            </a:r>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3" name="Picture 2" descr="Diagram&#10;&#10;Description automatically generated">
            <a:extLst>
              <a:ext uri="{FF2B5EF4-FFF2-40B4-BE49-F238E27FC236}">
                <a16:creationId xmlns:a16="http://schemas.microsoft.com/office/drawing/2014/main" id="{EEE9697A-4B0C-4CE9-A1F5-EFB1E5F55C6C}"/>
              </a:ext>
            </a:extLst>
          </p:cNvPr>
          <p:cNvPicPr>
            <a:picLocks noChangeAspect="1"/>
          </p:cNvPicPr>
          <p:nvPr/>
        </p:nvPicPr>
        <p:blipFill>
          <a:blip r:embed="rId4"/>
          <a:stretch>
            <a:fillRect/>
          </a:stretch>
        </p:blipFill>
        <p:spPr>
          <a:xfrm>
            <a:off x="2644741" y="1167066"/>
            <a:ext cx="9433437" cy="4648557"/>
          </a:xfrm>
          <a:prstGeom prst="rect">
            <a:avLst/>
          </a:prstGeom>
        </p:spPr>
      </p:pic>
    </p:spTree>
    <p:extLst>
      <p:ext uri="{BB962C8B-B14F-4D97-AF65-F5344CB8AC3E}">
        <p14:creationId xmlns:p14="http://schemas.microsoft.com/office/powerpoint/2010/main" val="33833958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FA1101-D8BF-4510-8C9E-7B95D32933AE}"/>
              </a:ext>
            </a:extLst>
          </p:cNvPr>
          <p:cNvSpPr/>
          <p:nvPr/>
        </p:nvSpPr>
        <p:spPr>
          <a:xfrm>
            <a:off x="0" y="0"/>
            <a:ext cx="2567709" cy="69826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301433C2-BDD0-4D8B-B2FA-7E22E59C5D17}"/>
              </a:ext>
            </a:extLst>
          </p:cNvPr>
          <p:cNvSpPr>
            <a:spLocks noGrp="1"/>
          </p:cNvSpPr>
          <p:nvPr>
            <p:ph type="body" sz="quarter" idx="11"/>
          </p:nvPr>
        </p:nvSpPr>
        <p:spPr>
          <a:xfrm>
            <a:off x="0" y="714375"/>
            <a:ext cx="2497204" cy="6143625"/>
          </a:xfrm>
        </p:spPr>
        <p:txBody>
          <a:bodyPr>
            <a:normAutofit/>
          </a:bodyPr>
          <a:lstStyle/>
          <a:p>
            <a:pPr algn="ctr"/>
            <a:r>
              <a:rPr lang="en-GB" sz="2800" b="1" i="0" dirty="0"/>
              <a:t>NPQ Programme</a:t>
            </a:r>
          </a:p>
          <a:p>
            <a:pPr algn="ctr"/>
            <a:r>
              <a:rPr lang="en-GB" sz="2800" b="1" i="0" dirty="0"/>
              <a:t>Leadership Programmes</a:t>
            </a:r>
          </a:p>
          <a:p>
            <a:pPr algn="ctr"/>
            <a:endParaRPr lang="en-GB" sz="2800" b="1" i="0" dirty="0"/>
          </a:p>
          <a:p>
            <a:pPr algn="ctr"/>
            <a:r>
              <a:rPr lang="en-GB" sz="2800" b="1" i="0" dirty="0">
                <a:hlinkClick r:id="rId3">
                  <a:extLst>
                    <a:ext uri="{A12FA001-AC4F-418D-AE19-62706E023703}">
                      <ahyp:hlinkClr xmlns:ahyp="http://schemas.microsoft.com/office/drawing/2018/hyperlinkcolor" val="tx"/>
                    </a:ext>
                  </a:extLst>
                </a:hlinkClick>
              </a:rPr>
              <a:t>NPQ</a:t>
            </a:r>
            <a:r>
              <a:rPr lang="en-GB" sz="2800" b="1" i="0" u="sng" dirty="0"/>
              <a:t>EL</a:t>
            </a:r>
          </a:p>
          <a:p>
            <a:pPr algn="ctr"/>
            <a:endParaRPr lang="en-GB" sz="2800" b="1" i="0" dirty="0"/>
          </a:p>
          <a:p>
            <a:pPr algn="ctr"/>
            <a:r>
              <a:rPr lang="en-GB" sz="2800" b="1" i="0" dirty="0"/>
              <a:t>18 Months</a:t>
            </a:r>
          </a:p>
          <a:p>
            <a:pPr algn="ctr"/>
            <a:r>
              <a:rPr lang="en-GB" sz="2800" b="1" i="0" dirty="0"/>
              <a:t> </a:t>
            </a:r>
          </a:p>
          <a:p>
            <a:endParaRPr lang="en-GB" i="0" dirty="0"/>
          </a:p>
          <a:p>
            <a:endParaRPr lang="en-GB" i="0" dirty="0"/>
          </a:p>
        </p:txBody>
      </p:sp>
      <p:pic>
        <p:nvPicPr>
          <p:cNvPr id="4" name="Picture 3" descr="Diagram&#10;&#10;Description automatically generated">
            <a:extLst>
              <a:ext uri="{FF2B5EF4-FFF2-40B4-BE49-F238E27FC236}">
                <a16:creationId xmlns:a16="http://schemas.microsoft.com/office/drawing/2014/main" id="{B26E8C03-17FB-43E7-9006-3C6CC6AF3758}"/>
              </a:ext>
            </a:extLst>
          </p:cNvPr>
          <p:cNvPicPr>
            <a:picLocks noChangeAspect="1"/>
          </p:cNvPicPr>
          <p:nvPr/>
        </p:nvPicPr>
        <p:blipFill>
          <a:blip r:embed="rId4"/>
          <a:stretch>
            <a:fillRect/>
          </a:stretch>
        </p:blipFill>
        <p:spPr>
          <a:xfrm>
            <a:off x="2664315" y="1145536"/>
            <a:ext cx="9397664" cy="5273737"/>
          </a:xfrm>
          <a:prstGeom prst="rect">
            <a:avLst/>
          </a:prstGeom>
        </p:spPr>
      </p:pic>
    </p:spTree>
    <p:extLst>
      <p:ext uri="{BB962C8B-B14F-4D97-AF65-F5344CB8AC3E}">
        <p14:creationId xmlns:p14="http://schemas.microsoft.com/office/powerpoint/2010/main" val="16878492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D9A5-8460-43BA-B059-D0D863F8501F}"/>
              </a:ext>
            </a:extLst>
          </p:cNvPr>
          <p:cNvSpPr>
            <a:spLocks noGrp="1"/>
          </p:cNvSpPr>
          <p:nvPr>
            <p:ph type="title"/>
          </p:nvPr>
        </p:nvSpPr>
        <p:spPr/>
        <p:txBody>
          <a:bodyPr/>
          <a:lstStyle/>
          <a:p>
            <a:r>
              <a:rPr lang="en-GB" dirty="0"/>
              <a:t>Apprenticeship Tutors</a:t>
            </a:r>
          </a:p>
        </p:txBody>
      </p:sp>
      <p:sp>
        <p:nvSpPr>
          <p:cNvPr id="3" name="Content Placeholder 2">
            <a:extLst>
              <a:ext uri="{FF2B5EF4-FFF2-40B4-BE49-F238E27FC236}">
                <a16:creationId xmlns:a16="http://schemas.microsoft.com/office/drawing/2014/main" id="{2912B34B-4D2C-41E2-8EF8-3C314B8C59A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1517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34E9-9E30-4C06-B955-6FEB0FBB9954}"/>
              </a:ext>
            </a:extLst>
          </p:cNvPr>
          <p:cNvSpPr>
            <a:spLocks noGrp="1"/>
          </p:cNvSpPr>
          <p:nvPr>
            <p:ph type="title"/>
          </p:nvPr>
        </p:nvSpPr>
        <p:spPr/>
        <p:txBody>
          <a:bodyPr/>
          <a:lstStyle/>
          <a:p>
            <a:r>
              <a:rPr lang="en-GB" dirty="0"/>
              <a:t>The view from an apprentice; </a:t>
            </a:r>
            <a:br>
              <a:rPr lang="en-GB" dirty="0"/>
            </a:br>
            <a:r>
              <a:rPr lang="en-GB" sz="2400" dirty="0"/>
              <a:t>Eleanor Morris</a:t>
            </a:r>
          </a:p>
        </p:txBody>
      </p:sp>
    </p:spTree>
    <p:extLst>
      <p:ext uri="{BB962C8B-B14F-4D97-AF65-F5344CB8AC3E}">
        <p14:creationId xmlns:p14="http://schemas.microsoft.com/office/powerpoint/2010/main" val="265804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2125528-4F5F-1D49-A26A-F9DCA4FB7568}"/>
              </a:ext>
            </a:extLst>
          </p:cNvPr>
          <p:cNvSpPr>
            <a:spLocks/>
          </p:cNvSpPr>
          <p:nvPr/>
        </p:nvSpPr>
        <p:spPr bwMode="auto">
          <a:xfrm rot="10800000">
            <a:off x="1587" y="5272227"/>
            <a:ext cx="3939619" cy="1608096"/>
          </a:xfrm>
          <a:custGeom>
            <a:avLst/>
            <a:gdLst>
              <a:gd name="connsiteX0" fmla="*/ 10371810 w 10371810"/>
              <a:gd name="connsiteY0" fmla="*/ 4233624 h 4233624"/>
              <a:gd name="connsiteX1" fmla="*/ 0 w 10371810"/>
              <a:gd name="connsiteY1" fmla="*/ 0 h 4233624"/>
              <a:gd name="connsiteX2" fmla="*/ 10371810 w 10371810"/>
              <a:gd name="connsiteY2" fmla="*/ 0 h 4233624"/>
            </a:gdLst>
            <a:ahLst/>
            <a:cxnLst>
              <a:cxn ang="0">
                <a:pos x="connsiteX0" y="connsiteY0"/>
              </a:cxn>
              <a:cxn ang="0">
                <a:pos x="connsiteX1" y="connsiteY1"/>
              </a:cxn>
              <a:cxn ang="0">
                <a:pos x="connsiteX2" y="connsiteY2"/>
              </a:cxn>
            </a:cxnLst>
            <a:rect l="l" t="t" r="r" b="b"/>
            <a:pathLst>
              <a:path w="10371810" h="4233624">
                <a:moveTo>
                  <a:pt x="10371810" y="4233624"/>
                </a:moveTo>
                <a:lnTo>
                  <a:pt x="0" y="0"/>
                </a:lnTo>
                <a:lnTo>
                  <a:pt x="10371810" y="0"/>
                </a:lnTo>
                <a:close/>
              </a:path>
            </a:pathLst>
          </a:custGeom>
          <a:solidFill>
            <a:srgbClr val="F6BFD9">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72" name="Freeform 71">
            <a:extLst>
              <a:ext uri="{FF2B5EF4-FFF2-40B4-BE49-F238E27FC236}">
                <a16:creationId xmlns:a16="http://schemas.microsoft.com/office/drawing/2014/main" id="{7F69AC30-0194-B74A-9DD8-98CB216E3BE0}"/>
              </a:ext>
            </a:extLst>
          </p:cNvPr>
          <p:cNvSpPr>
            <a:spLocks/>
          </p:cNvSpPr>
          <p:nvPr/>
        </p:nvSpPr>
        <p:spPr bwMode="auto">
          <a:xfrm rot="10800000">
            <a:off x="1588" y="4628944"/>
            <a:ext cx="4721469" cy="2251379"/>
          </a:xfrm>
          <a:custGeom>
            <a:avLst/>
            <a:gdLst>
              <a:gd name="connsiteX0" fmla="*/ 12430185 w 12430185"/>
              <a:gd name="connsiteY0" fmla="*/ 5927190 h 5927190"/>
              <a:gd name="connsiteX1" fmla="*/ 0 w 12430185"/>
              <a:gd name="connsiteY1" fmla="*/ 333901 h 5927190"/>
              <a:gd name="connsiteX2" fmla="*/ 0 w 12430185"/>
              <a:gd name="connsiteY2" fmla="*/ 0 h 5927190"/>
              <a:gd name="connsiteX3" fmla="*/ 2121394 w 12430185"/>
              <a:gd name="connsiteY3" fmla="*/ 0 h 5927190"/>
              <a:gd name="connsiteX4" fmla="*/ 12430185 w 12430185"/>
              <a:gd name="connsiteY4" fmla="*/ 4231304 h 59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85" h="5927190">
                <a:moveTo>
                  <a:pt x="12430185" y="5927190"/>
                </a:moveTo>
                <a:lnTo>
                  <a:pt x="0" y="333901"/>
                </a:lnTo>
                <a:lnTo>
                  <a:pt x="0" y="0"/>
                </a:lnTo>
                <a:lnTo>
                  <a:pt x="2121394" y="0"/>
                </a:lnTo>
                <a:lnTo>
                  <a:pt x="12430185" y="4231304"/>
                </a:lnTo>
                <a:close/>
              </a:path>
            </a:pathLst>
          </a:custGeom>
          <a:solidFill>
            <a:srgbClr val="EC7EB2">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70" name="Freeform 69">
            <a:extLst>
              <a:ext uri="{FF2B5EF4-FFF2-40B4-BE49-F238E27FC236}">
                <a16:creationId xmlns:a16="http://schemas.microsoft.com/office/drawing/2014/main" id="{B3C64EEB-4057-904A-8FC5-01ADBBDD8890}"/>
              </a:ext>
            </a:extLst>
          </p:cNvPr>
          <p:cNvSpPr>
            <a:spLocks/>
          </p:cNvSpPr>
          <p:nvPr/>
        </p:nvSpPr>
        <p:spPr bwMode="auto">
          <a:xfrm rot="10800000">
            <a:off x="1588" y="3131677"/>
            <a:ext cx="4721469" cy="3595143"/>
          </a:xfrm>
          <a:custGeom>
            <a:avLst/>
            <a:gdLst>
              <a:gd name="connsiteX0" fmla="*/ 12430185 w 12430185"/>
              <a:gd name="connsiteY0" fmla="*/ 9464912 h 9464912"/>
              <a:gd name="connsiteX1" fmla="*/ 3174 w 12430185"/>
              <a:gd name="connsiteY1" fmla="*/ 3901062 h 9464912"/>
              <a:gd name="connsiteX2" fmla="*/ 0 w 12430185"/>
              <a:gd name="connsiteY2" fmla="*/ 0 h 9464912"/>
              <a:gd name="connsiteX3" fmla="*/ 12430185 w 12430185"/>
              <a:gd name="connsiteY3" fmla="*/ 5566891 h 9464912"/>
            </a:gdLst>
            <a:ahLst/>
            <a:cxnLst>
              <a:cxn ang="0">
                <a:pos x="connsiteX0" y="connsiteY0"/>
              </a:cxn>
              <a:cxn ang="0">
                <a:pos x="connsiteX1" y="connsiteY1"/>
              </a:cxn>
              <a:cxn ang="0">
                <a:pos x="connsiteX2" y="connsiteY2"/>
              </a:cxn>
              <a:cxn ang="0">
                <a:pos x="connsiteX3" y="connsiteY3"/>
              </a:cxn>
            </a:cxnLst>
            <a:rect l="l" t="t" r="r" b="b"/>
            <a:pathLst>
              <a:path w="12430185" h="9464912">
                <a:moveTo>
                  <a:pt x="12430185" y="9464912"/>
                </a:moveTo>
                <a:lnTo>
                  <a:pt x="3174" y="3901062"/>
                </a:lnTo>
                <a:lnTo>
                  <a:pt x="0" y="0"/>
                </a:lnTo>
                <a:lnTo>
                  <a:pt x="12430185" y="5566891"/>
                </a:lnTo>
                <a:close/>
              </a:path>
            </a:pathLst>
          </a:custGeom>
          <a:solidFill>
            <a:srgbClr val="F6BFD9">
              <a:alpha val="40000"/>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3" name="Freeform 82">
            <a:extLst>
              <a:ext uri="{FF2B5EF4-FFF2-40B4-BE49-F238E27FC236}">
                <a16:creationId xmlns:a16="http://schemas.microsoft.com/office/drawing/2014/main" id="{FB324A5E-F3F2-B846-987A-ABBF594B1680}"/>
              </a:ext>
            </a:extLst>
          </p:cNvPr>
          <p:cNvSpPr>
            <a:spLocks/>
          </p:cNvSpPr>
          <p:nvPr/>
        </p:nvSpPr>
        <p:spPr bwMode="auto">
          <a:xfrm rot="10800000">
            <a:off x="3831286" y="4281159"/>
            <a:ext cx="1514329" cy="2616316"/>
          </a:xfrm>
          <a:custGeom>
            <a:avLst/>
            <a:gdLst>
              <a:gd name="connsiteX0" fmla="*/ 2688526 w 3986766"/>
              <a:gd name="connsiteY0" fmla="*/ 1920376 h 6887962"/>
              <a:gd name="connsiteX1" fmla="*/ 1276017 w 3986766"/>
              <a:gd name="connsiteY1" fmla="*/ 1288714 h 6887962"/>
              <a:gd name="connsiteX2" fmla="*/ 2561559 w 3986766"/>
              <a:gd name="connsiteY2" fmla="*/ 536434 h 6887962"/>
              <a:gd name="connsiteX3" fmla="*/ 2561561 w 3986766"/>
              <a:gd name="connsiteY3" fmla="*/ 536435 h 6887962"/>
              <a:gd name="connsiteX4" fmla="*/ 2532993 w 3986766"/>
              <a:gd name="connsiteY4" fmla="*/ 0 h 6887962"/>
              <a:gd name="connsiteX5" fmla="*/ 3986766 w 3986766"/>
              <a:gd name="connsiteY5" fmla="*/ 0 h 6887962"/>
              <a:gd name="connsiteX6" fmla="*/ 3958199 w 3986766"/>
              <a:gd name="connsiteY6" fmla="*/ 1110961 h 6887962"/>
              <a:gd name="connsiteX7" fmla="*/ 3958197 w 3986766"/>
              <a:gd name="connsiteY7" fmla="*/ 1110960 h 6887962"/>
              <a:gd name="connsiteX8" fmla="*/ 787195 w 3986766"/>
              <a:gd name="connsiteY8" fmla="*/ 6887962 h 6887962"/>
              <a:gd name="connsiteX9" fmla="*/ 0 w 3986766"/>
              <a:gd name="connsiteY9" fmla="*/ 6887962 h 6887962"/>
              <a:gd name="connsiteX10" fmla="*/ 0 w 3986766"/>
              <a:gd name="connsiteY10" fmla="*/ 6183296 h 6887962"/>
              <a:gd name="connsiteX11" fmla="*/ 148122 w 3986766"/>
              <a:gd name="connsiteY11" fmla="*/ 6315889 h 6887962"/>
              <a:gd name="connsiteX12" fmla="*/ 1446500 w 3986766"/>
              <a:gd name="connsiteY12" fmla="*/ 5244501 h 6887962"/>
              <a:gd name="connsiteX13" fmla="*/ 1276020 w 3986766"/>
              <a:gd name="connsiteY13" fmla="*/ 1288716 h 6887962"/>
              <a:gd name="connsiteX14" fmla="*/ 2688528 w 3986766"/>
              <a:gd name="connsiteY14" fmla="*/ 1920377 h 6887962"/>
              <a:gd name="connsiteX15" fmla="*/ 2145744 w 3986766"/>
              <a:gd name="connsiteY15" fmla="*/ 5577027 h 6887962"/>
              <a:gd name="connsiteX16" fmla="*/ 2127792 w 3986766"/>
              <a:gd name="connsiteY16" fmla="*/ 5569030 h 6887962"/>
              <a:gd name="connsiteX17" fmla="*/ 634991 w 3986766"/>
              <a:gd name="connsiteY17" fmla="*/ 6751716 h 688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6766" h="6887962">
                <a:moveTo>
                  <a:pt x="2688526" y="1920376"/>
                </a:moveTo>
                <a:lnTo>
                  <a:pt x="1276017" y="1288714"/>
                </a:lnTo>
                <a:lnTo>
                  <a:pt x="2561559" y="536434"/>
                </a:lnTo>
                <a:lnTo>
                  <a:pt x="2561561" y="536435"/>
                </a:lnTo>
                <a:lnTo>
                  <a:pt x="2532993" y="0"/>
                </a:lnTo>
                <a:lnTo>
                  <a:pt x="3986766" y="0"/>
                </a:lnTo>
                <a:lnTo>
                  <a:pt x="3958199" y="1110961"/>
                </a:lnTo>
                <a:lnTo>
                  <a:pt x="3958197" y="1110960"/>
                </a:lnTo>
                <a:close/>
                <a:moveTo>
                  <a:pt x="787195" y="6887962"/>
                </a:moveTo>
                <a:lnTo>
                  <a:pt x="0" y="6887962"/>
                </a:lnTo>
                <a:lnTo>
                  <a:pt x="0" y="6183296"/>
                </a:lnTo>
                <a:lnTo>
                  <a:pt x="148122" y="6315889"/>
                </a:lnTo>
                <a:lnTo>
                  <a:pt x="1446500" y="5244501"/>
                </a:lnTo>
                <a:lnTo>
                  <a:pt x="1276020" y="1288716"/>
                </a:lnTo>
                <a:lnTo>
                  <a:pt x="2688528" y="1920377"/>
                </a:lnTo>
                <a:lnTo>
                  <a:pt x="2145744" y="5577027"/>
                </a:lnTo>
                <a:lnTo>
                  <a:pt x="2127792" y="5569030"/>
                </a:lnTo>
                <a:lnTo>
                  <a:pt x="634991" y="6751716"/>
                </a:lnTo>
                <a:close/>
              </a:path>
            </a:pathLst>
          </a:custGeom>
          <a:solidFill>
            <a:srgbClr val="898989">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2" name="Freeform 81">
            <a:extLst>
              <a:ext uri="{FF2B5EF4-FFF2-40B4-BE49-F238E27FC236}">
                <a16:creationId xmlns:a16="http://schemas.microsoft.com/office/drawing/2014/main" id="{38B183BE-5266-BB40-8D4C-66E2D9F436FC}"/>
              </a:ext>
            </a:extLst>
          </p:cNvPr>
          <p:cNvSpPr>
            <a:spLocks/>
          </p:cNvSpPr>
          <p:nvPr/>
        </p:nvSpPr>
        <p:spPr bwMode="auto">
          <a:xfrm rot="10800000">
            <a:off x="2683822" y="3757895"/>
            <a:ext cx="2159367" cy="3139579"/>
          </a:xfrm>
          <a:custGeom>
            <a:avLst/>
            <a:gdLst>
              <a:gd name="connsiteX0" fmla="*/ 1022086 w 5684951"/>
              <a:gd name="connsiteY0" fmla="*/ 8265553 h 8265553"/>
              <a:gd name="connsiteX1" fmla="*/ 0 w 5684951"/>
              <a:gd name="connsiteY1" fmla="*/ 8265553 h 8265553"/>
              <a:gd name="connsiteX2" fmla="*/ 12697 w 5684951"/>
              <a:gd name="connsiteY2" fmla="*/ 7364088 h 8265553"/>
              <a:gd name="connsiteX3" fmla="*/ 215141 w 5684951"/>
              <a:gd name="connsiteY3" fmla="*/ 7544886 h 8265553"/>
              <a:gd name="connsiteX4" fmla="*/ 2123525 w 5684951"/>
              <a:gd name="connsiteY4" fmla="*/ 5811916 h 8265553"/>
              <a:gd name="connsiteX5" fmla="*/ 2126239 w 5684951"/>
              <a:gd name="connsiteY5" fmla="*/ 5813125 h 8265553"/>
              <a:gd name="connsiteX6" fmla="*/ 2599651 w 5684951"/>
              <a:gd name="connsiteY6" fmla="*/ 2148916 h 8265553"/>
              <a:gd name="connsiteX7" fmla="*/ 2599650 w 5684951"/>
              <a:gd name="connsiteY7" fmla="*/ 2148916 h 8265553"/>
              <a:gd name="connsiteX8" fmla="*/ 3780443 w 5684951"/>
              <a:gd name="connsiteY8" fmla="*/ 1282366 h 8265553"/>
              <a:gd name="connsiteX9" fmla="*/ 3780445 w 5684951"/>
              <a:gd name="connsiteY9" fmla="*/ 1282367 h 8265553"/>
              <a:gd name="connsiteX10" fmla="*/ 3859800 w 5684951"/>
              <a:gd name="connsiteY10" fmla="*/ 0 h 8265553"/>
              <a:gd name="connsiteX11" fmla="*/ 5684951 w 5684951"/>
              <a:gd name="connsiteY11" fmla="*/ 0 h 8265553"/>
              <a:gd name="connsiteX12" fmla="*/ 5272308 w 5684951"/>
              <a:gd name="connsiteY12" fmla="*/ 1891809 h 8265553"/>
              <a:gd name="connsiteX13" fmla="*/ 5272306 w 5684951"/>
              <a:gd name="connsiteY13" fmla="*/ 1891808 h 8265553"/>
              <a:gd name="connsiteX14" fmla="*/ 3935979 w 5684951"/>
              <a:gd name="connsiteY14" fmla="*/ 2748835 h 8265553"/>
              <a:gd name="connsiteX15" fmla="*/ 2971030 w 5684951"/>
              <a:gd name="connsiteY15" fmla="*/ 6211862 h 8265553"/>
              <a:gd name="connsiteX16" fmla="*/ 2953429 w 5684951"/>
              <a:gd name="connsiteY16" fmla="*/ 6204017 h 8265553"/>
              <a:gd name="connsiteX17" fmla="*/ 738931 w 5684951"/>
              <a:gd name="connsiteY17" fmla="*/ 8012672 h 826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84951" h="8265553">
                <a:moveTo>
                  <a:pt x="1022086" y="8265553"/>
                </a:moveTo>
                <a:lnTo>
                  <a:pt x="0" y="8265553"/>
                </a:lnTo>
                <a:lnTo>
                  <a:pt x="12697" y="7364088"/>
                </a:lnTo>
                <a:lnTo>
                  <a:pt x="215141" y="7544886"/>
                </a:lnTo>
                <a:lnTo>
                  <a:pt x="2123525" y="5811916"/>
                </a:lnTo>
                <a:lnTo>
                  <a:pt x="2126239" y="5813125"/>
                </a:lnTo>
                <a:lnTo>
                  <a:pt x="2599651" y="2148916"/>
                </a:lnTo>
                <a:lnTo>
                  <a:pt x="2599650" y="2148916"/>
                </a:lnTo>
                <a:lnTo>
                  <a:pt x="3780443" y="1282366"/>
                </a:lnTo>
                <a:lnTo>
                  <a:pt x="3780445" y="1282367"/>
                </a:lnTo>
                <a:lnTo>
                  <a:pt x="3859800" y="0"/>
                </a:lnTo>
                <a:lnTo>
                  <a:pt x="5684951" y="0"/>
                </a:lnTo>
                <a:lnTo>
                  <a:pt x="5272308" y="1891809"/>
                </a:lnTo>
                <a:lnTo>
                  <a:pt x="5272306" y="1891808"/>
                </a:lnTo>
                <a:lnTo>
                  <a:pt x="3935979" y="2748835"/>
                </a:lnTo>
                <a:lnTo>
                  <a:pt x="2971030" y="6211862"/>
                </a:lnTo>
                <a:lnTo>
                  <a:pt x="2953429" y="6204017"/>
                </a:lnTo>
                <a:lnTo>
                  <a:pt x="738931" y="8012672"/>
                </a:lnTo>
                <a:close/>
              </a:path>
            </a:pathLst>
          </a:custGeom>
          <a:solidFill>
            <a:srgbClr val="7C1244">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1" name="Freeform 80">
            <a:extLst>
              <a:ext uri="{FF2B5EF4-FFF2-40B4-BE49-F238E27FC236}">
                <a16:creationId xmlns:a16="http://schemas.microsoft.com/office/drawing/2014/main" id="{D640A956-FE8A-1044-92FA-C14C1BC5CDDF}"/>
              </a:ext>
            </a:extLst>
          </p:cNvPr>
          <p:cNvSpPr>
            <a:spLocks/>
          </p:cNvSpPr>
          <p:nvPr/>
        </p:nvSpPr>
        <p:spPr bwMode="auto">
          <a:xfrm rot="10800000">
            <a:off x="1395107" y="3170731"/>
            <a:ext cx="2823693" cy="3726744"/>
          </a:xfrm>
          <a:custGeom>
            <a:avLst/>
            <a:gdLst>
              <a:gd name="connsiteX0" fmla="*/ 5012024 w 7433922"/>
              <a:gd name="connsiteY0" fmla="*/ 3602689 h 9811376"/>
              <a:gd name="connsiteX1" fmla="*/ 3678870 w 7433922"/>
              <a:gd name="connsiteY1" fmla="*/ 3005944 h 9811376"/>
              <a:gd name="connsiteX2" fmla="*/ 4875534 w 7433922"/>
              <a:gd name="connsiteY2" fmla="*/ 2072736 h 9811376"/>
              <a:gd name="connsiteX3" fmla="*/ 4875536 w 7433922"/>
              <a:gd name="connsiteY3" fmla="*/ 2072737 h 9811376"/>
              <a:gd name="connsiteX4" fmla="*/ 5383404 w 7433922"/>
              <a:gd name="connsiteY4" fmla="*/ 0 h 9811376"/>
              <a:gd name="connsiteX5" fmla="*/ 7433922 w 7433922"/>
              <a:gd name="connsiteY5" fmla="*/ 0 h 9811376"/>
              <a:gd name="connsiteX6" fmla="*/ 6361050 w 7433922"/>
              <a:gd name="connsiteY6" fmla="*/ 2682179 h 9811376"/>
              <a:gd name="connsiteX7" fmla="*/ 6361048 w 7433922"/>
              <a:gd name="connsiteY7" fmla="*/ 2682178 h 9811376"/>
              <a:gd name="connsiteX8" fmla="*/ 1015737 w 7433922"/>
              <a:gd name="connsiteY8" fmla="*/ 9811376 h 9811376"/>
              <a:gd name="connsiteX9" fmla="*/ 0 w 7433922"/>
              <a:gd name="connsiteY9" fmla="*/ 9811376 h 9811376"/>
              <a:gd name="connsiteX10" fmla="*/ 34916 w 7433922"/>
              <a:gd name="connsiteY10" fmla="*/ 8919432 h 9811376"/>
              <a:gd name="connsiteX11" fmla="*/ 276424 w 7433922"/>
              <a:gd name="connsiteY11" fmla="*/ 9139056 h 9811376"/>
              <a:gd name="connsiteX12" fmla="*/ 2951984 w 7433922"/>
              <a:gd name="connsiteY12" fmla="*/ 6554673 h 9811376"/>
              <a:gd name="connsiteX13" fmla="*/ 2956127 w 7433922"/>
              <a:gd name="connsiteY13" fmla="*/ 6556535 h 9811376"/>
              <a:gd name="connsiteX14" fmla="*/ 3678870 w 7433922"/>
              <a:gd name="connsiteY14" fmla="*/ 3005945 h 9811376"/>
              <a:gd name="connsiteX15" fmla="*/ 5012025 w 7433922"/>
              <a:gd name="connsiteY15" fmla="*/ 3602690 h 9811376"/>
              <a:gd name="connsiteX16" fmla="*/ 3897888 w 7433922"/>
              <a:gd name="connsiteY16" fmla="*/ 7002232 h 9811376"/>
              <a:gd name="connsiteX17" fmla="*/ 3880711 w 7433922"/>
              <a:gd name="connsiteY17" fmla="*/ 6994508 h 9811376"/>
              <a:gd name="connsiteX18" fmla="*/ 788111 w 7433922"/>
              <a:gd name="connsiteY18" fmla="*/ 9604376 h 981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33922" h="9811376">
                <a:moveTo>
                  <a:pt x="5012024" y="3602689"/>
                </a:moveTo>
                <a:lnTo>
                  <a:pt x="3678870" y="3005944"/>
                </a:lnTo>
                <a:lnTo>
                  <a:pt x="4875534" y="2072736"/>
                </a:lnTo>
                <a:lnTo>
                  <a:pt x="4875536" y="2072737"/>
                </a:lnTo>
                <a:lnTo>
                  <a:pt x="5383404" y="0"/>
                </a:lnTo>
                <a:lnTo>
                  <a:pt x="7433922" y="0"/>
                </a:lnTo>
                <a:lnTo>
                  <a:pt x="6361050" y="2682179"/>
                </a:lnTo>
                <a:lnTo>
                  <a:pt x="6361048" y="2682178"/>
                </a:lnTo>
                <a:close/>
                <a:moveTo>
                  <a:pt x="1015737" y="9811376"/>
                </a:moveTo>
                <a:lnTo>
                  <a:pt x="0" y="9811376"/>
                </a:lnTo>
                <a:lnTo>
                  <a:pt x="34916" y="8919432"/>
                </a:lnTo>
                <a:lnTo>
                  <a:pt x="276424" y="9139056"/>
                </a:lnTo>
                <a:lnTo>
                  <a:pt x="2951984" y="6554673"/>
                </a:lnTo>
                <a:lnTo>
                  <a:pt x="2956127" y="6556535"/>
                </a:lnTo>
                <a:lnTo>
                  <a:pt x="3678870" y="3005945"/>
                </a:lnTo>
                <a:lnTo>
                  <a:pt x="5012025" y="3602690"/>
                </a:lnTo>
                <a:lnTo>
                  <a:pt x="3897888" y="7002232"/>
                </a:lnTo>
                <a:lnTo>
                  <a:pt x="3880711" y="6994508"/>
                </a:lnTo>
                <a:lnTo>
                  <a:pt x="788111" y="9604376"/>
                </a:lnTo>
                <a:close/>
              </a:path>
            </a:pathLst>
          </a:custGeom>
          <a:solidFill>
            <a:srgbClr val="B7B7B7">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0" name="Freeform 79">
            <a:extLst>
              <a:ext uri="{FF2B5EF4-FFF2-40B4-BE49-F238E27FC236}">
                <a16:creationId xmlns:a16="http://schemas.microsoft.com/office/drawing/2014/main" id="{D99875C5-0869-204E-B0AD-C1CF61000EFD}"/>
              </a:ext>
            </a:extLst>
          </p:cNvPr>
          <p:cNvSpPr>
            <a:spLocks/>
          </p:cNvSpPr>
          <p:nvPr/>
        </p:nvSpPr>
        <p:spPr bwMode="auto">
          <a:xfrm rot="10800000">
            <a:off x="54016" y="3109242"/>
            <a:ext cx="2904475" cy="3788233"/>
          </a:xfrm>
          <a:custGeom>
            <a:avLst/>
            <a:gdLst>
              <a:gd name="connsiteX0" fmla="*/ 6065851 w 7646592"/>
              <a:gd name="connsiteY0" fmla="*/ 3564599 h 9973260"/>
              <a:gd name="connsiteX1" fmla="*/ 4573988 w 7646592"/>
              <a:gd name="connsiteY1" fmla="*/ 2955157 h 9973260"/>
              <a:gd name="connsiteX2" fmla="*/ 5545287 w 7646592"/>
              <a:gd name="connsiteY2" fmla="*/ 0 h 9973260"/>
              <a:gd name="connsiteX3" fmla="*/ 7646592 w 7646592"/>
              <a:gd name="connsiteY3" fmla="*/ 0 h 9973260"/>
              <a:gd name="connsiteX4" fmla="*/ 1009389 w 7646592"/>
              <a:gd name="connsiteY4" fmla="*/ 9973260 h 9973260"/>
              <a:gd name="connsiteX5" fmla="*/ 0 w 7646592"/>
              <a:gd name="connsiteY5" fmla="*/ 9973260 h 9973260"/>
              <a:gd name="connsiteX6" fmla="*/ 34916 w 7646592"/>
              <a:gd name="connsiteY6" fmla="*/ 9071795 h 9973260"/>
              <a:gd name="connsiteX7" fmla="*/ 272428 w 7646592"/>
              <a:gd name="connsiteY7" fmla="*/ 9291513 h 9973260"/>
              <a:gd name="connsiteX8" fmla="*/ 2431108 w 7646592"/>
              <a:gd name="connsiteY8" fmla="*/ 7416236 h 9973260"/>
              <a:gd name="connsiteX9" fmla="*/ 3136086 w 7646592"/>
              <a:gd name="connsiteY9" fmla="*/ 3869320 h 9973260"/>
              <a:gd name="connsiteX10" fmla="*/ 3136087 w 7646592"/>
              <a:gd name="connsiteY10" fmla="*/ 3869321 h 9973260"/>
              <a:gd name="connsiteX11" fmla="*/ 4573989 w 7646592"/>
              <a:gd name="connsiteY11" fmla="*/ 2955158 h 9973260"/>
              <a:gd name="connsiteX12" fmla="*/ 6065852 w 7646592"/>
              <a:gd name="connsiteY12" fmla="*/ 3564600 h 9973260"/>
              <a:gd name="connsiteX13" fmla="*/ 4440673 w 7646592"/>
              <a:gd name="connsiteY13" fmla="*/ 4475588 h 9973260"/>
              <a:gd name="connsiteX14" fmla="*/ 4022594 w 7646592"/>
              <a:gd name="connsiteY14" fmla="*/ 4281298 h 9973260"/>
              <a:gd name="connsiteX15" fmla="*/ 4440673 w 7646592"/>
              <a:gd name="connsiteY15" fmla="*/ 4475588 h 9973260"/>
              <a:gd name="connsiteX16" fmla="*/ 3232640 w 7646592"/>
              <a:gd name="connsiteY16" fmla="*/ 7755427 h 9973260"/>
              <a:gd name="connsiteX17" fmla="*/ 3237661 w 7646592"/>
              <a:gd name="connsiteY17" fmla="*/ 7757685 h 9973260"/>
              <a:gd name="connsiteX18" fmla="*/ 3229288 w 7646592"/>
              <a:gd name="connsiteY18" fmla="*/ 7764526 h 9973260"/>
              <a:gd name="connsiteX19" fmla="*/ 3215440 w 7646592"/>
              <a:gd name="connsiteY19" fmla="*/ 7802124 h 9973260"/>
              <a:gd name="connsiteX20" fmla="*/ 3194694 w 7646592"/>
              <a:gd name="connsiteY20" fmla="*/ 7792792 h 9973260"/>
              <a:gd name="connsiteX21" fmla="*/ 782686 w 7646592"/>
              <a:gd name="connsiteY21" fmla="*/ 9763542 h 99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6592" h="9973260">
                <a:moveTo>
                  <a:pt x="6065851" y="3564599"/>
                </a:moveTo>
                <a:lnTo>
                  <a:pt x="4573988" y="2955157"/>
                </a:lnTo>
                <a:lnTo>
                  <a:pt x="5545287" y="0"/>
                </a:lnTo>
                <a:lnTo>
                  <a:pt x="7646592" y="0"/>
                </a:lnTo>
                <a:close/>
                <a:moveTo>
                  <a:pt x="1009389" y="9973260"/>
                </a:moveTo>
                <a:lnTo>
                  <a:pt x="0" y="9973260"/>
                </a:lnTo>
                <a:lnTo>
                  <a:pt x="34916" y="9071795"/>
                </a:lnTo>
                <a:lnTo>
                  <a:pt x="272428" y="9291513"/>
                </a:lnTo>
                <a:lnTo>
                  <a:pt x="2431108" y="7416236"/>
                </a:lnTo>
                <a:lnTo>
                  <a:pt x="3136086" y="3869320"/>
                </a:lnTo>
                <a:lnTo>
                  <a:pt x="3136087" y="3869321"/>
                </a:lnTo>
                <a:lnTo>
                  <a:pt x="4573989" y="2955158"/>
                </a:lnTo>
                <a:lnTo>
                  <a:pt x="6065852" y="3564600"/>
                </a:lnTo>
                <a:lnTo>
                  <a:pt x="4440673" y="4475588"/>
                </a:lnTo>
                <a:lnTo>
                  <a:pt x="4022594" y="4281298"/>
                </a:lnTo>
                <a:lnTo>
                  <a:pt x="4440673" y="4475588"/>
                </a:lnTo>
                <a:lnTo>
                  <a:pt x="3232640" y="7755427"/>
                </a:lnTo>
                <a:lnTo>
                  <a:pt x="3237661" y="7757685"/>
                </a:lnTo>
                <a:lnTo>
                  <a:pt x="3229288" y="7764526"/>
                </a:lnTo>
                <a:lnTo>
                  <a:pt x="3215440" y="7802124"/>
                </a:lnTo>
                <a:lnTo>
                  <a:pt x="3194694" y="7792792"/>
                </a:lnTo>
                <a:lnTo>
                  <a:pt x="782686" y="9763542"/>
                </a:lnTo>
                <a:close/>
              </a:path>
            </a:pathLst>
          </a:custGeom>
          <a:solidFill>
            <a:srgbClr val="717171">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79" name="Freeform 78">
            <a:extLst>
              <a:ext uri="{FF2B5EF4-FFF2-40B4-BE49-F238E27FC236}">
                <a16:creationId xmlns:a16="http://schemas.microsoft.com/office/drawing/2014/main" id="{F2AD9735-905C-2D4B-B62B-568080C5BCE6}"/>
              </a:ext>
            </a:extLst>
          </p:cNvPr>
          <p:cNvSpPr>
            <a:spLocks/>
          </p:cNvSpPr>
          <p:nvPr/>
        </p:nvSpPr>
        <p:spPr bwMode="auto">
          <a:xfrm rot="10800000">
            <a:off x="1587" y="2889504"/>
            <a:ext cx="1897776" cy="3153825"/>
          </a:xfrm>
          <a:custGeom>
            <a:avLst/>
            <a:gdLst>
              <a:gd name="connsiteX0" fmla="*/ 4034379 w 4996265"/>
              <a:gd name="connsiteY0" fmla="*/ 3795727 h 8303057"/>
              <a:gd name="connsiteX1" fmla="*/ 2694877 w 4996265"/>
              <a:gd name="connsiteY1" fmla="*/ 3195808 h 8303057"/>
              <a:gd name="connsiteX2" fmla="*/ 4164519 w 4996265"/>
              <a:gd name="connsiteY2" fmla="*/ 2205465 h 8303057"/>
              <a:gd name="connsiteX3" fmla="*/ 4164519 w 4996265"/>
              <a:gd name="connsiteY3" fmla="*/ 2205465 h 8303057"/>
              <a:gd name="connsiteX4" fmla="*/ 4996264 w 4996265"/>
              <a:gd name="connsiteY4" fmla="*/ 0 h 8303057"/>
              <a:gd name="connsiteX5" fmla="*/ 4996264 w 4996265"/>
              <a:gd name="connsiteY5" fmla="*/ 2553220 h 8303057"/>
              <a:gd name="connsiteX6" fmla="*/ 4996265 w 4996265"/>
              <a:gd name="connsiteY6" fmla="*/ 2553220 h 8303057"/>
              <a:gd name="connsiteX7" fmla="*/ 4996265 w 4996265"/>
              <a:gd name="connsiteY7" fmla="*/ 3210977 h 8303057"/>
              <a:gd name="connsiteX8" fmla="*/ 1018911 w 4996265"/>
              <a:gd name="connsiteY8" fmla="*/ 8303057 h 8303057"/>
              <a:gd name="connsiteX9" fmla="*/ 6348 w 4996265"/>
              <a:gd name="connsiteY9" fmla="*/ 8303057 h 8303057"/>
              <a:gd name="connsiteX10" fmla="*/ 0 w 4996265"/>
              <a:gd name="connsiteY10" fmla="*/ 7398417 h 8303057"/>
              <a:gd name="connsiteX11" fmla="*/ 236271 w 4996265"/>
              <a:gd name="connsiteY11" fmla="*/ 7608190 h 8303057"/>
              <a:gd name="connsiteX12" fmla="*/ 1583914 w 4996265"/>
              <a:gd name="connsiteY12" fmla="*/ 6573130 h 8303057"/>
              <a:gd name="connsiteX13" fmla="*/ 1590250 w 4996265"/>
              <a:gd name="connsiteY13" fmla="*/ 6575957 h 8303057"/>
              <a:gd name="connsiteX14" fmla="*/ 2694874 w 4996265"/>
              <a:gd name="connsiteY14" fmla="*/ 3195808 h 8303057"/>
              <a:gd name="connsiteX15" fmla="*/ 4034377 w 4996265"/>
              <a:gd name="connsiteY15" fmla="*/ 3795727 h 8303057"/>
              <a:gd name="connsiteX16" fmla="*/ 2409199 w 4996265"/>
              <a:gd name="connsiteY16" fmla="*/ 6963554 h 8303057"/>
              <a:gd name="connsiteX17" fmla="*/ 2389609 w 4996265"/>
              <a:gd name="connsiteY17" fmla="*/ 6954814 h 8303057"/>
              <a:gd name="connsiteX18" fmla="*/ 761837 w 4996265"/>
              <a:gd name="connsiteY18" fmla="*/ 8074814 h 8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265" h="8303057">
                <a:moveTo>
                  <a:pt x="4034379" y="3795727"/>
                </a:moveTo>
                <a:lnTo>
                  <a:pt x="2694877" y="3195808"/>
                </a:lnTo>
                <a:lnTo>
                  <a:pt x="4164519" y="2205465"/>
                </a:lnTo>
                <a:lnTo>
                  <a:pt x="4164519" y="2205465"/>
                </a:lnTo>
                <a:lnTo>
                  <a:pt x="4996264" y="0"/>
                </a:lnTo>
                <a:lnTo>
                  <a:pt x="4996264" y="2553220"/>
                </a:lnTo>
                <a:lnTo>
                  <a:pt x="4996265" y="2553220"/>
                </a:lnTo>
                <a:lnTo>
                  <a:pt x="4996265" y="3210977"/>
                </a:lnTo>
                <a:close/>
                <a:moveTo>
                  <a:pt x="1018911" y="8303057"/>
                </a:moveTo>
                <a:lnTo>
                  <a:pt x="6348" y="8303057"/>
                </a:lnTo>
                <a:lnTo>
                  <a:pt x="0" y="7398417"/>
                </a:lnTo>
                <a:lnTo>
                  <a:pt x="236271" y="7608190"/>
                </a:lnTo>
                <a:lnTo>
                  <a:pt x="1583914" y="6573130"/>
                </a:lnTo>
                <a:lnTo>
                  <a:pt x="1590250" y="6575957"/>
                </a:lnTo>
                <a:lnTo>
                  <a:pt x="2694874" y="3195808"/>
                </a:lnTo>
                <a:lnTo>
                  <a:pt x="4034377" y="3795727"/>
                </a:lnTo>
                <a:lnTo>
                  <a:pt x="2409199" y="6963554"/>
                </a:lnTo>
                <a:lnTo>
                  <a:pt x="2389609" y="6954814"/>
                </a:lnTo>
                <a:lnTo>
                  <a:pt x="761837" y="8074814"/>
                </a:lnTo>
                <a:close/>
              </a:path>
            </a:pathLst>
          </a:custGeom>
          <a:solidFill>
            <a:srgbClr val="BE1E6B">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41" name="Oval 40">
            <a:extLst>
              <a:ext uri="{FF2B5EF4-FFF2-40B4-BE49-F238E27FC236}">
                <a16:creationId xmlns:a16="http://schemas.microsoft.com/office/drawing/2014/main" id="{6632199D-9015-1A43-ABF3-2DA0D2AECB2D}"/>
              </a:ext>
            </a:extLst>
          </p:cNvPr>
          <p:cNvSpPr/>
          <p:nvPr/>
        </p:nvSpPr>
        <p:spPr>
          <a:xfrm>
            <a:off x="2255560" y="1322049"/>
            <a:ext cx="723275" cy="7232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ato Light" panose="020F0502020204030203" pitchFamily="34" charset="0"/>
            </a:endParaRPr>
          </a:p>
        </p:txBody>
      </p:sp>
      <p:sp>
        <p:nvSpPr>
          <p:cNvPr id="43" name="Oval 42">
            <a:extLst>
              <a:ext uri="{FF2B5EF4-FFF2-40B4-BE49-F238E27FC236}">
                <a16:creationId xmlns:a16="http://schemas.microsoft.com/office/drawing/2014/main" id="{9560844B-56C4-6749-97E1-5EDA058B3047}"/>
              </a:ext>
            </a:extLst>
          </p:cNvPr>
          <p:cNvSpPr/>
          <p:nvPr/>
        </p:nvSpPr>
        <p:spPr>
          <a:xfrm>
            <a:off x="498099" y="1362113"/>
            <a:ext cx="723275" cy="72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ato Light" panose="020F0502020204030203" pitchFamily="34" charset="0"/>
            </a:endParaRPr>
          </a:p>
        </p:txBody>
      </p:sp>
      <p:sp>
        <p:nvSpPr>
          <p:cNvPr id="66" name="Oval 65">
            <a:extLst>
              <a:ext uri="{FF2B5EF4-FFF2-40B4-BE49-F238E27FC236}">
                <a16:creationId xmlns:a16="http://schemas.microsoft.com/office/drawing/2014/main" id="{F3C4D9A8-AF55-FB4F-A6DB-9EDCC2EA8831}"/>
              </a:ext>
            </a:extLst>
          </p:cNvPr>
          <p:cNvSpPr/>
          <p:nvPr/>
        </p:nvSpPr>
        <p:spPr>
          <a:xfrm>
            <a:off x="1368253" y="1369164"/>
            <a:ext cx="723275" cy="723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ato Light" panose="020F0502020204030203" pitchFamily="34" charset="0"/>
            </a:endParaRPr>
          </a:p>
        </p:txBody>
      </p:sp>
      <p:sp>
        <p:nvSpPr>
          <p:cNvPr id="33" name="Content Placeholder 2">
            <a:extLst>
              <a:ext uri="{FF2B5EF4-FFF2-40B4-BE49-F238E27FC236}">
                <a16:creationId xmlns:a16="http://schemas.microsoft.com/office/drawing/2014/main" id="{5C103C35-ACC6-44A5-B6BF-247FA2529AF7}"/>
              </a:ext>
            </a:extLst>
          </p:cNvPr>
          <p:cNvSpPr txBox="1">
            <a:spLocks/>
          </p:cNvSpPr>
          <p:nvPr/>
        </p:nvSpPr>
        <p:spPr>
          <a:xfrm>
            <a:off x="3188078" y="1298358"/>
            <a:ext cx="8346179" cy="5005337"/>
          </a:xfrm>
          <a:prstGeom prst="rect">
            <a:avLst/>
          </a:prstGeom>
          <a:solidFill>
            <a:srgbClr val="FFFFFF">
              <a:alpha val="50196"/>
            </a:srgb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rtl="0" eaLnBrk="1" fontAlgn="base" hangingPunct="1">
              <a:spcBef>
                <a:spcPct val="0"/>
              </a:spcBef>
              <a:spcAft>
                <a:spcPts val="600"/>
              </a:spcAft>
              <a:buClrTx/>
              <a:buFont typeface="Arial" pitchFamily="34" charset="0"/>
              <a:buNone/>
              <a:defRPr sz="2800" b="0" i="0">
                <a:solidFill>
                  <a:schemeClr val="dk1"/>
                </a:solidFill>
                <a:latin typeface="+mn-lt"/>
                <a:ea typeface="+mn-ea"/>
                <a:cs typeface="+mn-cs"/>
              </a:defRPr>
            </a:lvl1pPr>
            <a:lvl2pPr marL="742950" indent="-285750" algn="l" rtl="0" eaLnBrk="1" fontAlgn="base" hangingPunct="1">
              <a:spcBef>
                <a:spcPct val="0"/>
              </a:spcBef>
              <a:spcAft>
                <a:spcPts val="600"/>
              </a:spcAft>
              <a:buClr>
                <a:schemeClr val="accent1"/>
              </a:buClr>
              <a:buFont typeface="Wingdings" pitchFamily="2" charset="2"/>
              <a:buChar char="§"/>
              <a:defRPr sz="2800" b="0" i="0">
                <a:solidFill>
                  <a:schemeClr val="dk1"/>
                </a:solidFill>
                <a:latin typeface="+mn-lt"/>
                <a:ea typeface="+mn-ea"/>
                <a:cs typeface="+mn-cs"/>
              </a:defRPr>
            </a:lvl2pPr>
            <a:lvl3pPr marL="1143000" indent="-228600" algn="l" rtl="0" eaLnBrk="1" fontAlgn="base" hangingPunct="1">
              <a:spcBef>
                <a:spcPct val="0"/>
              </a:spcBef>
              <a:spcAft>
                <a:spcPts val="600"/>
              </a:spcAft>
              <a:buClr>
                <a:schemeClr val="accent1"/>
              </a:buClr>
              <a:buFont typeface="Wingdings" pitchFamily="2" charset="2"/>
              <a:buChar char="§"/>
              <a:defRPr sz="2600" b="0" i="0">
                <a:solidFill>
                  <a:schemeClr val="dk1"/>
                </a:solidFill>
                <a:latin typeface="+mn-lt"/>
                <a:ea typeface="+mn-ea"/>
                <a:cs typeface="+mn-cs"/>
              </a:defRPr>
            </a:lvl3pPr>
            <a:lvl4pPr marL="1600200" indent="-228600" algn="l" rtl="0" eaLnBrk="1" fontAlgn="base" hangingPunct="1">
              <a:spcBef>
                <a:spcPct val="0"/>
              </a:spcBef>
              <a:spcAft>
                <a:spcPts val="600"/>
              </a:spcAft>
              <a:buClr>
                <a:schemeClr val="accent1"/>
              </a:buClr>
              <a:buFont typeface="Wingdings" pitchFamily="2" charset="2"/>
              <a:buChar char="§"/>
              <a:defRPr sz="2400" b="0" i="0">
                <a:solidFill>
                  <a:schemeClr val="dk1"/>
                </a:solidFill>
                <a:latin typeface="+mn-lt"/>
                <a:ea typeface="+mn-ea"/>
                <a:cs typeface="+mn-cs"/>
              </a:defRPr>
            </a:lvl4pPr>
            <a:lvl5pPr marL="2057400" indent="-228600" algn="l" rtl="0" eaLnBrk="1" fontAlgn="base" hangingPunct="1">
              <a:spcBef>
                <a:spcPts val="0"/>
              </a:spcBef>
              <a:spcAft>
                <a:spcPts val="600"/>
              </a:spcAft>
              <a:buClr>
                <a:schemeClr val="accent1"/>
              </a:buClr>
              <a:buFont typeface="Wingdings" pitchFamily="2" charset="2"/>
              <a:buChar char="§"/>
              <a:defRPr sz="2000" b="0" i="0">
                <a:solidFill>
                  <a:schemeClr val="dk1"/>
                </a:solidFill>
                <a:latin typeface="+mn-lt"/>
                <a:ea typeface="+mn-ea"/>
                <a:cs typeface="+mn-cs"/>
              </a:defRPr>
            </a:lvl5pPr>
            <a:lvl6pPr marL="25146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9pPr>
          </a:lstStyle>
          <a:p>
            <a:pPr marL="380365" indent="-380365" algn="just">
              <a:buBlip>
                <a:blip r:embed="rId3">
                  <a:extLst>
                    <a:ext uri="{96DAC541-7B7A-43D3-8B79-37D633B846F1}">
                      <asvg:svgBlip xmlns:asvg="http://schemas.microsoft.com/office/drawing/2016/SVG/main" r:embed="rId4"/>
                    </a:ext>
                  </a:extLst>
                </a:blip>
              </a:buBlip>
            </a:pPr>
            <a:r>
              <a:rPr lang="en-GB" sz="1800">
                <a:solidFill>
                  <a:schemeClr val="accent1"/>
                </a:solidFill>
                <a:cs typeface="Calibri"/>
              </a:rPr>
              <a:t>Apprentice</a:t>
            </a:r>
            <a:r>
              <a:rPr lang="en-GB" sz="1800">
                <a:solidFill>
                  <a:schemeClr val="tx1"/>
                </a:solidFill>
                <a:cs typeface="Calibri"/>
              </a:rPr>
              <a:t> completes application; </a:t>
            </a:r>
          </a:p>
          <a:p>
            <a:pPr marL="380365" marR="0" lvl="0" indent="-380365"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000000"/>
                </a:solidFill>
                <a:effectLst/>
                <a:uLnTx/>
                <a:uFillTx/>
                <a:latin typeface="Lato"/>
                <a:ea typeface="+mn-ea"/>
                <a:cs typeface="+mn-cs"/>
              </a:rPr>
              <a:t>Executive Leaders Apprentice Programme </a:t>
            </a:r>
            <a:r>
              <a:rPr kumimoji="0" lang="en-GB" sz="1400" b="0" i="0" u="none" strike="noStrike" kern="1200" cap="none" spc="0" normalizeH="0" baseline="0" noProof="0">
                <a:ln>
                  <a:noFill/>
                </a:ln>
                <a:solidFill>
                  <a:srgbClr val="000000"/>
                </a:solidFill>
                <a:effectLst/>
                <a:uLnTx/>
                <a:uFillTx/>
                <a:latin typeface="Lato"/>
                <a:ea typeface="+mn-ea"/>
                <a:cs typeface="+mn-cs"/>
                <a:hlinkClick r:id="rId5"/>
              </a:rPr>
              <a:t>https://www.bestpracticenet.co.uk/leader-apprenticeship-npqel</a:t>
            </a:r>
            <a:endParaRPr kumimoji="0" lang="en-GB" sz="1400" b="0" i="0" u="none" strike="noStrike" kern="1200" cap="none" spc="0" normalizeH="0" baseline="0" noProof="0">
              <a:ln>
                <a:noFill/>
              </a:ln>
              <a:solidFill>
                <a:srgbClr val="000000"/>
              </a:solidFill>
              <a:effectLst/>
              <a:uLnTx/>
              <a:uFillTx/>
              <a:latin typeface="Lato"/>
              <a:ea typeface="+mn-ea"/>
              <a:cs typeface="+mn-cs"/>
            </a:endParaRPr>
          </a:p>
          <a:p>
            <a:pPr marL="380365" marR="0" lvl="0" indent="-380365" algn="just"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Lato"/>
              <a:ea typeface="+mn-ea"/>
              <a:cs typeface="+mn-cs"/>
            </a:endParaRPr>
          </a:p>
          <a:p>
            <a:pPr marL="380365" marR="0" lvl="0" indent="-380365"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000000"/>
                </a:solidFill>
                <a:effectLst/>
                <a:uLnTx/>
                <a:uFillTx/>
                <a:latin typeface="Lato"/>
                <a:ea typeface="+mn-ea"/>
                <a:cs typeface="+mn-cs"/>
              </a:rPr>
              <a:t>Headteacher Apprentice Programme </a:t>
            </a:r>
            <a:r>
              <a:rPr kumimoji="0" lang="en-GB" sz="1400" b="0" i="0" u="none" strike="noStrike" kern="1200" cap="none" spc="0" normalizeH="0" baseline="0" noProof="0">
                <a:ln>
                  <a:noFill/>
                </a:ln>
                <a:solidFill>
                  <a:srgbClr val="000000"/>
                </a:solidFill>
                <a:effectLst/>
                <a:uLnTx/>
                <a:uFillTx/>
                <a:latin typeface="Lato"/>
                <a:ea typeface="+mn-ea"/>
                <a:cs typeface="+mn-cs"/>
                <a:hlinkClick r:id="rId6"/>
              </a:rPr>
              <a:t>https://www.bestpracticenet.co.uk/headteacher-apprenticeship-npqh</a:t>
            </a:r>
            <a:endParaRPr kumimoji="0" lang="en-GB" sz="1400" b="0" i="0" u="none" strike="noStrike" kern="1200" cap="none" spc="0" normalizeH="0" baseline="0" noProof="0">
              <a:ln>
                <a:noFill/>
              </a:ln>
              <a:solidFill>
                <a:srgbClr val="000000"/>
              </a:solidFill>
              <a:effectLst/>
              <a:uLnTx/>
              <a:uFillTx/>
              <a:latin typeface="Lato"/>
              <a:ea typeface="+mn-ea"/>
              <a:cs typeface="+mn-cs"/>
            </a:endParaRPr>
          </a:p>
          <a:p>
            <a:pPr marL="380365" marR="0" lvl="0" indent="-380365" algn="just"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Lato"/>
              <a:ea typeface="+mn-ea"/>
              <a:cs typeface="+mn-cs"/>
            </a:endParaRPr>
          </a:p>
          <a:p>
            <a:pPr marL="380365" marR="0" lvl="0" indent="-380365"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000000"/>
                </a:solidFill>
                <a:effectLst/>
                <a:uLnTx/>
                <a:uFillTx/>
                <a:latin typeface="Lato"/>
                <a:ea typeface="+mn-ea"/>
                <a:cs typeface="+mn-cs"/>
              </a:rPr>
              <a:t>Senior Leaders Apprentice Programme </a:t>
            </a:r>
            <a:r>
              <a:rPr kumimoji="0" lang="en-GB" sz="1400" b="0" i="0" u="none" strike="noStrike" kern="1200" cap="none" spc="0" normalizeH="0" baseline="0" noProof="0">
                <a:ln>
                  <a:noFill/>
                </a:ln>
                <a:solidFill>
                  <a:srgbClr val="000000"/>
                </a:solidFill>
                <a:effectLst/>
                <a:uLnTx/>
                <a:uFillTx/>
                <a:latin typeface="Lato"/>
                <a:ea typeface="+mn-ea"/>
                <a:cs typeface="+mn-cs"/>
                <a:hlinkClick r:id="rId7"/>
              </a:rPr>
              <a:t>https://www.bestpracticenet.co.uk/leader-apprenticeship-npqsl</a:t>
            </a:r>
            <a:endParaRPr lang="en-GB" sz="1800">
              <a:solidFill>
                <a:schemeClr val="tx1"/>
              </a:solidFill>
              <a:cs typeface="Calibri"/>
            </a:endParaRPr>
          </a:p>
          <a:p>
            <a:pPr algn="just"/>
            <a:r>
              <a:rPr lang="en-GB" sz="1800">
                <a:solidFill>
                  <a:schemeClr val="tx1"/>
                </a:solidFill>
                <a:cs typeface="Calibri"/>
              </a:rPr>
              <a:t>(</a:t>
            </a:r>
            <a:r>
              <a:rPr lang="en-GB" sz="1800" i="1">
                <a:solidFill>
                  <a:schemeClr val="tx1"/>
                </a:solidFill>
                <a:cs typeface="Calibri"/>
              </a:rPr>
              <a:t>Includes Initial skills scan to check sufficient new learning is required)</a:t>
            </a:r>
          </a:p>
          <a:p>
            <a:pPr marL="380365" indent="-380365" algn="just">
              <a:buBlip>
                <a:blip r:embed="rId3">
                  <a:extLst>
                    <a:ext uri="{96DAC541-7B7A-43D3-8B79-37D633B846F1}">
                      <asvg:svgBlip xmlns:asvg="http://schemas.microsoft.com/office/drawing/2016/SVG/main" r:embed="rId4"/>
                    </a:ext>
                  </a:extLst>
                </a:blip>
              </a:buBlip>
            </a:pPr>
            <a:r>
              <a:rPr lang="en-GB" sz="1800">
                <a:solidFill>
                  <a:schemeClr val="tx1"/>
                </a:solidFill>
                <a:cs typeface="Calibri"/>
              </a:rPr>
              <a:t>Best Practice Network checks eligibility for NPQ programme and completes funding checks and set up on the Apprenticeship Service</a:t>
            </a:r>
          </a:p>
          <a:p>
            <a:pPr marL="380365" indent="-380365" algn="just">
              <a:buBlip>
                <a:blip r:embed="rId3">
                  <a:extLst>
                    <a:ext uri="{96DAC541-7B7A-43D3-8B79-37D633B846F1}">
                      <asvg:svgBlip xmlns:asvg="http://schemas.microsoft.com/office/drawing/2016/SVG/main" r:embed="rId4"/>
                    </a:ext>
                  </a:extLst>
                </a:blip>
              </a:buBlip>
            </a:pPr>
            <a:r>
              <a:rPr lang="en-GB" sz="1800">
                <a:solidFill>
                  <a:schemeClr val="tx1"/>
                </a:solidFill>
                <a:cs typeface="Calibri"/>
              </a:rPr>
              <a:t>Application passes to Bud system and applicant requested to complete short maths and English initial assessment. </a:t>
            </a:r>
          </a:p>
          <a:p>
            <a:pPr marL="380365" indent="-380365" algn="just">
              <a:buBlip>
                <a:blip r:embed="rId3">
                  <a:extLst>
                    <a:ext uri="{96DAC541-7B7A-43D3-8B79-37D633B846F1}">
                      <asvg:svgBlip xmlns:asvg="http://schemas.microsoft.com/office/drawing/2016/SVG/main" r:embed="rId4"/>
                    </a:ext>
                  </a:extLst>
                </a:blip>
              </a:buBlip>
            </a:pPr>
            <a:r>
              <a:rPr lang="en-GB" sz="1800">
                <a:solidFill>
                  <a:schemeClr val="accent1"/>
                </a:solidFill>
                <a:cs typeface="Calibri"/>
              </a:rPr>
              <a:t>Applicant</a:t>
            </a:r>
            <a:r>
              <a:rPr lang="en-GB" sz="1800">
                <a:solidFill>
                  <a:schemeClr val="tx1"/>
                </a:solidFill>
                <a:cs typeface="Calibri"/>
              </a:rPr>
              <a:t> invited to onboarding meeting and prepares proof of; maths and English at level 2, ID, ALS needs, change of name (if relevant)</a:t>
            </a:r>
          </a:p>
          <a:p>
            <a:pPr marL="380365" indent="-380365" algn="just">
              <a:buBlip>
                <a:blip r:embed="rId3">
                  <a:extLst>
                    <a:ext uri="{96DAC541-7B7A-43D3-8B79-37D633B846F1}">
                      <asvg:svgBlip xmlns:asvg="http://schemas.microsoft.com/office/drawing/2016/SVG/main" r:embed="rId4"/>
                    </a:ext>
                  </a:extLst>
                </a:blip>
              </a:buBlip>
            </a:pPr>
            <a:r>
              <a:rPr lang="en-GB" sz="1800">
                <a:solidFill>
                  <a:schemeClr val="tx1"/>
                </a:solidFill>
                <a:cs typeface="Calibri" panose="020F0502020204030204" pitchFamily="34" charset="0"/>
              </a:rPr>
              <a:t>Apprenticeship Agreement, Commitment Statement and Finance Agreements sent electronically for signature</a:t>
            </a:r>
          </a:p>
        </p:txBody>
      </p:sp>
      <p:pic>
        <p:nvPicPr>
          <p:cNvPr id="1026" name="Picture 2" descr="Employer Svg Png Icon Free Download (#507041) - OnlineWebFonts.COM">
            <a:extLst>
              <a:ext uri="{FF2B5EF4-FFF2-40B4-BE49-F238E27FC236}">
                <a16:creationId xmlns:a16="http://schemas.microsoft.com/office/drawing/2014/main" id="{1F2411D5-7C35-49E4-9035-5C9417E6DD75}"/>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60484" y="1457683"/>
            <a:ext cx="397912" cy="471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st Practice Network">
            <a:extLst>
              <a:ext uri="{FF2B5EF4-FFF2-40B4-BE49-F238E27FC236}">
                <a16:creationId xmlns:a16="http://schemas.microsoft.com/office/drawing/2014/main" id="{162B1617-2ED5-4798-8A94-71E7D7CA2CD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7979" r="76221" b="20309"/>
          <a:stretch/>
        </p:blipFill>
        <p:spPr bwMode="auto">
          <a:xfrm>
            <a:off x="1322346" y="1322049"/>
            <a:ext cx="828285" cy="8031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tudent Line Black Icon - Download Free Vectors, Clipart Graphics &amp; Vector  Art">
            <a:extLst>
              <a:ext uri="{FF2B5EF4-FFF2-40B4-BE49-F238E27FC236}">
                <a16:creationId xmlns:a16="http://schemas.microsoft.com/office/drawing/2014/main" id="{E1E6A183-9F48-471E-A97E-896EAC2BE536}"/>
              </a:ext>
            </a:extLst>
          </p:cNvPr>
          <p:cNvPicPr>
            <a:picLocks noChangeAspect="1" noChangeArrowheads="1"/>
          </p:cNvPicPr>
          <p:nvPr/>
        </p:nvPicPr>
        <p:blipFill>
          <a:blip r:embed="rId10"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315959" y="1362113"/>
            <a:ext cx="617256" cy="6172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C90766-8CBE-4732-BA86-287014A08CAC}"/>
              </a:ext>
            </a:extLst>
          </p:cNvPr>
          <p:cNvSpPr/>
          <p:nvPr/>
        </p:nvSpPr>
        <p:spPr bwMode="auto">
          <a:xfrm>
            <a:off x="1976447" y="1304899"/>
            <a:ext cx="262645" cy="112736"/>
          </a:xfrm>
          <a:prstGeom prst="rect">
            <a:avLst/>
          </a:prstGeom>
          <a:solidFill>
            <a:schemeClr val="bg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2400" b="1">
              <a:latin typeface="Calibri" pitchFamily="34" charset="0"/>
            </a:endParaRPr>
          </a:p>
        </p:txBody>
      </p:sp>
      <p:sp>
        <p:nvSpPr>
          <p:cNvPr id="19" name="Title 1">
            <a:extLst>
              <a:ext uri="{FF2B5EF4-FFF2-40B4-BE49-F238E27FC236}">
                <a16:creationId xmlns:a16="http://schemas.microsoft.com/office/drawing/2014/main" id="{4C8ECD34-CC3B-425C-9422-2DF6903D926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Application and onboarding</a:t>
            </a:r>
            <a:endParaRPr lang="en-GB"/>
          </a:p>
        </p:txBody>
      </p:sp>
    </p:spTree>
    <p:extLst>
      <p:ext uri="{BB962C8B-B14F-4D97-AF65-F5344CB8AC3E}">
        <p14:creationId xmlns:p14="http://schemas.microsoft.com/office/powerpoint/2010/main" val="71690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5937D6-063A-47F8-B02B-1E3AD77EA41E}"/>
              </a:ext>
            </a:extLst>
          </p:cNvPr>
          <p:cNvSpPr txBox="1"/>
          <p:nvPr/>
        </p:nvSpPr>
        <p:spPr>
          <a:xfrm>
            <a:off x="5362973" y="1570281"/>
            <a:ext cx="5760640" cy="4093428"/>
          </a:xfrm>
          <a:prstGeom prst="rect">
            <a:avLst/>
          </a:prstGeom>
          <a:noFill/>
        </p:spPr>
        <p:txBody>
          <a:bodyPr wrap="square" lIns="91440" tIns="45720" rIns="91440" bIns="45720" anchor="t">
            <a:spAutoFit/>
          </a:bodyPr>
          <a:lstStyle/>
          <a:p>
            <a:pPr algn="just">
              <a:spcAft>
                <a:spcPts val="3200"/>
              </a:spcAft>
            </a:pPr>
            <a:r>
              <a:rPr lang="en-GB" sz="2000">
                <a:ea typeface="Times New Roman" panose="02020603050405020304" pitchFamily="18" charset="0"/>
                <a:cs typeface="Times New Roman"/>
              </a:rPr>
              <a:t>Apprenticeships are work-based training programmes that are designed to help employers train people for specific job roles</a:t>
            </a:r>
            <a:endParaRPr lang="en-US">
              <a:cs typeface="Times New Roman"/>
            </a:endParaRPr>
          </a:p>
          <a:p>
            <a:pPr marL="380365" indent="-380365" algn="just">
              <a:spcAft>
                <a:spcPts val="3200"/>
              </a:spcAft>
              <a:buFont typeface="Arial" panose="020B0604020202020204" pitchFamily="34" charset="0"/>
              <a:buChar char="•"/>
            </a:pPr>
            <a:r>
              <a:rPr lang="en-GB" sz="2000">
                <a:ea typeface="Times New Roman" panose="02020603050405020304" pitchFamily="18" charset="0"/>
                <a:cs typeface="Times New Roman"/>
              </a:rPr>
              <a:t>Apprentices get a paying job with valuable training while they work towards a nationally recognised apprenticeship standard</a:t>
            </a:r>
          </a:p>
          <a:p>
            <a:pPr marL="380365" indent="-380365" algn="just">
              <a:spcAft>
                <a:spcPts val="3200"/>
              </a:spcAft>
              <a:buFont typeface="Arial" panose="020B0604020202020204" pitchFamily="34" charset="0"/>
              <a:buChar char="•"/>
            </a:pPr>
            <a:r>
              <a:rPr lang="en-GB" sz="2000">
                <a:ea typeface="Times New Roman" panose="02020603050405020304" pitchFamily="18" charset="0"/>
                <a:cs typeface="Times New Roman"/>
              </a:rPr>
              <a:t>An apprenticeship can be for new or existing staff</a:t>
            </a:r>
          </a:p>
          <a:p>
            <a:pPr marL="380365" indent="-380365" algn="just">
              <a:spcAft>
                <a:spcPts val="3200"/>
              </a:spcAft>
              <a:buFont typeface="Arial" panose="020B0604020202020204" pitchFamily="34" charset="0"/>
              <a:buChar char="•"/>
            </a:pPr>
            <a:r>
              <a:rPr lang="en-GB" sz="2000">
                <a:ea typeface="Times New Roman" panose="02020603050405020304" pitchFamily="18" charset="0"/>
                <a:cs typeface="Times New Roman"/>
              </a:rPr>
              <a:t>Best Practice Network currently offers 5 Apprenticeship programmes </a:t>
            </a:r>
          </a:p>
        </p:txBody>
      </p:sp>
      <p:pic>
        <p:nvPicPr>
          <p:cNvPr id="4098" name="Picture 2">
            <a:extLst>
              <a:ext uri="{FF2B5EF4-FFF2-40B4-BE49-F238E27FC236}">
                <a16:creationId xmlns:a16="http://schemas.microsoft.com/office/drawing/2014/main" id="{8BDDFDA9-B3F2-476F-A200-EA562F5BF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0" r="25601"/>
          <a:stretch/>
        </p:blipFill>
        <p:spPr bwMode="auto">
          <a:xfrm>
            <a:off x="1045275" y="1570281"/>
            <a:ext cx="3779475" cy="3840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BFE449F-413C-4514-A6D1-175BF9F545E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What is an apprenticeship?</a:t>
            </a:r>
            <a:endParaRPr lang="en-GB"/>
          </a:p>
        </p:txBody>
      </p:sp>
    </p:spTree>
    <p:extLst>
      <p:ext uri="{BB962C8B-B14F-4D97-AF65-F5344CB8AC3E}">
        <p14:creationId xmlns:p14="http://schemas.microsoft.com/office/powerpoint/2010/main" val="230769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EC54F-2241-4A03-AED6-50951D351276}"/>
              </a:ext>
            </a:extLst>
          </p:cNvPr>
          <p:cNvSpPr txBox="1"/>
          <p:nvPr/>
        </p:nvSpPr>
        <p:spPr>
          <a:xfrm>
            <a:off x="862012" y="1817688"/>
            <a:ext cx="10465161" cy="2554545"/>
          </a:xfrm>
          <a:prstGeom prst="rect">
            <a:avLst/>
          </a:prstGeom>
          <a:noFill/>
        </p:spPr>
        <p:txBody>
          <a:bodyPr wrap="square">
            <a:spAutoFit/>
          </a:bodyPr>
          <a:lstStyle/>
          <a:p>
            <a:pPr algn="just"/>
            <a:r>
              <a:rPr lang="en-GB" sz="2000">
                <a:ea typeface="Times New Roman" panose="02020603050405020304" pitchFamily="18" charset="0"/>
                <a:cs typeface="Times New Roman" panose="02020603050405020304" pitchFamily="18" charset="0"/>
              </a:rPr>
              <a:t>The levy is paid by large employers with a wage bill of over £3 million. These employers pay 0.5% of their total annual pay bill into the levy. Most state-maintained schools and multi-academy trusts pay into the levy and all schools can access the levy to fund apprenticeship training. Dependent upon the individual school, levy funding can be accessed through their trust, their local authority, or the ESFA via the co-investment scheme.</a:t>
            </a:r>
          </a:p>
          <a:p>
            <a:pPr algn="just"/>
            <a:endParaRPr lang="en-GB" sz="2000">
              <a:ea typeface="Times New Roman" panose="02020603050405020304" pitchFamily="18" charset="0"/>
              <a:cs typeface="Times New Roman" panose="02020603050405020304" pitchFamily="18" charset="0"/>
            </a:endParaRPr>
          </a:p>
          <a:p>
            <a:pPr algn="just"/>
            <a:r>
              <a:rPr lang="en-GB" sz="2000">
                <a:ea typeface="Times New Roman" panose="02020603050405020304" pitchFamily="18" charset="0"/>
                <a:cs typeface="Times New Roman" panose="02020603050405020304" pitchFamily="18" charset="0"/>
              </a:rPr>
              <a:t>Best Practice Network provide support to candidates and their employers in order to access this funding.</a:t>
            </a:r>
            <a:endParaRPr lang="en-GB" sz="2000">
              <a:solidFill>
                <a:schemeClr val="accent1"/>
              </a:solidFill>
              <a:ea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792CEF43-8A92-48B3-ADEE-A28E934FE9C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What is the apprenticeship levy, am I eligible and how do I access it?</a:t>
            </a:r>
            <a:endParaRPr lang="en-GB"/>
          </a:p>
        </p:txBody>
      </p:sp>
    </p:spTree>
    <p:extLst>
      <p:ext uri="{BB962C8B-B14F-4D97-AF65-F5344CB8AC3E}">
        <p14:creationId xmlns:p14="http://schemas.microsoft.com/office/powerpoint/2010/main" val="2882092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6CDE6394-2393-4BAF-A9F8-7AC77B7BE53C}"/>
              </a:ext>
            </a:extLst>
          </p:cNvPr>
          <p:cNvSpPr>
            <a:spLocks noGrp="1"/>
          </p:cNvSpPr>
          <p:nvPr>
            <p:ph type="title"/>
          </p:nvPr>
        </p:nvSpPr>
        <p:spPr>
          <a:xfrm>
            <a:off x="7951234" y="793102"/>
            <a:ext cx="3861321" cy="2190171"/>
          </a:xfrm>
        </p:spPr>
        <p:txBody>
          <a:bodyPr vert="horz" lIns="91440" tIns="45720" rIns="91440" bIns="45720" rtlCol="0" anchor="b">
            <a:normAutofit fontScale="90000"/>
          </a:bodyPr>
          <a:lstStyle/>
          <a:p>
            <a:pPr algn="l"/>
            <a:r>
              <a:rPr lang="en-US" sz="5200" kern="1200" dirty="0">
                <a:solidFill>
                  <a:schemeClr val="tx1"/>
                </a:solidFill>
                <a:latin typeface="+mj-lt"/>
                <a:ea typeface="+mj-ea"/>
                <a:cs typeface="+mj-cs"/>
              </a:rPr>
              <a:t>Thank you and any questions?</a:t>
            </a:r>
          </a:p>
        </p:txBody>
      </p:sp>
      <p:sp>
        <p:nvSpPr>
          <p:cNvPr id="7" name="Text Placeholder 11">
            <a:extLst>
              <a:ext uri="{FF2B5EF4-FFF2-40B4-BE49-F238E27FC236}">
                <a16:creationId xmlns:a16="http://schemas.microsoft.com/office/drawing/2014/main" id="{2DBCFF74-D660-4D8A-99CF-F597634FC547}"/>
              </a:ext>
            </a:extLst>
          </p:cNvPr>
          <p:cNvSpPr>
            <a:spLocks noGrp="1"/>
          </p:cNvSpPr>
          <p:nvPr>
            <p:ph type="body" idx="1"/>
          </p:nvPr>
        </p:nvSpPr>
        <p:spPr>
          <a:xfrm>
            <a:off x="7973513" y="4286248"/>
            <a:ext cx="6001436" cy="1082288"/>
          </a:xfrm>
        </p:spPr>
        <p:txBody>
          <a:bodyPr vert="horz" lIns="91440" tIns="45720" rIns="91440" bIns="45720" rtlCol="0" anchor="t">
            <a:normAutofit fontScale="92500" lnSpcReduction="10000"/>
          </a:bodyPr>
          <a:lstStyle/>
          <a:p>
            <a:pPr indent="-228600" algn="l">
              <a:buFont typeface="Arial" panose="020B0604020202020204" pitchFamily="34" charset="0"/>
              <a:buChar char="•"/>
            </a:pPr>
            <a:r>
              <a:rPr lang="en-US" b="1" dirty="0">
                <a:solidFill>
                  <a:schemeClr val="tx1">
                    <a:alpha val="80000"/>
                  </a:schemeClr>
                </a:solidFill>
              </a:rPr>
              <a:t>Contact us</a:t>
            </a:r>
          </a:p>
          <a:p>
            <a:pPr indent="-228600" algn="l">
              <a:buFont typeface="Arial" panose="020B0604020202020204" pitchFamily="34" charset="0"/>
              <a:buChar char="•"/>
            </a:pPr>
            <a:r>
              <a:rPr lang="en-US" dirty="0">
                <a:solidFill>
                  <a:schemeClr val="tx1">
                    <a:alpha val="80000"/>
                  </a:schemeClr>
                </a:solidFill>
                <a:hlinkClick r:id="rId2"/>
              </a:rPr>
              <a:t>enquiries@bestpracticenet.co.uk</a:t>
            </a:r>
            <a:endParaRPr lang="en-US" dirty="0">
              <a:solidFill>
                <a:schemeClr val="tx1">
                  <a:alpha val="80000"/>
                </a:schemeClr>
              </a:solidFill>
            </a:endParaRPr>
          </a:p>
          <a:p>
            <a:pPr indent="-228600" algn="l">
              <a:buFont typeface="Arial" panose="020B0604020202020204" pitchFamily="34" charset="0"/>
              <a:buChar char="•"/>
            </a:pPr>
            <a:r>
              <a:rPr lang="en-US" dirty="0">
                <a:solidFill>
                  <a:schemeClr val="tx1">
                    <a:alpha val="80000"/>
                  </a:schemeClr>
                </a:solidFill>
              </a:rPr>
              <a:t>T  +44 (0)117 440 7844</a:t>
            </a:r>
          </a:p>
        </p:txBody>
      </p:sp>
      <p:pic>
        <p:nvPicPr>
          <p:cNvPr id="6" name="Graphic 5" descr="Question Mark with solid fill">
            <a:extLst>
              <a:ext uri="{FF2B5EF4-FFF2-40B4-BE49-F238E27FC236}">
                <a16:creationId xmlns:a16="http://schemas.microsoft.com/office/drawing/2014/main" id="{B920FDFA-2C98-4FB9-AF2F-0273932D5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7769" y="1641468"/>
            <a:ext cx="3952579" cy="3952579"/>
          </a:xfrm>
          <a:prstGeom prst="rect">
            <a:avLst/>
          </a:prstGeom>
        </p:spPr>
      </p:pic>
      <p:sp>
        <p:nvSpPr>
          <p:cNvPr id="9" name="Oval 8">
            <a:extLst>
              <a:ext uri="{FF2B5EF4-FFF2-40B4-BE49-F238E27FC236}">
                <a16:creationId xmlns:a16="http://schemas.microsoft.com/office/drawing/2014/main" id="{A758E8AA-E270-453F-8127-1556906F8A16}"/>
              </a:ext>
            </a:extLst>
          </p:cNvPr>
          <p:cNvSpPr/>
          <p:nvPr/>
        </p:nvSpPr>
        <p:spPr>
          <a:xfrm>
            <a:off x="983577" y="429780"/>
            <a:ext cx="5782380" cy="5621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Question Mark with solid fill">
            <a:extLst>
              <a:ext uri="{FF2B5EF4-FFF2-40B4-BE49-F238E27FC236}">
                <a16:creationId xmlns:a16="http://schemas.microsoft.com/office/drawing/2014/main" id="{58F915CB-2909-4014-9F16-B0B2CE4F2A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1709" y="1357315"/>
            <a:ext cx="3766115" cy="3766115"/>
          </a:xfrm>
          <a:prstGeom prst="rect">
            <a:avLst/>
          </a:prstGeom>
        </p:spPr>
      </p:pic>
    </p:spTree>
    <p:extLst>
      <p:ext uri="{BB962C8B-B14F-4D97-AF65-F5344CB8AC3E}">
        <p14:creationId xmlns:p14="http://schemas.microsoft.com/office/powerpoint/2010/main" val="374224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6E5B5E-4FAA-4859-9980-23E1A2F607A8}"/>
              </a:ext>
            </a:extLst>
          </p:cNvPr>
          <p:cNvSpPr txBox="1"/>
          <p:nvPr/>
        </p:nvSpPr>
        <p:spPr>
          <a:xfrm>
            <a:off x="838200" y="1701913"/>
            <a:ext cx="10609179" cy="4511556"/>
          </a:xfrm>
          <a:prstGeom prst="rect">
            <a:avLst/>
          </a:prstGeom>
          <a:noFill/>
        </p:spPr>
        <p:txBody>
          <a:bodyPr wrap="square" lIns="91440" tIns="45720" rIns="91440" bIns="45720" rtlCol="0" anchor="t">
            <a:spAutoFit/>
          </a:bodyPr>
          <a:lstStyle/>
          <a:p>
            <a:pPr marL="380365" indent="-380365" algn="just">
              <a:buFont typeface="Arial" panose="020B0604020202020204" pitchFamily="34" charset="0"/>
              <a:buChar char="•"/>
            </a:pPr>
            <a:r>
              <a:rPr lang="en-GB" sz="1400">
                <a:latin typeface="Lato"/>
              </a:rPr>
              <a:t>Best Practice Network identified the need for Schools to have access to high quality apprenticeship programmes that mapped against the existing, highly regarded NPQ programmes, that could be funded from the apprenticeship levy.</a:t>
            </a:r>
            <a:endParaRPr lang="en-US" sz="1400"/>
          </a:p>
          <a:p>
            <a:pPr marL="380365" indent="-380365" algn="just">
              <a:buFont typeface="Arial" panose="020B0604020202020204" pitchFamily="34" charset="0"/>
              <a:buChar char="•"/>
            </a:pPr>
            <a:endParaRPr lang="en-GB" sz="1400">
              <a:latin typeface="Lato"/>
            </a:endParaRPr>
          </a:p>
          <a:p>
            <a:pPr marL="380365" indent="-380365" algn="just">
              <a:buFont typeface="Arial" panose="020B0604020202020204" pitchFamily="34" charset="0"/>
              <a:buChar char="•"/>
            </a:pPr>
            <a:r>
              <a:rPr lang="en-GB" sz="1400">
                <a:latin typeface="Lato"/>
              </a:rPr>
              <a:t>Two dual qualification programmes were launched in September 2020;</a:t>
            </a:r>
          </a:p>
          <a:p>
            <a:pPr algn="just"/>
            <a:r>
              <a:rPr lang="en-GB" sz="1400">
                <a:latin typeface="Lato"/>
              </a:rPr>
              <a:t>	</a:t>
            </a:r>
            <a:r>
              <a:rPr lang="en-GB" sz="1400">
                <a:solidFill>
                  <a:srgbClr val="8E004D"/>
                </a:solidFill>
                <a:latin typeface="Lato"/>
              </a:rPr>
              <a:t>Operations/Departmental Manager Level 5 Apprenticeship with NPQSL</a:t>
            </a:r>
          </a:p>
          <a:p>
            <a:pPr algn="just"/>
            <a:r>
              <a:rPr lang="en-GB" sz="1400">
                <a:solidFill>
                  <a:srgbClr val="8E004D"/>
                </a:solidFill>
                <a:latin typeface="Lato"/>
              </a:rPr>
              <a:t>	Operations/Departmental Manager Level 5 Apprenticeship with NPQML</a:t>
            </a:r>
          </a:p>
          <a:p>
            <a:pPr algn="just" defTabSz="1219170" eaLnBrk="0" fontAlgn="base" hangingPunct="0">
              <a:spcBef>
                <a:spcPct val="0"/>
              </a:spcBef>
              <a:spcAft>
                <a:spcPct val="0"/>
              </a:spcAft>
              <a:defRPr/>
            </a:pP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r>
              <a:rPr lang="en-GB" sz="1400">
                <a:latin typeface="Lato"/>
              </a:rPr>
              <a:t>Over 700 apprentices already enrolled </a:t>
            </a:r>
          </a:p>
          <a:p>
            <a:pPr marL="380365" indent="-380365" algn="just" defTabSz="1219170" eaLnBrk="0" fontAlgn="base" hangingPunct="0">
              <a:spcBef>
                <a:spcPct val="0"/>
              </a:spcBef>
              <a:spcAft>
                <a:spcPct val="0"/>
              </a:spcAft>
              <a:buFont typeface="Arial" panose="020B0604020202020204" pitchFamily="34" charset="0"/>
              <a:buChar char="•"/>
              <a:defRPr/>
            </a:pP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r>
              <a:rPr lang="en-GB" sz="1400">
                <a:latin typeface="Lato"/>
              </a:rPr>
              <a:t>New programmes carefully written with collaboration from existing partners and industry experts and mapping and marketing checked and approved by the DfE</a:t>
            </a:r>
          </a:p>
          <a:p>
            <a:pPr marL="380365" indent="-380365" algn="just" defTabSz="1219170" eaLnBrk="0" fontAlgn="base" hangingPunct="0">
              <a:spcBef>
                <a:spcPct val="0"/>
              </a:spcBef>
              <a:spcAft>
                <a:spcPct val="0"/>
              </a:spcAft>
              <a:buFont typeface="Arial" panose="020B0604020202020204" pitchFamily="34" charset="0"/>
              <a:buChar char="•"/>
              <a:defRPr/>
            </a:pP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r>
              <a:rPr lang="en-GB" sz="1400" b="1">
                <a:latin typeface="Lato"/>
              </a:rPr>
              <a:t>Executive Leaders Apprentice Programme </a:t>
            </a:r>
            <a:r>
              <a:rPr lang="en-GB" sz="1400">
                <a:latin typeface="Lato"/>
                <a:hlinkClick r:id="rId3"/>
              </a:rPr>
              <a:t>https://www.bestpracticenet.co.uk/leader-apprenticeship-npqel</a:t>
            </a: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r>
              <a:rPr lang="en-GB" sz="1400" b="1">
                <a:latin typeface="Lato"/>
              </a:rPr>
              <a:t>Headteacher Apprentice Programme </a:t>
            </a:r>
            <a:r>
              <a:rPr lang="en-GB" sz="1400">
                <a:latin typeface="Lato"/>
                <a:hlinkClick r:id="rId4"/>
              </a:rPr>
              <a:t>https://www.bestpracticenet.co.uk/headteacher-apprenticeship-npqh</a:t>
            </a: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r>
              <a:rPr lang="en-GB" sz="1400" b="1">
                <a:latin typeface="Lato"/>
              </a:rPr>
              <a:t>Senior Leaders Apprentice Programme </a:t>
            </a:r>
            <a:r>
              <a:rPr lang="en-GB" sz="1400">
                <a:latin typeface="Lato"/>
                <a:hlinkClick r:id="rId5"/>
              </a:rPr>
              <a:t>https://www.bestpracticenet.co.uk/leader-apprenticeship-npqsl</a:t>
            </a:r>
            <a:endParaRPr lang="en-GB" sz="14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endParaRPr lang="en-GB" sz="120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endParaRPr lang="en-GB" sz="1850">
              <a:latin typeface="Lato"/>
            </a:endParaRPr>
          </a:p>
          <a:p>
            <a:pPr marL="380365" indent="-380365" algn="just" defTabSz="1219170" eaLnBrk="0" fontAlgn="base" hangingPunct="0">
              <a:spcBef>
                <a:spcPct val="0"/>
              </a:spcBef>
              <a:spcAft>
                <a:spcPct val="0"/>
              </a:spcAft>
              <a:buFont typeface="Arial" panose="020B0604020202020204" pitchFamily="34" charset="0"/>
              <a:buChar char="•"/>
              <a:defRPr/>
            </a:pPr>
            <a:endParaRPr lang="en-GB" sz="1867">
              <a:latin typeface="Lato"/>
            </a:endParaRPr>
          </a:p>
        </p:txBody>
      </p:sp>
      <p:sp>
        <p:nvSpPr>
          <p:cNvPr id="5" name="Title 1">
            <a:extLst>
              <a:ext uri="{FF2B5EF4-FFF2-40B4-BE49-F238E27FC236}">
                <a16:creationId xmlns:a16="http://schemas.microsoft.com/office/drawing/2014/main" id="{77905E86-32D9-4CF4-9E47-52F4D917D64C}"/>
              </a:ext>
            </a:extLst>
          </p:cNvPr>
          <p:cNvSpPr txBox="1">
            <a:spLocks/>
          </p:cNvSpPr>
          <p:nvPr/>
        </p:nvSpPr>
        <p:spPr>
          <a:xfrm>
            <a:off x="838200" y="27134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School Leaders qualifications </a:t>
            </a:r>
          </a:p>
          <a:p>
            <a:r>
              <a:rPr lang="en-US"/>
              <a:t>with Best Practice Network</a:t>
            </a:r>
            <a:endParaRPr lang="en-GB"/>
          </a:p>
        </p:txBody>
      </p:sp>
    </p:spTree>
    <p:extLst>
      <p:ext uri="{BB962C8B-B14F-4D97-AF65-F5344CB8AC3E}">
        <p14:creationId xmlns:p14="http://schemas.microsoft.com/office/powerpoint/2010/main" val="8122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54B1-D004-4EF8-A5C3-BCB9DE207546}"/>
              </a:ext>
            </a:extLst>
          </p:cNvPr>
          <p:cNvSpPr>
            <a:spLocks noGrp="1"/>
          </p:cNvSpPr>
          <p:nvPr>
            <p:ph type="title"/>
          </p:nvPr>
        </p:nvSpPr>
        <p:spPr/>
        <p:txBody>
          <a:bodyPr/>
          <a:lstStyle/>
          <a:p>
            <a:r>
              <a:rPr lang="en-GB" dirty="0"/>
              <a:t>Why a Leaders Apprenticeship with us?​</a:t>
            </a:r>
          </a:p>
        </p:txBody>
      </p:sp>
      <p:sp>
        <p:nvSpPr>
          <p:cNvPr id="3" name="Content Placeholder 2">
            <a:extLst>
              <a:ext uri="{FF2B5EF4-FFF2-40B4-BE49-F238E27FC236}">
                <a16:creationId xmlns:a16="http://schemas.microsoft.com/office/drawing/2014/main" id="{59ECE28F-611D-44BD-AE36-2FE100BCA15B}"/>
              </a:ext>
            </a:extLst>
          </p:cNvPr>
          <p:cNvSpPr>
            <a:spLocks noGrp="1"/>
          </p:cNvSpPr>
          <p:nvPr>
            <p:ph idx="1"/>
          </p:nvPr>
        </p:nvSpPr>
        <p:spPr/>
        <p:txBody>
          <a:bodyPr>
            <a:normAutofit fontScale="92500" lnSpcReduction="10000"/>
          </a:bodyPr>
          <a:lstStyle/>
          <a:p>
            <a:pPr algn="l" rtl="0" fontAlgn="base">
              <a:buFont typeface="Arial" panose="020B0604020202020204" pitchFamily="34" charset="0"/>
              <a:buChar char="•"/>
            </a:pPr>
            <a:r>
              <a:rPr lang="en-GB" b="0" i="0" u="none" strike="noStrike" dirty="0">
                <a:solidFill>
                  <a:srgbClr val="000000"/>
                </a:solidFill>
                <a:effectLst/>
                <a:latin typeface="Lato" panose="020F0502020204030203" pitchFamily="34" charset="0"/>
              </a:rPr>
              <a:t>Programmes written specifically for the schools’ sector</a:t>
            </a:r>
            <a:r>
              <a:rPr lang="en-US"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Lato" panose="020F0502020204030203" pitchFamily="34" charset="0"/>
              </a:rPr>
              <a:t>Over 750 school leaders currently on our programmes</a:t>
            </a:r>
            <a:r>
              <a:rPr lang="en-US"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Lato" panose="020F0502020204030203" pitchFamily="34" charset="0"/>
              </a:rPr>
              <a:t>Mapping of apprenticeship programmes with three new NPQ’s  scrutinised and agreed by the DfE</a:t>
            </a:r>
            <a:r>
              <a:rPr lang="en-US"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Lato" panose="020F0502020204030203" pitchFamily="34" charset="0"/>
              </a:rPr>
              <a:t>Industry experienced Apprenticeship Tutors giving one to one support</a:t>
            </a:r>
            <a:r>
              <a:rPr lang="en-US"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Lato" panose="020F0502020204030203" pitchFamily="34" charset="0"/>
              </a:rPr>
              <a:t>Additional learning and training compared to standalone NPQ’s</a:t>
            </a:r>
            <a:r>
              <a:rPr lang="en-US" b="0" i="0" dirty="0">
                <a:solidFill>
                  <a:srgbClr val="000000"/>
                </a:solidFill>
                <a:effectLst/>
                <a:latin typeface="Lato" panose="020F0502020204030203"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Lato" panose="020F0502020204030203" pitchFamily="34" charset="0"/>
              </a:rPr>
              <a:t>Utilise levy funding, co-investment or levy transfer </a:t>
            </a:r>
            <a:r>
              <a:rPr lang="en-GB" b="0" i="0" u="sng" strike="noStrike" dirty="0">
                <a:solidFill>
                  <a:srgbClr val="0563C1"/>
                </a:solidFill>
                <a:effectLst/>
                <a:latin typeface="Lato" panose="020F0502020204030203" pitchFamily="34" charset="0"/>
                <a:hlinkClick r:id="rId3"/>
              </a:rPr>
              <a:t>https://www.gov.uk/guidance/receive-a-levy-transfer-from-another-business-to-fund-an-apprenticeship</a:t>
            </a:r>
            <a:r>
              <a:rPr lang="en-GB" b="0" i="0" dirty="0">
                <a:solidFill>
                  <a:srgbClr val="000000"/>
                </a:solidFill>
                <a:effectLst/>
                <a:latin typeface="Lato" panose="020F0502020204030203" pitchFamily="34" charset="0"/>
              </a:rPr>
              <a:t>​</a:t>
            </a:r>
            <a:endParaRPr lang="en-GB" b="0" i="0" dirty="0">
              <a:solidFill>
                <a:srgbClr val="000000"/>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244097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4E4183-7278-40E4-94F2-E33BEC5BBAC2}"/>
              </a:ext>
            </a:extLst>
          </p:cNvPr>
          <p:cNvSpPr txBox="1"/>
          <p:nvPr/>
        </p:nvSpPr>
        <p:spPr>
          <a:xfrm>
            <a:off x="1205480" y="1050287"/>
            <a:ext cx="4402301" cy="276999"/>
          </a:xfrm>
          <a:prstGeom prst="rect">
            <a:avLst/>
          </a:prstGeom>
          <a:noFill/>
        </p:spPr>
        <p:txBody>
          <a:bodyPr wrap="square" rtlCol="0">
            <a:spAutoFit/>
          </a:bodyPr>
          <a:lstStyle/>
          <a:p>
            <a:pPr algn="ctr"/>
            <a:r>
              <a:rPr lang="en-US" sz="1200" spc="151">
                <a:latin typeface="+mj-lt"/>
                <a:cs typeface="Poppins Light" pitchFamily="2" charset="77"/>
              </a:rPr>
              <a:t>G</a:t>
            </a:r>
            <a:r>
              <a:rPr lang="en-GB" sz="1200" spc="151">
                <a:latin typeface="+mj-lt"/>
                <a:cs typeface="Poppins Light" pitchFamily="2" charset="77"/>
              </a:rPr>
              <a:t>et the best of both an Apprenticeship and an NPQ </a:t>
            </a:r>
            <a:endParaRPr lang="en-US" sz="1200" spc="151" dirty="0">
              <a:latin typeface="+mj-lt"/>
              <a:cs typeface="Poppins Light" pitchFamily="2" charset="77"/>
            </a:endParaRPr>
          </a:p>
        </p:txBody>
      </p:sp>
      <p:sp>
        <p:nvSpPr>
          <p:cNvPr id="38" name="Title 1">
            <a:extLst>
              <a:ext uri="{FF2B5EF4-FFF2-40B4-BE49-F238E27FC236}">
                <a16:creationId xmlns:a16="http://schemas.microsoft.com/office/drawing/2014/main" id="{7E5D6DAD-3A12-485D-A124-75A61D5FA8C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Why do a dual qualification?</a:t>
            </a:r>
            <a:endParaRPr lang="en-GB" dirty="0"/>
          </a:p>
        </p:txBody>
      </p:sp>
      <p:pic>
        <p:nvPicPr>
          <p:cNvPr id="54" name="Picture 53">
            <a:extLst>
              <a:ext uri="{FF2B5EF4-FFF2-40B4-BE49-F238E27FC236}">
                <a16:creationId xmlns:a16="http://schemas.microsoft.com/office/drawing/2014/main" id="{CA8F3FA9-C51C-45C2-A52E-1507CD9A19D2}"/>
              </a:ext>
            </a:extLst>
          </p:cNvPr>
          <p:cNvPicPr>
            <a:picLocks noChangeAspect="1"/>
          </p:cNvPicPr>
          <p:nvPr/>
        </p:nvPicPr>
        <p:blipFill>
          <a:blip r:embed="rId3"/>
          <a:stretch>
            <a:fillRect/>
          </a:stretch>
        </p:blipFill>
        <p:spPr>
          <a:xfrm>
            <a:off x="1112899" y="1787335"/>
            <a:ext cx="9966202" cy="4020379"/>
          </a:xfrm>
          <a:prstGeom prst="rect">
            <a:avLst/>
          </a:prstGeom>
          <a:solidFill>
            <a:schemeClr val="bg1"/>
          </a:solidFill>
        </p:spPr>
      </p:pic>
    </p:spTree>
    <p:extLst>
      <p:ext uri="{BB962C8B-B14F-4D97-AF65-F5344CB8AC3E}">
        <p14:creationId xmlns:p14="http://schemas.microsoft.com/office/powerpoint/2010/main" val="12140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DD05-816C-42E7-B9E2-BD8590CF1685}"/>
              </a:ext>
            </a:extLst>
          </p:cNvPr>
          <p:cNvSpPr>
            <a:spLocks noGrp="1"/>
          </p:cNvSpPr>
          <p:nvPr>
            <p:ph type="title"/>
          </p:nvPr>
        </p:nvSpPr>
        <p:spPr>
          <a:xfrm>
            <a:off x="630382" y="180398"/>
            <a:ext cx="11049000" cy="1325563"/>
          </a:xfrm>
        </p:spPr>
        <p:txBody>
          <a:bodyPr/>
          <a:lstStyle/>
          <a:p>
            <a:r>
              <a:rPr lang="en-GB" b="1">
                <a:latin typeface="+mn-lt"/>
              </a:rPr>
              <a:t> </a:t>
            </a:r>
            <a:r>
              <a:rPr lang="en-GB">
                <a:latin typeface="+mn-lt"/>
              </a:rPr>
              <a:t>Apprenticeships with NPQ’s overview</a:t>
            </a:r>
          </a:p>
        </p:txBody>
      </p:sp>
      <p:graphicFrame>
        <p:nvGraphicFramePr>
          <p:cNvPr id="8" name="Table 7">
            <a:extLst>
              <a:ext uri="{FF2B5EF4-FFF2-40B4-BE49-F238E27FC236}">
                <a16:creationId xmlns:a16="http://schemas.microsoft.com/office/drawing/2014/main" id="{EF7F6D74-5D68-4F77-A8B0-4F4C5DFFCFB4}"/>
              </a:ext>
            </a:extLst>
          </p:cNvPr>
          <p:cNvGraphicFramePr>
            <a:graphicFrameLocks noGrp="1"/>
          </p:cNvGraphicFramePr>
          <p:nvPr>
            <p:extLst>
              <p:ext uri="{D42A27DB-BD31-4B8C-83A1-F6EECF244321}">
                <p14:modId xmlns:p14="http://schemas.microsoft.com/office/powerpoint/2010/main" val="1718959516"/>
              </p:ext>
            </p:extLst>
          </p:nvPr>
        </p:nvGraphicFramePr>
        <p:xfrm>
          <a:off x="571500" y="1109610"/>
          <a:ext cx="11048999" cy="4938221"/>
        </p:xfrm>
        <a:graphic>
          <a:graphicData uri="http://schemas.openxmlformats.org/drawingml/2006/table">
            <a:tbl>
              <a:tblPr firstRow="1" lastRow="1" bandRow="1"/>
              <a:tblGrid>
                <a:gridCol w="1596246">
                  <a:extLst>
                    <a:ext uri="{9D8B030D-6E8A-4147-A177-3AD203B41FA5}">
                      <a16:colId xmlns:a16="http://schemas.microsoft.com/office/drawing/2014/main" val="3203153115"/>
                    </a:ext>
                  </a:extLst>
                </a:gridCol>
                <a:gridCol w="1758642">
                  <a:extLst>
                    <a:ext uri="{9D8B030D-6E8A-4147-A177-3AD203B41FA5}">
                      <a16:colId xmlns:a16="http://schemas.microsoft.com/office/drawing/2014/main" val="3027061697"/>
                    </a:ext>
                  </a:extLst>
                </a:gridCol>
                <a:gridCol w="1544753">
                  <a:extLst>
                    <a:ext uri="{9D8B030D-6E8A-4147-A177-3AD203B41FA5}">
                      <a16:colId xmlns:a16="http://schemas.microsoft.com/office/drawing/2014/main" val="539133389"/>
                    </a:ext>
                  </a:extLst>
                </a:gridCol>
                <a:gridCol w="1532870">
                  <a:extLst>
                    <a:ext uri="{9D8B030D-6E8A-4147-A177-3AD203B41FA5}">
                      <a16:colId xmlns:a16="http://schemas.microsoft.com/office/drawing/2014/main" val="4254123586"/>
                    </a:ext>
                  </a:extLst>
                </a:gridCol>
                <a:gridCol w="1449690">
                  <a:extLst>
                    <a:ext uri="{9D8B030D-6E8A-4147-A177-3AD203B41FA5}">
                      <a16:colId xmlns:a16="http://schemas.microsoft.com/office/drawing/2014/main" val="2098529365"/>
                    </a:ext>
                  </a:extLst>
                </a:gridCol>
                <a:gridCol w="3166798">
                  <a:extLst>
                    <a:ext uri="{9D8B030D-6E8A-4147-A177-3AD203B41FA5}">
                      <a16:colId xmlns:a16="http://schemas.microsoft.com/office/drawing/2014/main" val="2596555375"/>
                    </a:ext>
                  </a:extLst>
                </a:gridCol>
              </a:tblGrid>
              <a:tr h="254919">
                <a:tc>
                  <a:txBody>
                    <a:bodyPr/>
                    <a:lstStyle/>
                    <a:p>
                      <a:pPr algn="just"/>
                      <a:endParaRPr lang="en-GB" sz="1000">
                        <a:latin typeface="+mn-lt"/>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GB" sz="1000" b="1">
                          <a:solidFill>
                            <a:schemeClr val="bg1"/>
                          </a:solidFill>
                          <a:latin typeface="+mn-lt"/>
                        </a:rPr>
                        <a:t>Standalone NPQ’s</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GB" sz="1000" b="1">
                        <a:solidFill>
                          <a:schemeClr val="bg1"/>
                        </a:solidFill>
                        <a:latin typeface="+mn-lt"/>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GB" sz="1000" b="1">
                        <a:solidFill>
                          <a:schemeClr val="bg1"/>
                        </a:solidFill>
                        <a:latin typeface="+mn-lt"/>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GB" sz="1000" b="1">
                        <a:solidFill>
                          <a:schemeClr val="bg1"/>
                        </a:solidFill>
                        <a:latin typeface="+mn-lt"/>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1000" b="1">
                          <a:solidFill>
                            <a:schemeClr val="bg1"/>
                          </a:solidFill>
                          <a:latin typeface="+mn-lt"/>
                        </a:rPr>
                        <a:t>Apprenticeships including NPQEL, NPQSL &amp; NPQH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39857348"/>
                  </a:ext>
                </a:extLst>
              </a:tr>
              <a:tr h="368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endParaRPr lang="en-GB" sz="1000">
                        <a:latin typeface="+mn-lt"/>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1">
                          <a:solidFill>
                            <a:schemeClr val="bg1"/>
                          </a:solidFill>
                          <a:latin typeface="+mn-lt"/>
                        </a:rPr>
                        <a:t>Specialist NPQs</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1000" b="1">
                          <a:solidFill>
                            <a:schemeClr val="bg1"/>
                          </a:solidFill>
                          <a:latin typeface="+mn-lt"/>
                        </a:rPr>
                        <a:t>NPQSL</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1000" b="1">
                          <a:solidFill>
                            <a:schemeClr val="bg1"/>
                          </a:solidFill>
                          <a:latin typeface="+mn-lt"/>
                        </a:rPr>
                        <a:t>NPQH</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1000" b="1">
                          <a:solidFill>
                            <a:schemeClr val="bg1"/>
                          </a:solidFill>
                          <a:latin typeface="+mn-lt"/>
                        </a:rPr>
                        <a:t>NPQEL</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800" b="1">
                          <a:solidFill>
                            <a:schemeClr val="bg1"/>
                          </a:solidFill>
                          <a:latin typeface="+mn-lt"/>
                        </a:rPr>
                        <a:t>Senior Leader Apprentice  Programme with NPQSL </a:t>
                      </a:r>
                      <a:r>
                        <a:rPr lang="en-GB" sz="800" b="0">
                          <a:solidFill>
                            <a:schemeClr val="bg1"/>
                          </a:solidFill>
                          <a:latin typeface="+mn-lt"/>
                        </a:rPr>
                        <a:t>(Level 5 Operations or Departmental Manager apprenticeship )</a:t>
                      </a:r>
                    </a:p>
                    <a:p>
                      <a:pPr algn="ctr"/>
                      <a:r>
                        <a:rPr lang="en-GB" sz="800" b="1">
                          <a:solidFill>
                            <a:schemeClr val="bg1"/>
                          </a:solidFill>
                          <a:latin typeface="+mn-lt"/>
                        </a:rPr>
                        <a:t>Executive Leader Apprentice Programme  with NPQEL </a:t>
                      </a:r>
                      <a:r>
                        <a:rPr lang="en-GB" sz="800" b="0">
                          <a:solidFill>
                            <a:schemeClr val="bg1"/>
                          </a:solidFill>
                          <a:latin typeface="+mn-lt"/>
                        </a:rPr>
                        <a:t>(Level 7 Senior Leader apprenticeship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mn-lt"/>
                        </a:rPr>
                        <a:t>Headteacher Apprentice Programme with NPQH </a:t>
                      </a:r>
                      <a:r>
                        <a:rPr lang="en-GB" sz="800" b="0">
                          <a:solidFill>
                            <a:schemeClr val="bg1"/>
                          </a:solidFill>
                          <a:latin typeface="+mn-lt"/>
                        </a:rPr>
                        <a:t>(Level 7 Senior Leader apprenticeship)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2778729"/>
                  </a:ext>
                </a:extLst>
              </a:tr>
              <a:tr h="6091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GB" sz="1000">
                        <a:latin typeface="+mn-lt"/>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a:latin typeface="+mn-lt"/>
                        </a:rPr>
                        <a:t>12 month qualification plus 3 months Summative Assessment </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3">
                  <a:txBody>
                    <a:bodyPr/>
                    <a:lstStyle/>
                    <a:p>
                      <a:pPr algn="ctr"/>
                      <a:r>
                        <a:rPr lang="en-GB" sz="1000">
                          <a:latin typeface="+mn-lt"/>
                        </a:rPr>
                        <a:t>18 month qualification plus 3 months Summative Assessment </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lnT w="38100" cap="flat" cmpd="sng" algn="ctr">
                      <a:solidFill>
                        <a:sysClr val="window" lastClr="FFFFFF"/>
                      </a:solidFill>
                      <a:prstDash val="solid"/>
                      <a:round/>
                      <a:headEnd type="none" w="med" len="med"/>
                      <a:tailEnd type="none" w="med" len="med"/>
                    </a:lnT>
                  </a:tcPr>
                </a:tc>
                <a:tc>
                  <a:txBody>
                    <a:bodyPr/>
                    <a:lstStyle/>
                    <a:p>
                      <a:pPr algn="ctr"/>
                      <a:r>
                        <a:rPr lang="en-GB" sz="800">
                          <a:latin typeface="+mn-lt"/>
                        </a:rPr>
                        <a:t>Senior Leader including NPQSL</a:t>
                      </a:r>
                    </a:p>
                    <a:p>
                      <a:pPr algn="ctr"/>
                      <a:r>
                        <a:rPr lang="en-GB" sz="800">
                          <a:latin typeface="+mn-lt"/>
                        </a:rPr>
                        <a:t>Headteacher including NPQH</a:t>
                      </a:r>
                    </a:p>
                    <a:p>
                      <a:pPr algn="ctr"/>
                      <a:r>
                        <a:rPr lang="en-GB" sz="800">
                          <a:latin typeface="+mn-lt"/>
                        </a:rPr>
                        <a:t>Executive Leader including NPQEL </a:t>
                      </a:r>
                    </a:p>
                    <a:p>
                      <a:pPr algn="ctr"/>
                      <a:r>
                        <a:rPr lang="en-GB" sz="800">
                          <a:latin typeface="+mn-lt"/>
                        </a:rPr>
                        <a:t>18 months on programme plus 5 months (max) End Point Assessment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313706327"/>
                  </a:ext>
                </a:extLst>
              </a:tr>
              <a:tr h="2549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b="1">
                          <a:latin typeface="+mn-lt"/>
                        </a:rPr>
                        <a:t>Preparation &amp; induction</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a:latin typeface="+mn-lt"/>
                        </a:rPr>
                        <a:t>6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tcPr>
                </a:tc>
                <a:tc>
                  <a:txBody>
                    <a:bodyPr/>
                    <a:lstStyle/>
                    <a:p>
                      <a:pPr algn="ctr"/>
                      <a:r>
                        <a:rPr lang="en-GB" sz="1000">
                          <a:latin typeface="+mn-lt"/>
                        </a:rPr>
                        <a:t>4 hours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00436291"/>
                  </a:ext>
                </a:extLst>
              </a:tr>
              <a:tr h="7129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b="1" kern="1200">
                          <a:solidFill>
                            <a:schemeClr val="dk1"/>
                          </a:solidFill>
                          <a:latin typeface="+mn-lt"/>
                          <a:ea typeface="+mn-ea"/>
                          <a:cs typeface="+mn-cs"/>
                        </a:rPr>
                        <a:t>Face-to-face events</a:t>
                      </a:r>
                    </a:p>
                  </a:txBody>
                  <a:tcPr marL="121920" marR="121920" marT="81280" marB="81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a:latin typeface="+mn-lt"/>
                        </a:rPr>
                        <a:t>3 days (18hrs)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GB" sz="1000">
                          <a:latin typeface="+mn-lt"/>
                        </a:rPr>
                        <a:t>4 days (24hrs)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GB" sz="1000">
                          <a:latin typeface="+mn-lt"/>
                        </a:rPr>
                        <a:t>5 days (30hrs)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GB" sz="1000">
                          <a:latin typeface="+mn-lt"/>
                        </a:rPr>
                        <a:t>6 days (36hrs)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800">
                          <a:latin typeface="+mn-lt"/>
                        </a:rPr>
                        <a:t>FDOL webinars 6 </a:t>
                      </a:r>
                      <a:r>
                        <a:rPr lang="en-US" sz="800" err="1">
                          <a:latin typeface="+mn-lt"/>
                        </a:rPr>
                        <a:t>hrs</a:t>
                      </a:r>
                      <a:r>
                        <a:rPr lang="en-US" sz="800">
                          <a:latin typeface="+mn-lt"/>
                        </a:rPr>
                        <a:t> ( Safeguarding, H&amp;S, BV’s, Prevent, C&amp;M, </a:t>
                      </a:r>
                      <a:r>
                        <a:rPr lang="en-US" sz="800" err="1">
                          <a:latin typeface="+mn-lt"/>
                        </a:rPr>
                        <a:t>e.safety</a:t>
                      </a:r>
                      <a:r>
                        <a:rPr lang="en-US" sz="800">
                          <a:latin typeface="+mn-lt"/>
                        </a:rPr>
                        <a:t>)</a:t>
                      </a:r>
                    </a:p>
                    <a:p>
                      <a:pPr algn="ctr"/>
                      <a:r>
                        <a:rPr lang="en-US" sz="800">
                          <a:latin typeface="+mn-lt"/>
                        </a:rPr>
                        <a:t>(19 x 4-weekly reviews (alternate formal/informal) = 19hrs)*</a:t>
                      </a:r>
                    </a:p>
                    <a:p>
                      <a:pPr algn="ctr"/>
                      <a:r>
                        <a:rPr lang="en-US" sz="800">
                          <a:latin typeface="+mn-lt"/>
                        </a:rPr>
                        <a:t> 1:1 support/delivery = 19 </a:t>
                      </a:r>
                      <a:r>
                        <a:rPr lang="en-US" sz="800" err="1">
                          <a:latin typeface="+mn-lt"/>
                        </a:rPr>
                        <a:t>hrs</a:t>
                      </a:r>
                      <a:endParaRPr lang="en-US" sz="800">
                        <a:latin typeface="+mn-lt"/>
                      </a:endParaRPr>
                    </a:p>
                    <a:p>
                      <a:pPr algn="ctr"/>
                      <a:r>
                        <a:rPr lang="en-US" sz="800">
                          <a:latin typeface="+mn-lt"/>
                        </a:rPr>
                        <a:t> observations = 7 </a:t>
                      </a:r>
                      <a:r>
                        <a:rPr lang="en-US" sz="800" err="1">
                          <a:latin typeface="+mn-lt"/>
                        </a:rPr>
                        <a:t>hrs</a:t>
                      </a:r>
                      <a:endParaRPr lang="en-US" sz="80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1646550"/>
                  </a:ext>
                </a:extLst>
              </a:tr>
              <a:tr h="368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b="1" kern="1200">
                          <a:solidFill>
                            <a:schemeClr val="dk1"/>
                          </a:solidFill>
                          <a:latin typeface="+mn-lt"/>
                          <a:ea typeface="+mn-ea"/>
                          <a:cs typeface="+mn-cs"/>
                        </a:rPr>
                        <a:t>Online course study</a:t>
                      </a:r>
                    </a:p>
                  </a:txBody>
                  <a:tcPr marL="121920" marR="121920" marT="81280" marB="81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a:latin typeface="+mn-lt"/>
                        </a:rPr>
                        <a:t>34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gridSpan="3">
                  <a:txBody>
                    <a:bodyPr/>
                    <a:lstStyle/>
                    <a:p>
                      <a:pPr algn="ctr"/>
                      <a:r>
                        <a:rPr lang="en-GB" sz="1000">
                          <a:latin typeface="+mn-lt"/>
                        </a:rPr>
                        <a:t>38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a:txBody>
                    <a:bodyPr/>
                    <a:lstStyle/>
                    <a:p>
                      <a:pPr algn="ctr"/>
                      <a:r>
                        <a:rPr lang="en-GB" sz="1000">
                          <a:latin typeface="+mn-lt"/>
                        </a:rPr>
                        <a:t>1.5 hours every 2 months = 12hrs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190776775"/>
                  </a:ext>
                </a:extLst>
              </a:tr>
              <a:tr h="292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b="1" kern="1200">
                          <a:solidFill>
                            <a:schemeClr val="dk1"/>
                          </a:solidFill>
                          <a:latin typeface="+mn-lt"/>
                          <a:ea typeface="+mn-ea"/>
                          <a:cs typeface="+mn-cs"/>
                        </a:rPr>
                        <a:t>Performance coaching</a:t>
                      </a:r>
                    </a:p>
                  </a:txBody>
                  <a:tcPr marL="121920" marR="121920" marT="81280" marB="81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a:latin typeface="+mn-lt"/>
                        </a:rPr>
                        <a:t>6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3">
                  <a:txBody>
                    <a:bodyPr/>
                    <a:lstStyle/>
                    <a:p>
                      <a:pPr algn="ctr"/>
                      <a:r>
                        <a:rPr lang="en-GB" sz="1000">
                          <a:latin typeface="+mn-lt"/>
                        </a:rPr>
                        <a:t>10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tcPr>
                </a:tc>
                <a:tc>
                  <a:txBody>
                    <a:bodyPr/>
                    <a:lstStyle/>
                    <a:p>
                      <a:pPr algn="ctr"/>
                      <a:r>
                        <a:rPr lang="en-US" sz="900">
                          <a:latin typeface="+mn-lt"/>
                        </a:rPr>
                        <a:t>N/A</a:t>
                      </a:r>
                      <a:endParaRPr lang="en-GB" sz="900">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34710286"/>
                  </a:ext>
                </a:extLst>
              </a:tr>
              <a:tr h="5098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b="1" kern="1200">
                          <a:solidFill>
                            <a:schemeClr val="dk1"/>
                          </a:solidFill>
                          <a:latin typeface="+mn-lt"/>
                          <a:ea typeface="+mn-ea"/>
                          <a:cs typeface="+mn-cs"/>
                        </a:rPr>
                        <a:t>FATs (In-school Practice Application of learning)</a:t>
                      </a:r>
                    </a:p>
                  </a:txBody>
                  <a:tcPr marL="121920" marR="121920" marT="81280" marB="81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a:latin typeface="+mn-lt"/>
                        </a:rPr>
                        <a:t>18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GB" sz="1000">
                          <a:latin typeface="+mn-lt"/>
                        </a:rPr>
                        <a:t>20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GB" sz="1000">
                          <a:latin typeface="+mn-lt"/>
                        </a:rPr>
                        <a:t>28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GB" sz="1000">
                          <a:latin typeface="+mn-lt"/>
                        </a:rPr>
                        <a:t>34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GB" sz="1000">
                          <a:latin typeface="+mn-lt"/>
                        </a:rPr>
                        <a:t>Portfolio building</a:t>
                      </a:r>
                    </a:p>
                    <a:p>
                      <a:pPr algn="ctr"/>
                      <a:r>
                        <a:rPr lang="en-GB" sz="1000">
                          <a:latin typeface="+mn-lt"/>
                        </a:rPr>
                        <a:t>24 hours for all programmes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052679754"/>
                  </a:ext>
                </a:extLst>
              </a:tr>
              <a:tr h="434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b="1" kern="1200">
                          <a:solidFill>
                            <a:schemeClr val="dk1"/>
                          </a:solidFill>
                          <a:latin typeface="+mn-lt"/>
                          <a:ea typeface="+mn-ea"/>
                          <a:cs typeface="+mn-cs"/>
                        </a:rPr>
                        <a:t>Summative assessment stage</a:t>
                      </a:r>
                    </a:p>
                  </a:txBody>
                  <a:tcPr marL="121920" marR="121920" marT="81280" marB="81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mn-lt"/>
                        </a:rPr>
                        <a:t>Case Study scenario – 1500 words minimum – 8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a:txBody>
                    <a:bodyPr/>
                    <a:lstStyle/>
                    <a:p>
                      <a:pPr algn="ctr"/>
                      <a:r>
                        <a:rPr lang="en-GB" sz="1000">
                          <a:latin typeface="+mn-lt"/>
                        </a:rPr>
                        <a:t>Senior Leader – Project Proposal – 6 hours</a:t>
                      </a:r>
                    </a:p>
                    <a:p>
                      <a:pPr algn="ctr"/>
                      <a:r>
                        <a:rPr lang="en-GB" sz="1000">
                          <a:latin typeface="+mn-lt"/>
                        </a:rPr>
                        <a:t>Headship – Strategic Business Proposal – 8 hours</a:t>
                      </a:r>
                    </a:p>
                    <a:p>
                      <a:pPr algn="ctr"/>
                      <a:r>
                        <a:rPr lang="en-GB" sz="1000">
                          <a:latin typeface="+mn-lt"/>
                        </a:rPr>
                        <a:t>Executive Leader – Strategic Business Proposal – 8 hours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710047556"/>
                  </a:ext>
                </a:extLst>
              </a:tr>
              <a:tr h="3965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GB" sz="1000" b="1">
                          <a:solidFill>
                            <a:schemeClr val="bg1"/>
                          </a:solidFill>
                          <a:latin typeface="+mn-lt"/>
                        </a:rPr>
                        <a:t>Total learning and assessment hours</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1">
                          <a:solidFill>
                            <a:schemeClr val="bg1"/>
                          </a:solidFill>
                          <a:latin typeface="+mn-lt"/>
                        </a:rPr>
                        <a:t>90</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1000" b="1">
                          <a:solidFill>
                            <a:schemeClr val="bg1"/>
                          </a:solidFill>
                          <a:latin typeface="+mn-lt"/>
                        </a:rPr>
                        <a:t>106</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1000" b="1">
                          <a:solidFill>
                            <a:schemeClr val="bg1"/>
                          </a:solidFill>
                          <a:latin typeface="+mn-lt"/>
                        </a:rPr>
                        <a:t>120</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1000" b="1">
                          <a:solidFill>
                            <a:schemeClr val="bg1"/>
                          </a:solidFill>
                          <a:latin typeface="+mn-lt"/>
                        </a:rPr>
                        <a:t>132</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900" b="1">
                          <a:solidFill>
                            <a:schemeClr val="bg1"/>
                          </a:solidFill>
                          <a:latin typeface="+mn-lt"/>
                        </a:rPr>
                        <a:t>Senior Leader = 78  additional  = 184 hours</a:t>
                      </a:r>
                    </a:p>
                    <a:p>
                      <a:pPr algn="ctr"/>
                      <a:r>
                        <a:rPr lang="en-US" sz="900" b="1">
                          <a:solidFill>
                            <a:schemeClr val="bg1"/>
                          </a:solidFill>
                          <a:latin typeface="+mn-lt"/>
                        </a:rPr>
                        <a:t>Executive Leader = 80  additional =  212 hours</a:t>
                      </a:r>
                    </a:p>
                    <a:p>
                      <a:pPr algn="ctr"/>
                      <a:r>
                        <a:rPr lang="en-US" sz="900" b="1">
                          <a:solidFill>
                            <a:schemeClr val="bg1"/>
                          </a:solidFill>
                          <a:latin typeface="+mn-lt"/>
                        </a:rPr>
                        <a:t>Headteacher = 80 additional = 200 hours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82329413"/>
                  </a:ext>
                </a:extLst>
              </a:tr>
            </a:tbl>
          </a:graphicData>
        </a:graphic>
      </p:graphicFrame>
      <p:sp>
        <p:nvSpPr>
          <p:cNvPr id="3" name="TextBox 2">
            <a:extLst>
              <a:ext uri="{FF2B5EF4-FFF2-40B4-BE49-F238E27FC236}">
                <a16:creationId xmlns:a16="http://schemas.microsoft.com/office/drawing/2014/main" id="{46FA65F2-0CD6-4571-A5EE-BBB1AB06926A}"/>
              </a:ext>
            </a:extLst>
          </p:cNvPr>
          <p:cNvSpPr txBox="1"/>
          <p:nvPr/>
        </p:nvSpPr>
        <p:spPr>
          <a:xfrm>
            <a:off x="9222378" y="6035040"/>
            <a:ext cx="2682240" cy="215444"/>
          </a:xfrm>
          <a:prstGeom prst="rect">
            <a:avLst/>
          </a:prstGeom>
          <a:noFill/>
        </p:spPr>
        <p:txBody>
          <a:bodyPr wrap="square" rtlCol="0">
            <a:spAutoFit/>
          </a:bodyPr>
          <a:lstStyle/>
          <a:p>
            <a:r>
              <a:rPr lang="en-GB" sz="800"/>
              <a:t>* Four-weekly reviews not included in OTJT hours</a:t>
            </a:r>
          </a:p>
        </p:txBody>
      </p:sp>
    </p:spTree>
    <p:extLst>
      <p:ext uri="{BB962C8B-B14F-4D97-AF65-F5344CB8AC3E}">
        <p14:creationId xmlns:p14="http://schemas.microsoft.com/office/powerpoint/2010/main" val="283610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EA108-27CC-4FA5-A01B-44229BEAC5BD}"/>
              </a:ext>
            </a:extLst>
          </p:cNvPr>
          <p:cNvSpPr txBox="1"/>
          <p:nvPr/>
        </p:nvSpPr>
        <p:spPr>
          <a:xfrm>
            <a:off x="838200" y="1690688"/>
            <a:ext cx="10346365" cy="3945696"/>
          </a:xfrm>
          <a:prstGeom prst="rect">
            <a:avLst/>
          </a:prstGeom>
          <a:noFill/>
        </p:spPr>
        <p:txBody>
          <a:bodyPr wrap="square">
            <a:spAutoFit/>
          </a:bodyPr>
          <a:lstStyle/>
          <a:p>
            <a:pPr algn="just">
              <a:spcBef>
                <a:spcPts val="1600"/>
              </a:spcBef>
              <a:spcAft>
                <a:spcPts val="800"/>
              </a:spcAft>
            </a:pPr>
            <a:r>
              <a:rPr lang="en-GB" sz="2000">
                <a:solidFill>
                  <a:schemeClr val="accent1"/>
                </a:solidFill>
                <a:latin typeface="+mj-lt"/>
                <a:cs typeface="Arial" panose="020B0604020202020204" pitchFamily="34" charset="0"/>
              </a:rPr>
              <a:t>Length of programme</a:t>
            </a:r>
          </a:p>
          <a:p>
            <a:pPr algn="just">
              <a:lnSpc>
                <a:spcPct val="120000"/>
              </a:lnSpc>
              <a:spcAft>
                <a:spcPts val="800"/>
              </a:spcAft>
            </a:pPr>
            <a:r>
              <a:rPr lang="en-GB" sz="2000">
                <a:ea typeface="Times New Roman" panose="02020603050405020304" pitchFamily="18" charset="0"/>
                <a:cs typeface="Times New Roman" panose="02020603050405020304" pitchFamily="18" charset="0"/>
              </a:rPr>
              <a:t>Planned for 18 months plus typically 5 months for End Point Assessment</a:t>
            </a:r>
          </a:p>
          <a:p>
            <a:pPr algn="just">
              <a:lnSpc>
                <a:spcPct val="120000"/>
              </a:lnSpc>
              <a:spcAft>
                <a:spcPts val="800"/>
              </a:spcAft>
            </a:pPr>
            <a:r>
              <a:rPr lang="en-GB" sz="2000">
                <a:solidFill>
                  <a:schemeClr val="accent1"/>
                </a:solidFill>
                <a:latin typeface="+mj-lt"/>
                <a:cs typeface="Arial" panose="020B0604020202020204" pitchFamily="34" charset="0"/>
              </a:rPr>
              <a:t>Qualifications included</a:t>
            </a:r>
          </a:p>
          <a:p>
            <a:pPr marL="457189" indent="-457189" algn="just">
              <a:lnSpc>
                <a:spcPct val="120000"/>
              </a:lnSpc>
              <a:spcAft>
                <a:spcPts val="800"/>
              </a:spcAft>
              <a:buSzPts val="900"/>
              <a:buFont typeface="Symbol" panose="05050102010706020507" pitchFamily="18" charset="2"/>
              <a:buChar char=""/>
            </a:pPr>
            <a:r>
              <a:rPr lang="en-GB" sz="2000">
                <a:ea typeface="Times New Roman" panose="02020603050405020304" pitchFamily="18" charset="0"/>
                <a:cs typeface="Times New Roman" panose="02020603050405020304" pitchFamily="18" charset="0"/>
              </a:rPr>
              <a:t>Nationally recognised Level 7 revised Senior Leader apprenticeship Standard accredited by industry regulatory bodies.</a:t>
            </a:r>
          </a:p>
          <a:p>
            <a:pPr marL="457189" indent="-457189" algn="just">
              <a:lnSpc>
                <a:spcPct val="120000"/>
              </a:lnSpc>
              <a:spcAft>
                <a:spcPts val="800"/>
              </a:spcAft>
              <a:buSzPts val="900"/>
              <a:buFont typeface="Symbol" panose="05050102010706020507" pitchFamily="18" charset="2"/>
              <a:buChar char=""/>
            </a:pPr>
            <a:r>
              <a:rPr lang="en-GB" sz="2000">
                <a:ea typeface="Times New Roman" panose="02020603050405020304" pitchFamily="18" charset="0"/>
                <a:cs typeface="Times New Roman" panose="02020603050405020304" pitchFamily="18" charset="0"/>
              </a:rPr>
              <a:t>The DfE accredited National professional Qualification in Executive Leadership (NPQEL).</a:t>
            </a:r>
          </a:p>
          <a:p>
            <a:pPr marL="457189" indent="-457189" algn="just">
              <a:lnSpc>
                <a:spcPct val="120000"/>
              </a:lnSpc>
              <a:spcAft>
                <a:spcPts val="800"/>
              </a:spcAft>
              <a:buSzPts val="900"/>
              <a:buFont typeface="Symbol" panose="05050102010706020507" pitchFamily="18" charset="2"/>
              <a:buChar char=""/>
            </a:pPr>
            <a:r>
              <a:rPr lang="en-GB" sz="2000">
                <a:ea typeface="Times New Roman" panose="02020603050405020304" pitchFamily="18" charset="0"/>
                <a:cs typeface="Times New Roman" panose="02020603050405020304" pitchFamily="18" charset="0"/>
              </a:rPr>
              <a:t>Aligns with recognition by:</a:t>
            </a:r>
          </a:p>
          <a:p>
            <a:pPr algn="just">
              <a:lnSpc>
                <a:spcPct val="120000"/>
              </a:lnSpc>
              <a:spcAft>
                <a:spcPts val="800"/>
              </a:spcAft>
              <a:buSzPts val="900"/>
            </a:pPr>
            <a:r>
              <a:rPr lang="en-GB" sz="2000"/>
              <a:t>Chartered Management Institute – Chartered Manager or Chartered Fellow • The Institute of Leadership and Management - Fellow</a:t>
            </a:r>
            <a:endParaRPr lang="en-GB" sz="2000">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4F578E4-0AFC-4854-BB10-1A9F0541E828}"/>
              </a:ext>
            </a:extLst>
          </p:cNvPr>
          <p:cNvSpPr txBox="1">
            <a:spLocks/>
          </p:cNvSpPr>
          <p:nvPr/>
        </p:nvSpPr>
        <p:spPr>
          <a:xfrm>
            <a:off x="838200" y="365125"/>
            <a:ext cx="1065249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000">
                <a:latin typeface="Calibri" panose="020F0502020204030204" pitchFamily="34" charset="0"/>
                <a:cs typeface="Calibri" panose="020F0502020204030204" pitchFamily="34" charset="0"/>
              </a:rPr>
              <a:t>Executive Leader Apprentice Programme overview</a:t>
            </a:r>
          </a:p>
          <a:p>
            <a:r>
              <a:rPr lang="en-US" sz="4000">
                <a:latin typeface="Calibri" panose="020F0502020204030204" pitchFamily="34" charset="0"/>
                <a:cs typeface="Calibri" panose="020F0502020204030204" pitchFamily="34" charset="0"/>
              </a:rPr>
              <a:t>Level 7 Senior Leader Apprenticeship</a:t>
            </a:r>
          </a:p>
          <a:p>
            <a:endParaRPr lang="en-GB"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4821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429F-46A2-4E4E-B6EA-A968FB4841D9}"/>
              </a:ext>
            </a:extLst>
          </p:cNvPr>
          <p:cNvSpPr>
            <a:spLocks noGrp="1"/>
          </p:cNvSpPr>
          <p:nvPr>
            <p:ph type="title"/>
          </p:nvPr>
        </p:nvSpPr>
        <p:spPr>
          <a:xfrm>
            <a:off x="478971" y="269967"/>
            <a:ext cx="11713030" cy="1219200"/>
          </a:xfrm>
        </p:spPr>
        <p:txBody>
          <a:bodyPr>
            <a:normAutofit fontScale="90000"/>
          </a:bodyPr>
          <a:lstStyle/>
          <a:p>
            <a:br>
              <a:rPr lang="en-US" b="1">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Senior Leader Apprentice Programme overview</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Level 5 ODM Apprenticeship</a:t>
            </a:r>
            <a:br>
              <a:rPr lang="en-US" b="1">
                <a:latin typeface="Calibri" panose="020F0502020204030204" pitchFamily="34" charset="0"/>
                <a:cs typeface="Calibri" panose="020F0502020204030204" pitchFamily="34" charset="0"/>
              </a:rPr>
            </a:br>
            <a:endParaRPr lang="en-GB"/>
          </a:p>
        </p:txBody>
      </p:sp>
      <p:sp>
        <p:nvSpPr>
          <p:cNvPr id="4" name="Content Placeholder 3">
            <a:extLst>
              <a:ext uri="{FF2B5EF4-FFF2-40B4-BE49-F238E27FC236}">
                <a16:creationId xmlns:a16="http://schemas.microsoft.com/office/drawing/2014/main" id="{8DD35CEC-BEC6-4844-971A-724E3272B9A2}"/>
              </a:ext>
            </a:extLst>
          </p:cNvPr>
          <p:cNvSpPr txBox="1">
            <a:spLocks noGrp="1"/>
          </p:cNvSpPr>
          <p:nvPr>
            <p:ph idx="1"/>
          </p:nvPr>
        </p:nvSpPr>
        <p:spPr>
          <a:xfrm>
            <a:off x="923109" y="1349829"/>
            <a:ext cx="10546146" cy="5006288"/>
          </a:xfrm>
          <a:prstGeom prst="rect">
            <a:avLst/>
          </a:prstGeom>
          <a:noFill/>
        </p:spPr>
        <p:txBody>
          <a:bodyPr wrap="square">
            <a:spAutoFit/>
          </a:bodyPr>
          <a:lstStyle/>
          <a:p>
            <a:pPr algn="just">
              <a:spcBef>
                <a:spcPts val="1600"/>
              </a:spcBef>
              <a:spcAft>
                <a:spcPts val="800"/>
              </a:spcAft>
            </a:pPr>
            <a:r>
              <a:rPr lang="en-GB" sz="2000" dirty="0">
                <a:solidFill>
                  <a:schemeClr val="accent1"/>
                </a:solidFill>
                <a:latin typeface="+mj-lt"/>
                <a:cs typeface="Arial" panose="020B0604020202020204" pitchFamily="34" charset="0"/>
              </a:rPr>
              <a:t>Length of programme</a:t>
            </a:r>
          </a:p>
          <a:p>
            <a:pPr algn="just">
              <a:lnSpc>
                <a:spcPct val="120000"/>
              </a:lnSpc>
              <a:spcAft>
                <a:spcPts val="800"/>
              </a:spcAft>
            </a:pPr>
            <a:r>
              <a:rPr lang="en-GB" sz="2000" dirty="0">
                <a:ea typeface="Times New Roman" panose="02020603050405020304" pitchFamily="18" charset="0"/>
                <a:cs typeface="Times New Roman" panose="02020603050405020304" pitchFamily="18" charset="0"/>
              </a:rPr>
              <a:t>Planned for 18 months plus typically 5 months for End Point Assessment</a:t>
            </a:r>
          </a:p>
          <a:p>
            <a:pPr algn="just">
              <a:lnSpc>
                <a:spcPct val="120000"/>
              </a:lnSpc>
              <a:spcAft>
                <a:spcPts val="800"/>
              </a:spcAft>
            </a:pPr>
            <a:r>
              <a:rPr lang="en-GB" sz="2000" dirty="0">
                <a:solidFill>
                  <a:schemeClr val="accent1"/>
                </a:solidFill>
                <a:latin typeface="+mj-lt"/>
                <a:cs typeface="Arial" panose="020B0604020202020204" pitchFamily="34" charset="0"/>
              </a:rPr>
              <a:t>Qualifications included</a:t>
            </a:r>
            <a:endParaRPr lang="en-GB" sz="2000" b="1" dirty="0">
              <a:solidFill>
                <a:schemeClr val="accent1"/>
              </a:solidFill>
              <a:latin typeface="+mj-lt"/>
              <a:cs typeface="Arial" panose="020B0604020202020204" pitchFamily="34" charset="0"/>
            </a:endParaRPr>
          </a:p>
          <a:p>
            <a:pPr marL="457189" indent="-457189" algn="just">
              <a:lnSpc>
                <a:spcPct val="120000"/>
              </a:lnSpc>
              <a:spcAft>
                <a:spcPts val="800"/>
              </a:spcAft>
              <a:buSzPts val="900"/>
              <a:buFont typeface="Symbol" panose="05050102010706020507" pitchFamily="18" charset="2"/>
              <a:buChar char=""/>
            </a:pPr>
            <a:r>
              <a:rPr lang="en-GB" sz="2000" dirty="0">
                <a:ea typeface="Times New Roman" panose="02020603050405020304" pitchFamily="18" charset="0"/>
                <a:cs typeface="Times New Roman" panose="02020603050405020304" pitchFamily="18" charset="0"/>
              </a:rPr>
              <a:t>Nationally recognised Level 5 revised Operations or Departmental </a:t>
            </a:r>
            <a:r>
              <a:rPr lang="en-GB" sz="2000">
                <a:ea typeface="Times New Roman" panose="02020603050405020304" pitchFamily="18" charset="0"/>
                <a:cs typeface="Times New Roman" panose="02020603050405020304" pitchFamily="18" charset="0"/>
              </a:rPr>
              <a:t>Manager Apprenticeship </a:t>
            </a:r>
            <a:r>
              <a:rPr lang="en-GB" sz="2000" dirty="0">
                <a:ea typeface="Times New Roman" panose="02020603050405020304" pitchFamily="18" charset="0"/>
                <a:cs typeface="Times New Roman" panose="02020603050405020304" pitchFamily="18" charset="0"/>
              </a:rPr>
              <a:t>standard accredited by industry regulatory bodies.</a:t>
            </a:r>
          </a:p>
          <a:p>
            <a:pPr marL="457189" indent="-457189" algn="just">
              <a:lnSpc>
                <a:spcPct val="120000"/>
              </a:lnSpc>
              <a:spcAft>
                <a:spcPts val="800"/>
              </a:spcAft>
              <a:buSzPts val="900"/>
              <a:buFont typeface="Symbol" panose="05050102010706020507" pitchFamily="18" charset="2"/>
              <a:buChar char=""/>
            </a:pPr>
            <a:r>
              <a:rPr lang="en-GB" sz="2000" dirty="0">
                <a:ea typeface="Times New Roman" panose="02020603050405020304" pitchFamily="18" charset="0"/>
                <a:cs typeface="Times New Roman" panose="02020603050405020304" pitchFamily="18" charset="0"/>
              </a:rPr>
              <a:t>The DfE accredited National </a:t>
            </a:r>
            <a:r>
              <a:rPr lang="en-GB" sz="2000">
                <a:ea typeface="Times New Roman" panose="02020603050405020304" pitchFamily="18" charset="0"/>
                <a:cs typeface="Times New Roman" panose="02020603050405020304" pitchFamily="18" charset="0"/>
              </a:rPr>
              <a:t>professional Qualification in Senior Leadership (NPQSL).</a:t>
            </a:r>
            <a:endParaRPr lang="en-GB" sz="2000" dirty="0">
              <a:ea typeface="Times New Roman" panose="02020603050405020304" pitchFamily="18" charset="0"/>
              <a:cs typeface="Times New Roman" panose="02020603050405020304" pitchFamily="18" charset="0"/>
            </a:endParaRPr>
          </a:p>
          <a:p>
            <a:pPr marL="457189" indent="-457189" algn="just">
              <a:lnSpc>
                <a:spcPct val="120000"/>
              </a:lnSpc>
              <a:spcAft>
                <a:spcPts val="800"/>
              </a:spcAft>
              <a:buSzPts val="900"/>
              <a:buFont typeface="Symbol" panose="05050102010706020507" pitchFamily="18" charset="2"/>
              <a:buChar char=""/>
            </a:pPr>
            <a:r>
              <a:rPr lang="en-GB" sz="2000" dirty="0">
                <a:ea typeface="Times New Roman" panose="02020603050405020304" pitchFamily="18" charset="0"/>
                <a:cs typeface="Times New Roman" panose="02020603050405020304" pitchFamily="18" charset="0"/>
              </a:rPr>
              <a:t>Aligns with recognition by:</a:t>
            </a:r>
          </a:p>
          <a:p>
            <a:pPr marL="457189" indent="-457189" algn="just">
              <a:lnSpc>
                <a:spcPct val="120000"/>
              </a:lnSpc>
              <a:spcAft>
                <a:spcPts val="800"/>
              </a:spcAft>
              <a:buSzPts val="900"/>
              <a:buFont typeface="Symbol" panose="05050102010706020507" pitchFamily="18" charset="2"/>
              <a:buChar char=""/>
            </a:pPr>
            <a:r>
              <a:rPr lang="en-GB" sz="1800" dirty="0"/>
              <a:t>Chartered Management Institute - would be eligible to become a Full Member of the Chartered Management Institute ● The Institute of Leadership and Management - would be eligible to become a Full Member of The Institute of Leadership and Management</a:t>
            </a:r>
            <a:endParaRPr lang="en-GB" sz="18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35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A9D1-18D7-4D0F-905C-79FE16460F74}"/>
              </a:ext>
            </a:extLst>
          </p:cNvPr>
          <p:cNvSpPr>
            <a:spLocks noGrp="1"/>
          </p:cNvSpPr>
          <p:nvPr>
            <p:ph type="title"/>
          </p:nvPr>
        </p:nvSpPr>
        <p:spPr/>
        <p:txBody>
          <a:bodyPr/>
          <a:lstStyle/>
          <a:p>
            <a:r>
              <a:rPr lang="en-GB">
                <a:ea typeface="+mj-lt"/>
                <a:cs typeface="+mj-lt"/>
              </a:rPr>
              <a:t>On programme </a:t>
            </a:r>
            <a:endParaRPr lang="en-GB"/>
          </a:p>
        </p:txBody>
      </p:sp>
      <p:sp>
        <p:nvSpPr>
          <p:cNvPr id="3" name="TextBox 2">
            <a:extLst>
              <a:ext uri="{FF2B5EF4-FFF2-40B4-BE49-F238E27FC236}">
                <a16:creationId xmlns:a16="http://schemas.microsoft.com/office/drawing/2014/main" id="{1D85EBB8-6986-4286-ABC4-456C99803885}"/>
              </a:ext>
            </a:extLst>
          </p:cNvPr>
          <p:cNvSpPr txBox="1"/>
          <p:nvPr/>
        </p:nvSpPr>
        <p:spPr>
          <a:xfrm>
            <a:off x="1034473" y="1579419"/>
            <a:ext cx="10141527"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a:cs typeface="Calibri"/>
              </a:rPr>
              <a:t>Initial induction webinar for both apprentices and employers/mentors, employers recorded </a:t>
            </a:r>
            <a:endParaRPr lang="en-US" sz="1600">
              <a:cs typeface="Calibri" panose="020F0502020204030204"/>
            </a:endParaRPr>
          </a:p>
          <a:p>
            <a:pPr marL="285750" indent="-285750">
              <a:spcAft>
                <a:spcPts val="600"/>
              </a:spcAft>
              <a:buFont typeface="Arial" panose="020B0604020202020204" pitchFamily="34" charset="0"/>
              <a:buChar char="•"/>
            </a:pPr>
            <a:r>
              <a:rPr lang="en-GB" sz="1600">
                <a:cs typeface="Calibri"/>
              </a:rPr>
              <a:t>Initial induction webinar for the NPQ with full course explanation and timetable of events </a:t>
            </a:r>
          </a:p>
          <a:p>
            <a:pPr marL="285750" indent="-285750">
              <a:spcAft>
                <a:spcPts val="600"/>
              </a:spcAft>
              <a:buFont typeface="Arial" panose="020B0604020202020204" pitchFamily="34" charset="0"/>
              <a:buChar char="•"/>
            </a:pPr>
            <a:r>
              <a:rPr lang="en-GB" sz="1600">
                <a:cs typeface="Calibri"/>
              </a:rPr>
              <a:t>Initial one to one induction/introduction with Apprenticeship Tutor in the workplace (covid allowing) for both employers and apprentices; </a:t>
            </a:r>
          </a:p>
          <a:p>
            <a:pPr marL="742950" lvl="1" indent="-285750">
              <a:spcAft>
                <a:spcPts val="600"/>
              </a:spcAft>
              <a:buFont typeface="Arial" panose="020B0604020202020204" pitchFamily="34" charset="0"/>
              <a:buChar char="•"/>
            </a:pPr>
            <a:r>
              <a:rPr lang="en-GB" sz="1600">
                <a:cs typeface="Calibri"/>
              </a:rPr>
              <a:t>Introduction to e-portfolio system ‘Bud’  </a:t>
            </a:r>
          </a:p>
          <a:p>
            <a:pPr marL="742950" lvl="1" indent="-285750">
              <a:spcAft>
                <a:spcPts val="600"/>
              </a:spcAft>
              <a:buFont typeface="Arial" panose="020B0604020202020204" pitchFamily="34" charset="0"/>
              <a:buChar char="•"/>
            </a:pPr>
            <a:r>
              <a:rPr lang="en-GB" sz="1600">
                <a:cs typeface="Calibri"/>
              </a:rPr>
              <a:t>On programme initial skills scan/discussion on ILP </a:t>
            </a:r>
          </a:p>
          <a:p>
            <a:pPr marL="742950" lvl="1" indent="-285750">
              <a:spcAft>
                <a:spcPts val="600"/>
              </a:spcAft>
              <a:buFont typeface="Arial" panose="020B0604020202020204" pitchFamily="34" charset="0"/>
              <a:buChar char="•"/>
            </a:pPr>
            <a:r>
              <a:rPr lang="en-GB" sz="1600">
                <a:cs typeface="Calibri"/>
              </a:rPr>
              <a:t>Further checks and discussions on Safeguarding, Health and Safety, Cyber security, British Values and Prevent </a:t>
            </a:r>
          </a:p>
          <a:p>
            <a:pPr marL="285750" indent="-285750">
              <a:spcAft>
                <a:spcPts val="600"/>
              </a:spcAft>
              <a:buFont typeface="Arial" panose="020B0604020202020204" pitchFamily="34" charset="0"/>
              <a:buChar char="•"/>
            </a:pPr>
            <a:r>
              <a:rPr lang="en-GB" sz="1600">
                <a:cs typeface="Calibri"/>
              </a:rPr>
              <a:t>Four weekly reviews (formal/informal)/ 8 weekly face to face tri-partite reviews and observations/professional discussions to support on skills and behaviours, portfolio and additional knowledge delivery</a:t>
            </a:r>
          </a:p>
          <a:p>
            <a:pPr marL="285750" indent="-285750">
              <a:spcAft>
                <a:spcPts val="600"/>
              </a:spcAft>
              <a:buFont typeface="Arial" panose="020B0604020202020204" pitchFamily="34" charset="0"/>
              <a:buChar char="•"/>
            </a:pPr>
            <a:r>
              <a:rPr lang="en-GB" sz="1600">
                <a:cs typeface="Calibri"/>
              </a:rPr>
              <a:t>Follow same NPQ programme of learning as all other NPQ standalone candidates </a:t>
            </a:r>
          </a:p>
          <a:p>
            <a:pPr marL="285750" indent="-285750">
              <a:spcAft>
                <a:spcPts val="600"/>
              </a:spcAft>
              <a:buFont typeface="Arial" panose="020B0604020202020204" pitchFamily="34" charset="0"/>
              <a:buChar char="•"/>
            </a:pPr>
            <a:r>
              <a:rPr lang="en-GB" sz="1600">
                <a:cs typeface="Calibri"/>
              </a:rPr>
              <a:t>Continuous Portfolio building to include evidence from NPQ learning and skills</a:t>
            </a:r>
          </a:p>
          <a:p>
            <a:pPr marL="285750" indent="-285750">
              <a:spcAft>
                <a:spcPts val="600"/>
              </a:spcAft>
              <a:buFont typeface="Arial" panose="020B0604020202020204" pitchFamily="34" charset="0"/>
              <a:buChar char="•"/>
            </a:pPr>
            <a:r>
              <a:rPr lang="en-GB" sz="1600">
                <a:cs typeface="Calibri"/>
              </a:rPr>
              <a:t>Follow English and maths programme of learning if required (Level 2 Functional Skills) </a:t>
            </a:r>
          </a:p>
          <a:p>
            <a:pPr marL="285750" indent="-285750">
              <a:spcAft>
                <a:spcPts val="600"/>
              </a:spcAft>
              <a:buFont typeface="Arial" panose="020B0604020202020204" pitchFamily="34" charset="0"/>
              <a:buChar char="•"/>
            </a:pPr>
            <a:r>
              <a:rPr lang="en-GB" sz="1600">
                <a:cs typeface="Calibri"/>
              </a:rPr>
              <a:t>Gateway tripartite (employer/apprentice/training provider) meeting on completion of portfolio of evidence and all other apprenticeship criteria met </a:t>
            </a:r>
          </a:p>
          <a:p>
            <a:pPr marL="285750" indent="-285750">
              <a:spcAft>
                <a:spcPts val="600"/>
              </a:spcAft>
              <a:buFont typeface="Arial" panose="020B0604020202020204" pitchFamily="34" charset="0"/>
              <a:buChar char="•"/>
            </a:pPr>
            <a:r>
              <a:rPr lang="en-GB" sz="1600">
                <a:cs typeface="Calibri"/>
              </a:rPr>
              <a:t>End Point Assessment activities within 5 months post Gateway</a:t>
            </a:r>
          </a:p>
        </p:txBody>
      </p:sp>
    </p:spTree>
    <p:extLst>
      <p:ext uri="{BB962C8B-B14F-4D97-AF65-F5344CB8AC3E}">
        <p14:creationId xmlns:p14="http://schemas.microsoft.com/office/powerpoint/2010/main" val="1430775806"/>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2375</Words>
  <Application>Microsoft Office PowerPoint</Application>
  <PresentationFormat>Widescreen</PresentationFormat>
  <Paragraphs>326</Paragraphs>
  <Slides>21</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Light</vt:lpstr>
      <vt:lpstr>Century Gothic</vt:lpstr>
      <vt:lpstr>Lato</vt:lpstr>
      <vt:lpstr>Lato Light</vt:lpstr>
      <vt:lpstr>Symbol</vt:lpstr>
      <vt:lpstr>Wingdings</vt:lpstr>
      <vt:lpstr>Office Theme</vt:lpstr>
      <vt:lpstr>1_Office Theme</vt:lpstr>
      <vt:lpstr>2_Office Theme</vt:lpstr>
      <vt:lpstr>The benefits of Apprenticeship programmes for school leaders​</vt:lpstr>
      <vt:lpstr>PowerPoint Presentation</vt:lpstr>
      <vt:lpstr>PowerPoint Presentation</vt:lpstr>
      <vt:lpstr>Why a Leaders Apprenticeship with us?​</vt:lpstr>
      <vt:lpstr>PowerPoint Presentation</vt:lpstr>
      <vt:lpstr> Apprenticeships with NPQ’s overview</vt:lpstr>
      <vt:lpstr>PowerPoint Presentation</vt:lpstr>
      <vt:lpstr> Senior Leader Apprentice Programme overview Level 5 ODM Apprenticeship </vt:lpstr>
      <vt:lpstr>On programme </vt:lpstr>
      <vt:lpstr>PowerPoint Presentation</vt:lpstr>
      <vt:lpstr>Summary </vt:lpstr>
      <vt:lpstr>NPQ programmes</vt:lpstr>
      <vt:lpstr>NPQ cyclical learning pathway</vt:lpstr>
      <vt:lpstr>PowerPoint Presentation</vt:lpstr>
      <vt:lpstr>PowerPoint Presentation</vt:lpstr>
      <vt:lpstr>PowerPoint Presentation</vt:lpstr>
      <vt:lpstr>Apprenticeship Tutors</vt:lpstr>
      <vt:lpstr>The view from an apprentice;  Eleanor Morris</vt:lpstr>
      <vt:lpstr>PowerPoint Presentation</vt:lpstr>
      <vt:lpstr>PowerPoint Presentation</vt:lpstr>
      <vt:lpstr>Thank you and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Thomas Bullock</cp:lastModifiedBy>
  <cp:revision>43</cp:revision>
  <dcterms:created xsi:type="dcterms:W3CDTF">2021-03-17T14:12:44Z</dcterms:created>
  <dcterms:modified xsi:type="dcterms:W3CDTF">2021-12-07T18:44:32Z</dcterms:modified>
</cp:coreProperties>
</file>