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6" r:id="rId2"/>
    <p:sldId id="308" r:id="rId3"/>
    <p:sldId id="424" r:id="rId4"/>
    <p:sldId id="423" r:id="rId5"/>
    <p:sldId id="422" r:id="rId6"/>
    <p:sldId id="325" r:id="rId7"/>
    <p:sldId id="310" r:id="rId8"/>
    <p:sldId id="409" r:id="rId9"/>
    <p:sldId id="426" r:id="rId10"/>
    <p:sldId id="410" r:id="rId11"/>
    <p:sldId id="427" r:id="rId12"/>
    <p:sldId id="414"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7480A2-C423-4620-8785-A36AE627A3E9}" v="98" dt="2023-05-04T11:38:17.3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45359" autoAdjust="0"/>
  </p:normalViewPr>
  <p:slideViewPr>
    <p:cSldViewPr snapToGrid="0" snapToObjects="1">
      <p:cViewPr varScale="1">
        <p:scale>
          <a:sx n="51" d="100"/>
          <a:sy n="51" d="100"/>
        </p:scale>
        <p:origin x="28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Saunders" userId="2cbb17ee116eb981" providerId="LiveId" clId="{127480A2-C423-4620-8785-A36AE627A3E9}"/>
    <pc:docChg chg="undo custSel modSld">
      <pc:chgData name="Laura Saunders" userId="2cbb17ee116eb981" providerId="LiveId" clId="{127480A2-C423-4620-8785-A36AE627A3E9}" dt="2023-05-04T13:31:43.892" v="3831" actId="20577"/>
      <pc:docMkLst>
        <pc:docMk/>
      </pc:docMkLst>
      <pc:sldChg chg="modNotesTx">
        <pc:chgData name="Laura Saunders" userId="2cbb17ee116eb981" providerId="LiveId" clId="{127480A2-C423-4620-8785-A36AE627A3E9}" dt="2023-05-04T13:30:30.957" v="3814" actId="20577"/>
        <pc:sldMkLst>
          <pc:docMk/>
          <pc:sldMk cId="522689520" sldId="266"/>
        </pc:sldMkLst>
      </pc:sldChg>
      <pc:sldChg chg="modNotesTx">
        <pc:chgData name="Laura Saunders" userId="2cbb17ee116eb981" providerId="LiveId" clId="{127480A2-C423-4620-8785-A36AE627A3E9}" dt="2023-05-04T10:32:36.965" v="1623" actId="5793"/>
        <pc:sldMkLst>
          <pc:docMk/>
          <pc:sldMk cId="3278583314" sldId="308"/>
        </pc:sldMkLst>
      </pc:sldChg>
      <pc:sldChg chg="addSp delSp modSp mod modNotesTx">
        <pc:chgData name="Laura Saunders" userId="2cbb17ee116eb981" providerId="LiveId" clId="{127480A2-C423-4620-8785-A36AE627A3E9}" dt="2023-05-04T11:38:52.930" v="3813" actId="1035"/>
        <pc:sldMkLst>
          <pc:docMk/>
          <pc:sldMk cId="3655888754" sldId="310"/>
        </pc:sldMkLst>
        <pc:spChg chg="add del mod">
          <ac:chgData name="Laura Saunders" userId="2cbb17ee116eb981" providerId="LiveId" clId="{127480A2-C423-4620-8785-A36AE627A3E9}" dt="2023-05-04T11:38:27.056" v="3809" actId="478"/>
          <ac:spMkLst>
            <pc:docMk/>
            <pc:sldMk cId="3655888754" sldId="310"/>
            <ac:spMk id="3" creationId="{5139FF9B-1DE4-6B6D-CAAA-E9F37DEE44AB}"/>
          </ac:spMkLst>
        </pc:spChg>
        <pc:spChg chg="add mod">
          <ac:chgData name="Laura Saunders" userId="2cbb17ee116eb981" providerId="LiveId" clId="{127480A2-C423-4620-8785-A36AE627A3E9}" dt="2023-05-04T11:38:52.930" v="3813" actId="1035"/>
          <ac:spMkLst>
            <pc:docMk/>
            <pc:sldMk cId="3655888754" sldId="310"/>
            <ac:spMk id="4" creationId="{E4046A1C-6DCF-4690-CC60-972B98E1F793}"/>
          </ac:spMkLst>
        </pc:spChg>
        <pc:spChg chg="add mod">
          <ac:chgData name="Laura Saunders" userId="2cbb17ee116eb981" providerId="LiveId" clId="{127480A2-C423-4620-8785-A36AE627A3E9}" dt="2023-05-04T11:38:22.923" v="3807" actId="1037"/>
          <ac:spMkLst>
            <pc:docMk/>
            <pc:sldMk cId="3655888754" sldId="310"/>
            <ac:spMk id="5" creationId="{D6FE4E2E-2CFB-D83C-1F35-4843E900E4DE}"/>
          </ac:spMkLst>
        </pc:spChg>
        <pc:picChg chg="mod">
          <ac:chgData name="Laura Saunders" userId="2cbb17ee116eb981" providerId="LiveId" clId="{127480A2-C423-4620-8785-A36AE627A3E9}" dt="2023-05-04T10:45:41.917" v="2425" actId="1036"/>
          <ac:picMkLst>
            <pc:docMk/>
            <pc:sldMk cId="3655888754" sldId="310"/>
            <ac:picMk id="1026" creationId="{FA90CF65-0989-3545-9830-F2811F4D8D19}"/>
          </ac:picMkLst>
        </pc:picChg>
      </pc:sldChg>
      <pc:sldChg chg="modNotesTx">
        <pc:chgData name="Laura Saunders" userId="2cbb17ee116eb981" providerId="LiveId" clId="{127480A2-C423-4620-8785-A36AE627A3E9}" dt="2023-05-04T10:47:43.198" v="2746" actId="20577"/>
        <pc:sldMkLst>
          <pc:docMk/>
          <pc:sldMk cId="433117160" sldId="325"/>
        </pc:sldMkLst>
      </pc:sldChg>
      <pc:sldChg chg="delSp modSp mod modNotesTx">
        <pc:chgData name="Laura Saunders" userId="2cbb17ee116eb981" providerId="LiveId" clId="{127480A2-C423-4620-8785-A36AE627A3E9}" dt="2023-05-04T10:51:11.773" v="2984" actId="20577"/>
        <pc:sldMkLst>
          <pc:docMk/>
          <pc:sldMk cId="0" sldId="409"/>
        </pc:sldMkLst>
        <pc:spChg chg="mod">
          <ac:chgData name="Laura Saunders" userId="2cbb17ee116eb981" providerId="LiveId" clId="{127480A2-C423-4620-8785-A36AE627A3E9}" dt="2023-05-04T10:48:26.222" v="2779" actId="1035"/>
          <ac:spMkLst>
            <pc:docMk/>
            <pc:sldMk cId="0" sldId="409"/>
            <ac:spMk id="64" creationId="{E8924A8E-CACA-F5B8-7801-38BFC7108963}"/>
          </ac:spMkLst>
        </pc:spChg>
        <pc:spChg chg="del">
          <ac:chgData name="Laura Saunders" userId="2cbb17ee116eb981" providerId="LiveId" clId="{127480A2-C423-4620-8785-A36AE627A3E9}" dt="2023-05-04T10:48:17.937" v="2776" actId="478"/>
          <ac:spMkLst>
            <pc:docMk/>
            <pc:sldMk cId="0" sldId="409"/>
            <ac:spMk id="80" creationId="{8BAD9BA3-1AAF-9FDE-7EE8-1439B4ADFF7C}"/>
          </ac:spMkLst>
        </pc:spChg>
        <pc:spChg chg="mod">
          <ac:chgData name="Laura Saunders" userId="2cbb17ee116eb981" providerId="LiveId" clId="{127480A2-C423-4620-8785-A36AE627A3E9}" dt="2023-05-04T10:48:03.771" v="2751" actId="1035"/>
          <ac:spMkLst>
            <pc:docMk/>
            <pc:sldMk cId="0" sldId="409"/>
            <ac:spMk id="82" creationId="{1531C763-BFD4-5953-E04F-0C8F89B90CEE}"/>
          </ac:spMkLst>
        </pc:spChg>
      </pc:sldChg>
      <pc:sldChg chg="addSp delSp modSp mod setBg setClrOvrMap modNotesTx">
        <pc:chgData name="Laura Saunders" userId="2cbb17ee116eb981" providerId="LiveId" clId="{127480A2-C423-4620-8785-A36AE627A3E9}" dt="2023-05-04T13:31:43.892" v="3831" actId="20577"/>
        <pc:sldMkLst>
          <pc:docMk/>
          <pc:sldMk cId="2400637685" sldId="410"/>
        </pc:sldMkLst>
        <pc:spChg chg="mod ord">
          <ac:chgData name="Laura Saunders" userId="2cbb17ee116eb981" providerId="LiveId" clId="{127480A2-C423-4620-8785-A36AE627A3E9}" dt="2023-05-04T10:57:33.147" v="3678" actId="1035"/>
          <ac:spMkLst>
            <pc:docMk/>
            <pc:sldMk cId="2400637685" sldId="410"/>
            <ac:spMk id="2" creationId="{2ECCAD45-08FB-4734-A499-2EA8519AE772}"/>
          </ac:spMkLst>
        </pc:spChg>
        <pc:spChg chg="add del">
          <ac:chgData name="Laura Saunders" userId="2cbb17ee116eb981" providerId="LiveId" clId="{127480A2-C423-4620-8785-A36AE627A3E9}" dt="2023-05-04T10:57:05.453" v="3637" actId="26606"/>
          <ac:spMkLst>
            <pc:docMk/>
            <pc:sldMk cId="2400637685" sldId="410"/>
            <ac:spMk id="1031" creationId="{71B2258F-86CA-4D4D-8270-BC05FCDEBFB3}"/>
          </ac:spMkLst>
        </pc:spChg>
        <pc:picChg chg="add mod">
          <ac:chgData name="Laura Saunders" userId="2cbb17ee116eb981" providerId="LiveId" clId="{127480A2-C423-4620-8785-A36AE627A3E9}" dt="2023-05-04T10:57:30.413" v="3674" actId="1076"/>
          <ac:picMkLst>
            <pc:docMk/>
            <pc:sldMk cId="2400637685" sldId="410"/>
            <ac:picMk id="1026" creationId="{6FC2E0DE-9C7D-6E1D-DD27-4AC9C2ABCF87}"/>
          </ac:picMkLst>
        </pc:picChg>
      </pc:sldChg>
      <pc:sldChg chg="modSp mod modNotesTx">
        <pc:chgData name="Laura Saunders" userId="2cbb17ee116eb981" providerId="LiveId" clId="{127480A2-C423-4620-8785-A36AE627A3E9}" dt="2023-05-04T10:59:16.184" v="3730" actId="20577"/>
        <pc:sldMkLst>
          <pc:docMk/>
          <pc:sldMk cId="3979063452" sldId="414"/>
        </pc:sldMkLst>
        <pc:spChg chg="mod">
          <ac:chgData name="Laura Saunders" userId="2cbb17ee116eb981" providerId="LiveId" clId="{127480A2-C423-4620-8785-A36AE627A3E9}" dt="2023-05-04T10:59:03.441" v="3720" actId="27636"/>
          <ac:spMkLst>
            <pc:docMk/>
            <pc:sldMk cId="3979063452" sldId="414"/>
            <ac:spMk id="2" creationId="{6E296FEA-F8EB-49A3-930F-E8CEBE2CF0A7}"/>
          </ac:spMkLst>
        </pc:spChg>
        <pc:spChg chg="mod">
          <ac:chgData name="Laura Saunders" userId="2cbb17ee116eb981" providerId="LiveId" clId="{127480A2-C423-4620-8785-A36AE627A3E9}" dt="2023-05-04T10:59:07.372" v="3725" actId="1037"/>
          <ac:spMkLst>
            <pc:docMk/>
            <pc:sldMk cId="3979063452" sldId="414"/>
            <ac:spMk id="3" creationId="{D822D5C9-7E12-450C-AB8F-7E7CAB109BCB}"/>
          </ac:spMkLst>
        </pc:spChg>
      </pc:sldChg>
      <pc:sldChg chg="modSp modNotesTx">
        <pc:chgData name="Laura Saunders" userId="2cbb17ee116eb981" providerId="LiveId" clId="{127480A2-C423-4620-8785-A36AE627A3E9}" dt="2023-05-04T10:39:20.714" v="2146" actId="20577"/>
        <pc:sldMkLst>
          <pc:docMk/>
          <pc:sldMk cId="2050509883" sldId="422"/>
        </pc:sldMkLst>
        <pc:picChg chg="mod">
          <ac:chgData name="Laura Saunders" userId="2cbb17ee116eb981" providerId="LiveId" clId="{127480A2-C423-4620-8785-A36AE627A3E9}" dt="2023-05-04T09:55:57.103" v="109" actId="1038"/>
          <ac:picMkLst>
            <pc:docMk/>
            <pc:sldMk cId="2050509883" sldId="422"/>
            <ac:picMk id="1028" creationId="{D879AA65-2180-3C50-1AD2-0A00887B2C27}"/>
          </ac:picMkLst>
        </pc:picChg>
        <pc:picChg chg="mod">
          <ac:chgData name="Laura Saunders" userId="2cbb17ee116eb981" providerId="LiveId" clId="{127480A2-C423-4620-8785-A36AE627A3E9}" dt="2023-05-04T09:55:50.234" v="66" actId="1038"/>
          <ac:picMkLst>
            <pc:docMk/>
            <pc:sldMk cId="2050509883" sldId="422"/>
            <ac:picMk id="1032" creationId="{4B57D7F8-CFB6-DF09-82A1-F07C58827908}"/>
          </ac:picMkLst>
        </pc:picChg>
      </pc:sldChg>
      <pc:sldChg chg="modNotesTx">
        <pc:chgData name="Laura Saunders" userId="2cbb17ee116eb981" providerId="LiveId" clId="{127480A2-C423-4620-8785-A36AE627A3E9}" dt="2023-05-04T10:28:30.163" v="1372" actId="20577"/>
        <pc:sldMkLst>
          <pc:docMk/>
          <pc:sldMk cId="3990432866" sldId="423"/>
        </pc:sldMkLst>
      </pc:sldChg>
      <pc:sldChg chg="modSp mod modNotesTx">
        <pc:chgData name="Laura Saunders" userId="2cbb17ee116eb981" providerId="LiveId" clId="{127480A2-C423-4620-8785-A36AE627A3E9}" dt="2023-05-04T10:26:12.521" v="1190" actId="20577"/>
        <pc:sldMkLst>
          <pc:docMk/>
          <pc:sldMk cId="3188911582" sldId="424"/>
        </pc:sldMkLst>
        <pc:spChg chg="mod">
          <ac:chgData name="Laura Saunders" userId="2cbb17ee116eb981" providerId="LiveId" clId="{127480A2-C423-4620-8785-A36AE627A3E9}" dt="2023-05-04T10:25:58.732" v="1161" actId="1035"/>
          <ac:spMkLst>
            <pc:docMk/>
            <pc:sldMk cId="3188911582" sldId="424"/>
            <ac:spMk id="2" creationId="{8E87FB49-8CE8-4CA5-926D-A9107A5EFC0C}"/>
          </ac:spMkLst>
        </pc:spChg>
        <pc:spChg chg="mod">
          <ac:chgData name="Laura Saunders" userId="2cbb17ee116eb981" providerId="LiveId" clId="{127480A2-C423-4620-8785-A36AE627A3E9}" dt="2023-05-04T10:17:13.579" v="811" actId="1035"/>
          <ac:spMkLst>
            <pc:docMk/>
            <pc:sldMk cId="3188911582" sldId="424"/>
            <ac:spMk id="3" creationId="{A345B246-332E-4B6C-873D-0C411C6E4521}"/>
          </ac:spMkLst>
        </pc:spChg>
        <pc:spChg chg="mod">
          <ac:chgData name="Laura Saunders" userId="2cbb17ee116eb981" providerId="LiveId" clId="{127480A2-C423-4620-8785-A36AE627A3E9}" dt="2023-05-04T10:25:54.973" v="1153" actId="1035"/>
          <ac:spMkLst>
            <pc:docMk/>
            <pc:sldMk cId="3188911582" sldId="424"/>
            <ac:spMk id="6" creationId="{1D44975E-84BC-D10D-E4BE-2E9CA5605931}"/>
          </ac:spMkLst>
        </pc:spChg>
        <pc:graphicFrameChg chg="mod">
          <ac:chgData name="Laura Saunders" userId="2cbb17ee116eb981" providerId="LiveId" clId="{127480A2-C423-4620-8785-A36AE627A3E9}" dt="2023-05-04T10:19:04.383" v="885" actId="1035"/>
          <ac:graphicFrameMkLst>
            <pc:docMk/>
            <pc:sldMk cId="3188911582" sldId="424"/>
            <ac:graphicFrameMk id="4" creationId="{E457481C-C0AA-77D5-82E0-1A59B0EDB6DE}"/>
          </ac:graphicFrameMkLst>
        </pc:graphicFrameChg>
        <pc:graphicFrameChg chg="mod modGraphic">
          <ac:chgData name="Laura Saunders" userId="2cbb17ee116eb981" providerId="LiveId" clId="{127480A2-C423-4620-8785-A36AE627A3E9}" dt="2023-05-04T10:22:49.506" v="1017" actId="20577"/>
          <ac:graphicFrameMkLst>
            <pc:docMk/>
            <pc:sldMk cId="3188911582" sldId="424"/>
            <ac:graphicFrameMk id="5" creationId="{D7229682-7742-4858-AC7F-8DBFF61D362F}"/>
          </ac:graphicFrameMkLst>
        </pc:graphicFrameChg>
      </pc:sldChg>
      <pc:sldChg chg="modSp mod modNotesTx">
        <pc:chgData name="Laura Saunders" userId="2cbb17ee116eb981" providerId="LiveId" clId="{127480A2-C423-4620-8785-A36AE627A3E9}" dt="2023-05-04T10:56:06.953" v="3633" actId="6549"/>
        <pc:sldMkLst>
          <pc:docMk/>
          <pc:sldMk cId="1743236390" sldId="426"/>
        </pc:sldMkLst>
        <pc:spChg chg="mod">
          <ac:chgData name="Laura Saunders" userId="2cbb17ee116eb981" providerId="LiveId" clId="{127480A2-C423-4620-8785-A36AE627A3E9}" dt="2023-05-04T10:52:02.044" v="3001" actId="108"/>
          <ac:spMkLst>
            <pc:docMk/>
            <pc:sldMk cId="1743236390" sldId="426"/>
            <ac:spMk id="2" creationId="{12778021-ED14-8EB1-8729-7FA26FB63549}"/>
          </ac:spMkLst>
        </pc:spChg>
        <pc:spChg chg="mod">
          <ac:chgData name="Laura Saunders" userId="2cbb17ee116eb981" providerId="LiveId" clId="{127480A2-C423-4620-8785-A36AE627A3E9}" dt="2023-05-04T10:53:29.064" v="3063" actId="20577"/>
          <ac:spMkLst>
            <pc:docMk/>
            <pc:sldMk cId="1743236390" sldId="426"/>
            <ac:spMk id="5" creationId="{84FBD4D8-7F84-9BB9-0B99-5238998F7D0C}"/>
          </ac:spMkLst>
        </pc:spChg>
        <pc:picChg chg="mod">
          <ac:chgData name="Laura Saunders" userId="2cbb17ee116eb981" providerId="LiveId" clId="{127480A2-C423-4620-8785-A36AE627A3E9}" dt="2023-05-04T10:52:06.669" v="3002" actId="14100"/>
          <ac:picMkLst>
            <pc:docMk/>
            <pc:sldMk cId="1743236390" sldId="426"/>
            <ac:picMk id="4" creationId="{E05171B9-0C7D-CE4A-A19C-8E67424A6EED}"/>
          </ac:picMkLst>
        </pc:picChg>
      </pc:sldChg>
      <pc:sldChg chg="modSp mod modNotesTx">
        <pc:chgData name="Laura Saunders" userId="2cbb17ee116eb981" providerId="LiveId" clId="{127480A2-C423-4620-8785-A36AE627A3E9}" dt="2023-05-04T10:58:25.616" v="3687" actId="2711"/>
        <pc:sldMkLst>
          <pc:docMk/>
          <pc:sldMk cId="3771483874" sldId="427"/>
        </pc:sldMkLst>
        <pc:spChg chg="mod">
          <ac:chgData name="Laura Saunders" userId="2cbb17ee116eb981" providerId="LiveId" clId="{127480A2-C423-4620-8785-A36AE627A3E9}" dt="2023-05-04T10:58:25.616" v="3687" actId="2711"/>
          <ac:spMkLst>
            <pc:docMk/>
            <pc:sldMk cId="3771483874" sldId="427"/>
            <ac:spMk id="5" creationId="{91449F07-45FA-B3A9-257A-85EABC6E6A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9DB1B-BE20-40F2-B2D9-C6C7A3BD5858}" type="datetimeFigureOut">
              <a:rPr lang="en-GB" smtClean="0"/>
              <a:t>12/05/2023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89869-74A4-4AAC-9B67-FFEED4285685}" type="slidenum">
              <a:rPr lang="en-GB" smtClean="0"/>
              <a:t>‹#›</a:t>
            </a:fld>
            <a:endParaRPr lang="en-GB"/>
          </a:p>
        </p:txBody>
      </p:sp>
    </p:spTree>
    <p:extLst>
      <p:ext uri="{BB962C8B-B14F-4D97-AF65-F5344CB8AC3E}">
        <p14:creationId xmlns:p14="http://schemas.microsoft.com/office/powerpoint/2010/main" val="311164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a:t>
            </a:fld>
            <a:endParaRPr lang="en-GB"/>
          </a:p>
        </p:txBody>
      </p:sp>
    </p:spTree>
    <p:extLst>
      <p:ext uri="{BB962C8B-B14F-4D97-AF65-F5344CB8AC3E}">
        <p14:creationId xmlns:p14="http://schemas.microsoft.com/office/powerpoint/2010/main" val="687172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10</a:t>
            </a:fld>
            <a:endParaRPr lang="en-GB"/>
          </a:p>
        </p:txBody>
      </p:sp>
    </p:spTree>
    <p:extLst>
      <p:ext uri="{BB962C8B-B14F-4D97-AF65-F5344CB8AC3E}">
        <p14:creationId xmlns:p14="http://schemas.microsoft.com/office/powerpoint/2010/main" val="198100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11</a:t>
            </a:fld>
            <a:endParaRPr lang="en-GB"/>
          </a:p>
        </p:txBody>
      </p:sp>
    </p:spTree>
    <p:extLst>
      <p:ext uri="{BB962C8B-B14F-4D97-AF65-F5344CB8AC3E}">
        <p14:creationId xmlns:p14="http://schemas.microsoft.com/office/powerpoint/2010/main" val="2422433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12</a:t>
            </a:fld>
            <a:endParaRPr lang="en-GB"/>
          </a:p>
        </p:txBody>
      </p:sp>
    </p:spTree>
    <p:extLst>
      <p:ext uri="{BB962C8B-B14F-4D97-AF65-F5344CB8AC3E}">
        <p14:creationId xmlns:p14="http://schemas.microsoft.com/office/powerpoint/2010/main" val="1488383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2</a:t>
            </a:fld>
            <a:endParaRPr lang="en-GB"/>
          </a:p>
        </p:txBody>
      </p:sp>
    </p:spTree>
    <p:extLst>
      <p:ext uri="{BB962C8B-B14F-4D97-AF65-F5344CB8AC3E}">
        <p14:creationId xmlns:p14="http://schemas.microsoft.com/office/powerpoint/2010/main" val="127949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3</a:t>
            </a:fld>
            <a:endParaRPr lang="en-GB"/>
          </a:p>
        </p:txBody>
      </p:sp>
    </p:spTree>
    <p:extLst>
      <p:ext uri="{BB962C8B-B14F-4D97-AF65-F5344CB8AC3E}">
        <p14:creationId xmlns:p14="http://schemas.microsoft.com/office/powerpoint/2010/main" val="2229808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4</a:t>
            </a:fld>
            <a:endParaRPr lang="en-GB"/>
          </a:p>
        </p:txBody>
      </p:sp>
    </p:spTree>
    <p:extLst>
      <p:ext uri="{BB962C8B-B14F-4D97-AF65-F5344CB8AC3E}">
        <p14:creationId xmlns:p14="http://schemas.microsoft.com/office/powerpoint/2010/main" val="29855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5</a:t>
            </a:fld>
            <a:endParaRPr lang="en-GB"/>
          </a:p>
        </p:txBody>
      </p:sp>
    </p:spTree>
    <p:extLst>
      <p:ext uri="{BB962C8B-B14F-4D97-AF65-F5344CB8AC3E}">
        <p14:creationId xmlns:p14="http://schemas.microsoft.com/office/powerpoint/2010/main" val="1580639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93DE1CE7-BE94-43AD-AFB0-3809144F9F09}" type="slidenum">
              <a:rPr lang="en-GB" smtClean="0"/>
              <a:pPr>
                <a:defRPr/>
              </a:pPr>
              <a:t>6</a:t>
            </a:fld>
            <a:endParaRPr lang="en-GB" dirty="0"/>
          </a:p>
        </p:txBody>
      </p:sp>
    </p:spTree>
    <p:extLst>
      <p:ext uri="{BB962C8B-B14F-4D97-AF65-F5344CB8AC3E}">
        <p14:creationId xmlns:p14="http://schemas.microsoft.com/office/powerpoint/2010/main" val="3402832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7</a:t>
            </a:fld>
            <a:endParaRPr lang="en-GB"/>
          </a:p>
        </p:txBody>
      </p:sp>
    </p:spTree>
    <p:extLst>
      <p:ext uri="{BB962C8B-B14F-4D97-AF65-F5344CB8AC3E}">
        <p14:creationId xmlns:p14="http://schemas.microsoft.com/office/powerpoint/2010/main" val="3699632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8</a:t>
            </a:fld>
            <a:endParaRPr lang="en-GB"/>
          </a:p>
        </p:txBody>
      </p:sp>
    </p:spTree>
    <p:extLst>
      <p:ext uri="{BB962C8B-B14F-4D97-AF65-F5344CB8AC3E}">
        <p14:creationId xmlns:p14="http://schemas.microsoft.com/office/powerpoint/2010/main" val="444808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9</a:t>
            </a:fld>
            <a:endParaRPr lang="en-GB"/>
          </a:p>
        </p:txBody>
      </p:sp>
    </p:spTree>
    <p:extLst>
      <p:ext uri="{BB962C8B-B14F-4D97-AF65-F5344CB8AC3E}">
        <p14:creationId xmlns:p14="http://schemas.microsoft.com/office/powerpoint/2010/main" val="1029834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PN Title Slid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Picture 6">
            <a:extLst>
              <a:ext uri="{FF2B5EF4-FFF2-40B4-BE49-F238E27FC236}">
                <a16:creationId xmlns:a16="http://schemas.microsoft.com/office/drawing/2014/main" id="{61576D2E-33EE-6E44-80D8-28317681B81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71222" y="1688961"/>
            <a:ext cx="3428861" cy="3428861"/>
          </a:xfrm>
          <a:prstGeom prst="ellipse">
            <a:avLst/>
          </a:prstGeom>
        </p:spPr>
      </p:pic>
    </p:spTree>
    <p:extLst>
      <p:ext uri="{BB962C8B-B14F-4D97-AF65-F5344CB8AC3E}">
        <p14:creationId xmlns:p14="http://schemas.microsoft.com/office/powerpoint/2010/main" val="193384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A96B61-84F4-6343-9FF1-6B80FB0CF0AC}"/>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29157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5F3B-04BA-E848-90CB-4EBCA900A5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2BE7ACC-62A6-DD42-8C9F-85D327B1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C74A210-5014-A140-85E1-C1A0D24C745E}"/>
              </a:ext>
            </a:extLst>
          </p:cNvPr>
          <p:cNvSpPr>
            <a:spLocks noGrp="1"/>
          </p:cNvSpPr>
          <p:nvPr>
            <p:ph type="body" sz="half" idx="2"/>
          </p:nvPr>
        </p:nvSpPr>
        <p:spPr>
          <a:xfrm>
            <a:off x="839788" y="2286000"/>
            <a:ext cx="3932237" cy="3582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6D83B0F-E20F-D442-9304-C05A10709A32}"/>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51773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05828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2374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r Section Header al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2190010" y="-595634"/>
            <a:ext cx="7811980" cy="7811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3416557" y="958881"/>
            <a:ext cx="5358885" cy="4441021"/>
          </a:xfrm>
        </p:spPr>
        <p:txBody>
          <a:bodyPr anchor="ctr"/>
          <a:lstStyle>
            <a:lvl1pPr algn="ctr">
              <a:defRPr sz="4800" b="1" i="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3095281" y="5639187"/>
            <a:ext cx="6001436" cy="1082288"/>
          </a:xfrm>
        </p:spPr>
        <p:txBody>
          <a:bodyPr/>
          <a:lstStyle>
            <a:lvl1pPr marL="0" indent="0" algn="ctr">
              <a:buNone/>
              <a:defRPr sz="2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651550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_BP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CF4BAC3-88D6-9343-BB07-BC83CC7AD5C7}"/>
              </a:ext>
            </a:extLst>
          </p:cNvPr>
          <p:cNvSpPr/>
          <p:nvPr userDrawn="1"/>
        </p:nvSpPr>
        <p:spPr>
          <a:xfrm>
            <a:off x="4712677" y="583317"/>
            <a:ext cx="6753457" cy="67534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43A23D-E0D9-BE49-857A-2C29CAB9A9AE}"/>
              </a:ext>
            </a:extLst>
          </p:cNvPr>
          <p:cNvSpPr/>
          <p:nvPr userDrawn="1"/>
        </p:nvSpPr>
        <p:spPr>
          <a:xfrm>
            <a:off x="5856296" y="3606102"/>
            <a:ext cx="4184864" cy="707886"/>
          </a:xfrm>
          <a:prstGeom prst="rect">
            <a:avLst/>
          </a:prstGeom>
        </p:spPr>
        <p:txBody>
          <a:bodyPr wrap="none">
            <a:spAutoFit/>
          </a:bodyPr>
          <a:lstStyle/>
          <a:p>
            <a:pPr algn="ctr"/>
            <a:r>
              <a:rPr lang="en-GB" sz="4000" dirty="0">
                <a:solidFill>
                  <a:schemeClr val="bg1"/>
                </a:solidFill>
                <a:latin typeface="+mj-lt"/>
              </a:rPr>
              <a:t>Learn. Share. Grow.</a:t>
            </a:r>
          </a:p>
        </p:txBody>
      </p:sp>
      <p:sp>
        <p:nvSpPr>
          <p:cNvPr id="11" name="Rectangle 10">
            <a:extLst>
              <a:ext uri="{FF2B5EF4-FFF2-40B4-BE49-F238E27FC236}">
                <a16:creationId xmlns:a16="http://schemas.microsoft.com/office/drawing/2014/main" id="{2D9ECD3D-8BF5-B84C-B40D-E6FC04824C7F}"/>
              </a:ext>
            </a:extLst>
          </p:cNvPr>
          <p:cNvSpPr/>
          <p:nvPr userDrawn="1"/>
        </p:nvSpPr>
        <p:spPr>
          <a:xfrm>
            <a:off x="520481" y="6016013"/>
            <a:ext cx="2483052" cy="400110"/>
          </a:xfrm>
          <a:prstGeom prst="rect">
            <a:avLst/>
          </a:prstGeom>
        </p:spPr>
        <p:txBody>
          <a:bodyPr wrap="none">
            <a:spAutoFit/>
          </a:bodyPr>
          <a:lstStyle/>
          <a:p>
            <a:pPr algn="l"/>
            <a:r>
              <a:rPr lang="en-GB" sz="2000" b="1" dirty="0" err="1">
                <a:solidFill>
                  <a:schemeClr val="accent1"/>
                </a:solidFill>
                <a:latin typeface="+mn-lt"/>
              </a:rPr>
              <a:t>bestpracticenet.co.uk</a:t>
            </a:r>
            <a:endParaRPr lang="en-GB" sz="2000" b="1" dirty="0">
              <a:solidFill>
                <a:schemeClr val="accent1"/>
              </a:solidFill>
              <a:latin typeface="+mn-lt"/>
            </a:endParaRPr>
          </a:p>
        </p:txBody>
      </p:sp>
      <p:pic>
        <p:nvPicPr>
          <p:cNvPr id="6" name="Picture 5">
            <a:extLst>
              <a:ext uri="{FF2B5EF4-FFF2-40B4-BE49-F238E27FC236}">
                <a16:creationId xmlns:a16="http://schemas.microsoft.com/office/drawing/2014/main" id="{DAC23325-B078-184A-8ACF-D41A0628EFA6}"/>
              </a:ext>
            </a:extLst>
          </p:cNvPr>
          <p:cNvPicPr>
            <a:picLocks noChangeAspect="1"/>
          </p:cNvPicPr>
          <p:nvPr userDrawn="1"/>
        </p:nvPicPr>
        <p:blipFill>
          <a:blip r:embed="rId2"/>
          <a:srcRect/>
          <a:stretch/>
        </p:blipFill>
        <p:spPr>
          <a:xfrm>
            <a:off x="353934" y="356197"/>
            <a:ext cx="2499958" cy="1320204"/>
          </a:xfrm>
          <a:prstGeom prst="rect">
            <a:avLst/>
          </a:prstGeom>
        </p:spPr>
      </p:pic>
    </p:spTree>
    <p:extLst>
      <p:ext uri="{BB962C8B-B14F-4D97-AF65-F5344CB8AC3E}">
        <p14:creationId xmlns:p14="http://schemas.microsoft.com/office/powerpoint/2010/main" val="1202316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ext left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733">
                <a:latin typeface="Century Gothic" pitchFamily="34" charset="0"/>
              </a:defRPr>
            </a:lvl1pPr>
          </a:lstStyle>
          <a:p>
            <a:r>
              <a:rPr lang="en-US"/>
              <a:t>Click to edit Master title style</a:t>
            </a:r>
            <a:endParaRPr lang="en-GB" dirty="0"/>
          </a:p>
        </p:txBody>
      </p:sp>
      <p:sp>
        <p:nvSpPr>
          <p:cNvPr id="5" name="Text Placeholder 4"/>
          <p:cNvSpPr>
            <a:spLocks noGrp="1"/>
          </p:cNvSpPr>
          <p:nvPr>
            <p:ph type="body" sz="quarter" idx="10"/>
          </p:nvPr>
        </p:nvSpPr>
        <p:spPr>
          <a:xfrm>
            <a:off x="623392" y="1509184"/>
            <a:ext cx="5471584" cy="4512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1"/>
          </p:nvPr>
        </p:nvSpPr>
        <p:spPr>
          <a:xfrm>
            <a:off x="6191251" y="1509184"/>
            <a:ext cx="5376333" cy="4512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801765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33" b="0"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01834" y="1440011"/>
            <a:ext cx="5231553" cy="221599"/>
          </a:xfrm>
          <a:prstGeom prst="rect">
            <a:avLst/>
          </a:prstGeom>
        </p:spPr>
        <p:txBody>
          <a:bodyPr wrap="square" lIns="0" tIns="0" rIns="0" bIns="0">
            <a:spAutoFit/>
          </a:bodyPr>
          <a:lstStyle>
            <a:lvl1pPr>
              <a:defRPr sz="1600" b="0" i="0">
                <a:solidFill>
                  <a:srgbClr val="3A3A3A"/>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5/12/2023</a:t>
            </a:fld>
            <a:endParaRPr lang="en-US"/>
          </a:p>
        </p:txBody>
      </p:sp>
      <p:sp>
        <p:nvSpPr>
          <p:cNvPr id="7" name="Holder 7"/>
          <p:cNvSpPr>
            <a:spLocks noGrp="1"/>
          </p:cNvSpPr>
          <p:nvPr>
            <p:ph type="sldNum" sz="quarter" idx="7"/>
          </p:nvPr>
        </p:nvSpPr>
        <p:spPr>
          <a:xfrm>
            <a:off x="7884590" y="6356350"/>
            <a:ext cx="4016319" cy="365125"/>
          </a:xfrm>
          <a:prstGeom prst="rect">
            <a:avLst/>
          </a:prstGeom>
        </p:spPr>
        <p:txBody>
          <a:bodyPr lIns="0" tIns="0" rIns="0" bIns="0"/>
          <a:lstStyle>
            <a:lvl1pPr>
              <a:defRPr sz="1067" b="0" i="0">
                <a:solidFill>
                  <a:srgbClr val="A6A6A6"/>
                </a:solidFill>
                <a:latin typeface="Century Gothic"/>
                <a:cs typeface="Century Gothic"/>
              </a:defRPr>
            </a:lvl1pPr>
          </a:lstStyle>
          <a:p>
            <a:pPr marL="50799">
              <a:spcBef>
                <a:spcPts val="140"/>
              </a:spcBef>
            </a:pPr>
            <a:fld id="{81D60167-4931-47E6-BA6A-407CBD079E47}" type="slidenum">
              <a:rPr lang="en-GB" smtClean="0"/>
              <a:pPr marL="50799">
                <a:spcBef>
                  <a:spcPts val="140"/>
                </a:spcBef>
              </a:pPr>
              <a:t>‹#›</a:t>
            </a:fld>
            <a:endParaRPr lang="en-GB" dirty="0"/>
          </a:p>
        </p:txBody>
      </p:sp>
    </p:spTree>
    <p:extLst>
      <p:ext uri="{BB962C8B-B14F-4D97-AF65-F5344CB8AC3E}">
        <p14:creationId xmlns:p14="http://schemas.microsoft.com/office/powerpoint/2010/main" val="309106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PN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11593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Picture 5">
            <a:extLst>
              <a:ext uri="{FF2B5EF4-FFF2-40B4-BE49-F238E27FC236}">
                <a16:creationId xmlns:a16="http://schemas.microsoft.com/office/drawing/2014/main" id="{CA4B5451-6F19-CE4C-9B03-DB7BE5F4A2A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85889" y="1688400"/>
            <a:ext cx="3428861" cy="3428861"/>
          </a:xfrm>
          <a:prstGeom prst="ellipse">
            <a:avLst/>
          </a:prstGeom>
        </p:spPr>
      </p:pic>
    </p:spTree>
    <p:extLst>
      <p:ext uri="{BB962C8B-B14F-4D97-AF65-F5344CB8AC3E}">
        <p14:creationId xmlns:p14="http://schemas.microsoft.com/office/powerpoint/2010/main" val="27409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35451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35CD-D9AF-FE48-92E8-E5ABA6A6396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DA72FDF-C308-6C4E-9ED4-5A1ED1BCD282}"/>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Slide Number Placeholder 5">
            <a:extLst>
              <a:ext uri="{FF2B5EF4-FFF2-40B4-BE49-F238E27FC236}">
                <a16:creationId xmlns:a16="http://schemas.microsoft.com/office/drawing/2014/main" id="{F46F1AA5-638D-2C4E-B498-37655A565481}"/>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05768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831850" y="1841157"/>
            <a:ext cx="5358885" cy="2471352"/>
          </a:xfrm>
        </p:spPr>
        <p:txBody>
          <a:bodyPr anchor="b"/>
          <a:lstStyle>
            <a:lvl1pPr>
              <a:defRPr sz="5400"/>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831850" y="4589464"/>
            <a:ext cx="6001436" cy="10822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5356954" y="-558562"/>
            <a:ext cx="3548899" cy="3548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40202A5E-E8E6-3048-B100-AA61B03F8D27}"/>
              </a:ext>
            </a:extLst>
          </p:cNvPr>
          <p:cNvSpPr>
            <a:spLocks noGrp="1"/>
          </p:cNvSpPr>
          <p:nvPr>
            <p:ph type="pic" sz="quarter" idx="10"/>
          </p:nvPr>
        </p:nvSpPr>
        <p:spPr>
          <a:xfrm>
            <a:off x="7308464" y="1136822"/>
            <a:ext cx="5098526" cy="5098526"/>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97768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577B-D641-C641-8216-1040450CC3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70B8305-3F01-1A4C-8593-C51C1B485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84FFD0D-60D4-4F44-9E96-D68886BFF6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5A42A422-7CF5-774A-8E77-16E3ADCC6C18}"/>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8861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0456-5749-FE41-83D7-01B9EDA1E0A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78EA02E-8598-6D41-AFC9-7411FB86E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752939F1-8785-AE42-A10E-7F60D72771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206585D-3EF0-F24E-A02F-03502763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67EC5F3-4793-354A-BE0A-1F4199106B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7460170F-EB5F-5940-A370-ED378492EE7B}"/>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423731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1DAF-3D5E-C748-B704-16E844421DFD}"/>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67968694-3AE4-3B4D-A729-D0F305DDC918}"/>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41971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CA18E-31A9-D94D-A34C-CAA65AADB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35A59B8E-C2FB-5C42-A944-83BAB4A5FE75}"/>
              </a:ext>
            </a:extLst>
          </p:cNvPr>
          <p:cNvSpPr>
            <a:spLocks noGrp="1"/>
          </p:cNvSpPr>
          <p:nvPr>
            <p:ph type="body" idx="1"/>
          </p:nvPr>
        </p:nvSpPr>
        <p:spPr>
          <a:xfrm>
            <a:off x="838200" y="1825625"/>
            <a:ext cx="10515600" cy="409326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9" name="Picture 8">
            <a:extLst>
              <a:ext uri="{FF2B5EF4-FFF2-40B4-BE49-F238E27FC236}">
                <a16:creationId xmlns:a16="http://schemas.microsoft.com/office/drawing/2014/main" id="{2E15F42A-BDD5-7549-9EFF-171C526E4647}"/>
              </a:ext>
            </a:extLst>
          </p:cNvPr>
          <p:cNvPicPr>
            <a:picLocks noChangeAspect="1"/>
          </p:cNvPicPr>
          <p:nvPr userDrawn="1"/>
        </p:nvPicPr>
        <p:blipFill>
          <a:blip r:embed="rId19"/>
          <a:srcRect/>
          <a:stretch/>
        </p:blipFill>
        <p:spPr>
          <a:xfrm>
            <a:off x="-654" y="5941410"/>
            <a:ext cx="1735669" cy="916590"/>
          </a:xfrm>
          <a:prstGeom prst="rect">
            <a:avLst/>
          </a:prstGeom>
        </p:spPr>
      </p:pic>
      <p:pic>
        <p:nvPicPr>
          <p:cNvPr id="5" name="Picture 4" descr="Text&#10;&#10;Description automatically generated">
            <a:extLst>
              <a:ext uri="{FF2B5EF4-FFF2-40B4-BE49-F238E27FC236}">
                <a16:creationId xmlns:a16="http://schemas.microsoft.com/office/drawing/2014/main" id="{1363D7D8-6FFB-E7FF-608D-F8C811DB4360}"/>
              </a:ext>
            </a:extLst>
          </p:cNvPr>
          <p:cNvPicPr>
            <a:picLocks noChangeAspect="1"/>
          </p:cNvPicPr>
          <p:nvPr userDrawn="1"/>
        </p:nvPicPr>
        <p:blipFill>
          <a:blip r:embed="rId20">
            <a:alphaModFix/>
          </a:blip>
          <a:stretch>
            <a:fillRect/>
          </a:stretch>
        </p:blipFill>
        <p:spPr>
          <a:xfrm>
            <a:off x="10174097" y="5941410"/>
            <a:ext cx="2017903" cy="904841"/>
          </a:xfrm>
          <a:prstGeom prst="rect">
            <a:avLst/>
          </a:prstGeom>
        </p:spPr>
      </p:pic>
    </p:spTree>
    <p:extLst>
      <p:ext uri="{BB962C8B-B14F-4D97-AF65-F5344CB8AC3E}">
        <p14:creationId xmlns:p14="http://schemas.microsoft.com/office/powerpoint/2010/main" val="303948966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5" r:id="rId16"/>
    <p:sldLayoutId id="2147483668" r:id="rId17"/>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hyperlink" Target="mailto:enquiries@bestpracticenet.co.uk" TargetMode="External"/><Relationship Id="rId5" Type="http://schemas.openxmlformats.org/officeDocument/2006/relationships/hyperlink" Target="https://www.bestpracticenet.co.uk/NPQLT-International" TargetMode="External"/><Relationship Id="rId4" Type="http://schemas.openxmlformats.org/officeDocument/2006/relationships/hyperlink" Target="http://www.bestpracticenet.co.uk/npql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B32FB1-4F38-DB4F-8849-7A42E6654BD8}"/>
              </a:ext>
            </a:extLst>
          </p:cNvPr>
          <p:cNvSpPr>
            <a:spLocks noGrp="1"/>
          </p:cNvSpPr>
          <p:nvPr>
            <p:ph type="ctrTitle"/>
          </p:nvPr>
        </p:nvSpPr>
        <p:spPr>
          <a:xfrm>
            <a:off x="1541586" y="2893817"/>
            <a:ext cx="4196862" cy="1907589"/>
          </a:xfrm>
        </p:spPr>
        <p:txBody>
          <a:bodyPr>
            <a:normAutofit fontScale="90000"/>
          </a:bodyPr>
          <a:lstStyle/>
          <a:p>
            <a:r>
              <a:rPr lang="en-GB" dirty="0"/>
              <a:t>Specialist National Professional Qualifications (NPQs)</a:t>
            </a:r>
          </a:p>
        </p:txBody>
      </p:sp>
      <p:sp>
        <p:nvSpPr>
          <p:cNvPr id="4" name="Subtitle 3">
            <a:extLst>
              <a:ext uri="{FF2B5EF4-FFF2-40B4-BE49-F238E27FC236}">
                <a16:creationId xmlns:a16="http://schemas.microsoft.com/office/drawing/2014/main" id="{C53A86BC-7342-E748-875B-683D5B600FC5}"/>
              </a:ext>
            </a:extLst>
          </p:cNvPr>
          <p:cNvSpPr>
            <a:spLocks noGrp="1"/>
          </p:cNvSpPr>
          <p:nvPr>
            <p:ph type="subTitle" idx="1"/>
          </p:nvPr>
        </p:nvSpPr>
        <p:spPr>
          <a:xfrm>
            <a:off x="1524000" y="5117890"/>
            <a:ext cx="5214730" cy="725557"/>
          </a:xfrm>
        </p:spPr>
        <p:txBody>
          <a:bodyPr>
            <a:noAutofit/>
          </a:bodyPr>
          <a:lstStyle/>
          <a:p>
            <a:r>
              <a:rPr lang="en-GB" sz="2600" b="1" dirty="0"/>
              <a:t>An introduction to the specialist NPQLT programme (Leading Teaching)</a:t>
            </a:r>
          </a:p>
        </p:txBody>
      </p:sp>
      <p:pic>
        <p:nvPicPr>
          <p:cNvPr id="6" name="Picture Placeholder 9" descr="A group of people in a discussion&#10;&#10;Description automatically generated with medium confidence">
            <a:extLst>
              <a:ext uri="{FF2B5EF4-FFF2-40B4-BE49-F238E27FC236}">
                <a16:creationId xmlns:a16="http://schemas.microsoft.com/office/drawing/2014/main" id="{84C43CAE-E5D6-491C-A66A-040FA384DDCD}"/>
              </a:ext>
            </a:extLst>
          </p:cNvPr>
          <p:cNvPicPr>
            <a:picLocks noGrp="1" noChangeAspect="1"/>
          </p:cNvPicPr>
          <p:nvPr>
            <p:ph type="pic" sz="quarter" idx="10"/>
          </p:nvPr>
        </p:nvPicPr>
        <p:blipFill>
          <a:blip r:embed="rId3"/>
          <a:srcRect l="16660" r="16660"/>
          <a:stretch>
            <a:fillRect/>
          </a:stretch>
        </p:blipFill>
        <p:spPr>
          <a:xfrm>
            <a:off x="5873750" y="1698625"/>
            <a:ext cx="3419475" cy="3419475"/>
          </a:xfrm>
        </p:spPr>
      </p:pic>
    </p:spTree>
    <p:extLst>
      <p:ext uri="{BB962C8B-B14F-4D97-AF65-F5344CB8AC3E}">
        <p14:creationId xmlns:p14="http://schemas.microsoft.com/office/powerpoint/2010/main" val="52268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AD45-08FB-4734-A499-2EA8519AE772}"/>
              </a:ext>
            </a:extLst>
          </p:cNvPr>
          <p:cNvSpPr>
            <a:spLocks noGrp="1"/>
          </p:cNvSpPr>
          <p:nvPr>
            <p:ph type="title"/>
          </p:nvPr>
        </p:nvSpPr>
        <p:spPr>
          <a:xfrm>
            <a:off x="476250" y="-258763"/>
            <a:ext cx="10515600" cy="2187209"/>
          </a:xfrm>
        </p:spPr>
        <p:txBody>
          <a:bodyPr vert="horz" lIns="91440" tIns="45720" rIns="91440" bIns="45720" rtlCol="0" anchor="ctr">
            <a:normAutofit/>
          </a:bodyPr>
          <a:lstStyle/>
          <a:p>
            <a:r>
              <a:rPr lang="en-GB" b="1" dirty="0"/>
              <a:t>NPQLT Perspectives</a:t>
            </a:r>
          </a:p>
        </p:txBody>
      </p:sp>
      <p:pic>
        <p:nvPicPr>
          <p:cNvPr id="1026" name="Picture 2" descr="Back to School Blog - Part 3 | Renaissance Learning">
            <a:extLst>
              <a:ext uri="{FF2B5EF4-FFF2-40B4-BE49-F238E27FC236}">
                <a16:creationId xmlns:a16="http://schemas.microsoft.com/office/drawing/2014/main" id="{6FC2E0DE-9C7D-6E1D-DD27-4AC9C2ABC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390" y="1422822"/>
            <a:ext cx="7211219" cy="480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63768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7F8FB-FFCF-6652-19CD-671D316ADECA}"/>
              </a:ext>
            </a:extLst>
          </p:cNvPr>
          <p:cNvSpPr>
            <a:spLocks noGrp="1"/>
          </p:cNvSpPr>
          <p:nvPr>
            <p:ph type="title"/>
          </p:nvPr>
        </p:nvSpPr>
        <p:spPr/>
        <p:txBody>
          <a:bodyPr vert="horz" lIns="91440" tIns="45720" rIns="91440" bIns="45720" rtlCol="0" anchor="ctr">
            <a:normAutofit/>
          </a:bodyPr>
          <a:lstStyle/>
          <a:p>
            <a:r>
              <a:rPr lang="en-GB" sz="3733" b="1" dirty="0">
                <a:latin typeface="Century Gothic" pitchFamily="34" charset="0"/>
              </a:rPr>
              <a:t>Funding – England only</a:t>
            </a:r>
          </a:p>
        </p:txBody>
      </p:sp>
      <p:sp>
        <p:nvSpPr>
          <p:cNvPr id="3" name="TextBox 2">
            <a:extLst>
              <a:ext uri="{FF2B5EF4-FFF2-40B4-BE49-F238E27FC236}">
                <a16:creationId xmlns:a16="http://schemas.microsoft.com/office/drawing/2014/main" id="{E6C4BE60-9A86-C01C-6E31-47E57A6E9884}"/>
              </a:ext>
            </a:extLst>
          </p:cNvPr>
          <p:cNvSpPr txBox="1"/>
          <p:nvPr/>
        </p:nvSpPr>
        <p:spPr>
          <a:xfrm>
            <a:off x="5089791" y="1800466"/>
            <a:ext cx="6114363" cy="3970318"/>
          </a:xfrm>
          <a:prstGeom prst="rect">
            <a:avLst/>
          </a:prstGeom>
          <a:noFill/>
        </p:spPr>
        <p:txBody>
          <a:bodyPr wrap="square" rtlCol="0">
            <a:spAutoFit/>
          </a:bodyPr>
          <a:lstStyle/>
          <a:p>
            <a:r>
              <a:rPr lang="en-GB" b="1" dirty="0"/>
              <a:t>Targeted support funding </a:t>
            </a:r>
          </a:p>
          <a:p>
            <a:r>
              <a:rPr lang="en-GB" dirty="0"/>
              <a:t>The Department has updated the Targeted Support Fund offer for the 2023 to 2024 academic year to further incentivise state-funded schools and state-funded 16 to 19 educational settings in England to participate in NPQs. </a:t>
            </a:r>
          </a:p>
          <a:p>
            <a:r>
              <a:rPr lang="en-GB" dirty="0"/>
              <a:t>For each teacher or leader they employ who takes an NPQ in the 2023 to 2024 academic year: </a:t>
            </a:r>
          </a:p>
          <a:p>
            <a:pPr marL="285750" indent="-285750">
              <a:buFont typeface="Arial" panose="020B0604020202020204" pitchFamily="34" charset="0"/>
              <a:buChar char="•"/>
            </a:pPr>
            <a:r>
              <a:rPr lang="en-GB" dirty="0"/>
              <a:t>state-funded primary schools with one to 150 pupils will receive a grant payment of £800 </a:t>
            </a:r>
          </a:p>
          <a:p>
            <a:pPr marL="285750" indent="-285750">
              <a:buFont typeface="Arial" panose="020B0604020202020204" pitchFamily="34" charset="0"/>
              <a:buChar char="•"/>
            </a:pPr>
            <a:r>
              <a:rPr lang="en-GB" dirty="0"/>
              <a:t>state-funded primary schools with more than 150 pupils will receive a grant payment of £200 </a:t>
            </a:r>
          </a:p>
          <a:p>
            <a:pPr marL="285750" indent="-285750">
              <a:buFont typeface="Arial" panose="020B0604020202020204" pitchFamily="34" charset="0"/>
              <a:buChar char="•"/>
            </a:pPr>
            <a:r>
              <a:rPr lang="en-GB" dirty="0"/>
              <a:t>state-funded secondary schools and state-funded 16 to 19 educational settings with one to 600 pupils will receive a grant payment of £200</a:t>
            </a:r>
          </a:p>
        </p:txBody>
      </p:sp>
      <p:sp>
        <p:nvSpPr>
          <p:cNvPr id="5" name="TextBox 4">
            <a:extLst>
              <a:ext uri="{FF2B5EF4-FFF2-40B4-BE49-F238E27FC236}">
                <a16:creationId xmlns:a16="http://schemas.microsoft.com/office/drawing/2014/main" id="{91449F07-45FA-B3A9-257A-85EABC6E6A26}"/>
              </a:ext>
            </a:extLst>
          </p:cNvPr>
          <p:cNvSpPr txBox="1"/>
          <p:nvPr/>
        </p:nvSpPr>
        <p:spPr>
          <a:xfrm>
            <a:off x="838200" y="1800463"/>
            <a:ext cx="3690650" cy="3970318"/>
          </a:xfrm>
          <a:prstGeom prst="rect">
            <a:avLst/>
          </a:prstGeom>
          <a:noFill/>
        </p:spPr>
        <p:txBody>
          <a:bodyPr wrap="square" rtlCol="0">
            <a:spAutoFit/>
          </a:bodyPr>
          <a:lstStyle/>
          <a:p>
            <a:pPr algn="l"/>
            <a:r>
              <a:rPr lang="en-GB" b="1" i="0" dirty="0">
                <a:solidFill>
                  <a:srgbClr val="0B0C0C"/>
                </a:solidFill>
                <a:effectLst/>
              </a:rPr>
              <a:t>Scholarships</a:t>
            </a:r>
          </a:p>
          <a:p>
            <a:pPr algn="l"/>
            <a:r>
              <a:rPr lang="en-GB" b="0" i="0" dirty="0">
                <a:solidFill>
                  <a:srgbClr val="0B0C0C"/>
                </a:solidFill>
                <a:effectLst/>
              </a:rPr>
              <a:t>From autumn 2022, the organisations eligible to access scholarships are:</a:t>
            </a:r>
          </a:p>
          <a:p>
            <a:pPr marL="285750" indent="-285750" algn="l">
              <a:buFont typeface="Arial" panose="020B0604020202020204" pitchFamily="34" charset="0"/>
              <a:buChar char="•"/>
            </a:pPr>
            <a:r>
              <a:rPr lang="en-GB" b="0" i="0" dirty="0">
                <a:solidFill>
                  <a:srgbClr val="0B0C0C"/>
                </a:solidFill>
                <a:effectLst/>
              </a:rPr>
              <a:t>state-funded schools</a:t>
            </a:r>
          </a:p>
          <a:p>
            <a:pPr marL="285750" indent="-285750" algn="l">
              <a:buFont typeface="Arial" panose="020B0604020202020204" pitchFamily="34" charset="0"/>
              <a:buChar char="•"/>
            </a:pPr>
            <a:r>
              <a:rPr lang="en-GB" b="0" i="0" dirty="0">
                <a:solidFill>
                  <a:srgbClr val="0B0C0C"/>
                </a:solidFill>
                <a:effectLst/>
              </a:rPr>
              <a:t>state-funded 16 to 19 organisations</a:t>
            </a:r>
          </a:p>
          <a:p>
            <a:pPr marL="285750" indent="-285750" algn="l">
              <a:buFont typeface="Arial" panose="020B0604020202020204" pitchFamily="34" charset="0"/>
              <a:buChar char="•"/>
            </a:pPr>
            <a:r>
              <a:rPr lang="en-GB" b="0" i="0" dirty="0">
                <a:solidFill>
                  <a:srgbClr val="0B0C0C"/>
                </a:solidFill>
                <a:effectLst/>
              </a:rPr>
              <a:t>independent special schools</a:t>
            </a:r>
          </a:p>
          <a:p>
            <a:pPr marL="285750" indent="-285750" algn="l">
              <a:buFont typeface="Arial" panose="020B0604020202020204" pitchFamily="34" charset="0"/>
              <a:buChar char="•"/>
            </a:pPr>
            <a:r>
              <a:rPr lang="en-GB" b="0" i="0" dirty="0">
                <a:solidFill>
                  <a:srgbClr val="0B0C0C"/>
                </a:solidFill>
                <a:effectLst/>
              </a:rPr>
              <a:t>virtual schools (local-authority-run organisations that support the education of children in care)</a:t>
            </a:r>
          </a:p>
          <a:p>
            <a:pPr marL="285750" indent="-285750" algn="l">
              <a:buFont typeface="Arial" panose="020B0604020202020204" pitchFamily="34" charset="0"/>
              <a:buChar char="•"/>
            </a:pPr>
            <a:r>
              <a:rPr lang="en-GB" b="0" i="0" dirty="0">
                <a:solidFill>
                  <a:srgbClr val="0B0C0C"/>
                </a:solidFill>
                <a:effectLst/>
              </a:rPr>
              <a:t>hospital schools not already included in other categories of eligible organisations</a:t>
            </a:r>
          </a:p>
          <a:p>
            <a:pPr marL="285750" indent="-285750" algn="l">
              <a:buFont typeface="Arial" panose="020B0604020202020204" pitchFamily="34" charset="0"/>
              <a:buChar char="•"/>
            </a:pPr>
            <a:r>
              <a:rPr lang="en-GB" b="0" i="0" dirty="0">
                <a:solidFill>
                  <a:srgbClr val="0B0C0C"/>
                </a:solidFill>
                <a:effectLst/>
              </a:rPr>
              <a:t>young offender institutions</a:t>
            </a:r>
          </a:p>
        </p:txBody>
      </p:sp>
    </p:spTree>
    <p:extLst>
      <p:ext uri="{BB962C8B-B14F-4D97-AF65-F5344CB8AC3E}">
        <p14:creationId xmlns:p14="http://schemas.microsoft.com/office/powerpoint/2010/main" val="3771483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96FEA-F8EB-49A3-930F-E8CEBE2CF0A7}"/>
              </a:ext>
            </a:extLst>
          </p:cNvPr>
          <p:cNvSpPr>
            <a:spLocks noGrp="1"/>
          </p:cNvSpPr>
          <p:nvPr>
            <p:ph type="title"/>
          </p:nvPr>
        </p:nvSpPr>
        <p:spPr>
          <a:xfrm>
            <a:off x="838200" y="365124"/>
            <a:ext cx="10515600" cy="1768475"/>
          </a:xfrm>
        </p:spPr>
        <p:txBody>
          <a:bodyPr>
            <a:normAutofit/>
          </a:bodyPr>
          <a:lstStyle/>
          <a:p>
            <a:r>
              <a:rPr lang="en-GB" sz="3733" b="1" dirty="0">
                <a:latin typeface="Century Gothic" pitchFamily="34" charset="0"/>
              </a:rPr>
              <a:t>Next steps</a:t>
            </a:r>
            <a:br>
              <a:rPr lang="en-GB" sz="3733" b="1" dirty="0">
                <a:latin typeface="Century Gothic" pitchFamily="34" charset="0"/>
              </a:rPr>
            </a:br>
            <a:r>
              <a:rPr lang="en-GB" sz="3733" b="1" dirty="0">
                <a:latin typeface="Century Gothic" pitchFamily="34" charset="0"/>
              </a:rPr>
              <a:t>Contacts</a:t>
            </a:r>
            <a:br>
              <a:rPr lang="en-GB" sz="3733" b="1" dirty="0">
                <a:latin typeface="Century Gothic" pitchFamily="34" charset="0"/>
              </a:rPr>
            </a:br>
            <a:r>
              <a:rPr lang="en-GB" sz="3733" b="1" dirty="0">
                <a:latin typeface="Century Gothic" pitchFamily="34" charset="0"/>
              </a:rPr>
              <a:t>Q&amp;A</a:t>
            </a:r>
          </a:p>
        </p:txBody>
      </p:sp>
      <p:sp>
        <p:nvSpPr>
          <p:cNvPr id="3" name="Content Placeholder 2">
            <a:extLst>
              <a:ext uri="{FF2B5EF4-FFF2-40B4-BE49-F238E27FC236}">
                <a16:creationId xmlns:a16="http://schemas.microsoft.com/office/drawing/2014/main" id="{D822D5C9-7E12-450C-AB8F-7E7CAB109BCB}"/>
              </a:ext>
            </a:extLst>
          </p:cNvPr>
          <p:cNvSpPr>
            <a:spLocks noGrp="1"/>
          </p:cNvSpPr>
          <p:nvPr>
            <p:ph idx="1"/>
          </p:nvPr>
        </p:nvSpPr>
        <p:spPr>
          <a:xfrm>
            <a:off x="407670" y="2473325"/>
            <a:ext cx="10850880" cy="2978150"/>
          </a:xfrm>
        </p:spPr>
        <p:txBody>
          <a:bodyPr vert="horz" lIns="91440" tIns="45720" rIns="91440" bIns="45720" rtlCol="0" anchor="t">
            <a:noAutofit/>
          </a:bodyPr>
          <a:lstStyle/>
          <a:p>
            <a:pPr lvl="1"/>
            <a:r>
              <a:rPr lang="en-GB" sz="2400" dirty="0"/>
              <a:t>NPQLT can be viewed at </a:t>
            </a:r>
            <a:r>
              <a:rPr lang="en-GB" sz="2400" dirty="0">
                <a:hlinkClick r:id="rId4"/>
              </a:rPr>
              <a:t>www.bestpracticenet.co.uk/npqlt</a:t>
            </a:r>
            <a:r>
              <a:rPr lang="en-GB" sz="2400" dirty="0"/>
              <a:t>  </a:t>
            </a:r>
          </a:p>
          <a:p>
            <a:pPr lvl="1"/>
            <a:r>
              <a:rPr lang="en-GB" sz="2400" dirty="0">
                <a:cs typeface="Calibri"/>
              </a:rPr>
              <a:t>International candidates should visit </a:t>
            </a:r>
            <a:r>
              <a:rPr lang="en-GB" sz="2400" dirty="0">
                <a:ea typeface="+mn-lt"/>
                <a:cs typeface="+mn-lt"/>
                <a:hlinkClick r:id="rId5"/>
              </a:rPr>
              <a:t>https://www.bestpracticenet.co.uk/NPQLT-International</a:t>
            </a:r>
            <a:r>
              <a:rPr lang="en-GB" sz="2400" dirty="0">
                <a:ea typeface="+mn-lt"/>
                <a:cs typeface="+mn-lt"/>
              </a:rPr>
              <a:t>  </a:t>
            </a:r>
          </a:p>
          <a:p>
            <a:pPr lvl="1"/>
            <a:r>
              <a:rPr lang="en-GB" sz="2400" dirty="0"/>
              <a:t>Download qualification specifications</a:t>
            </a:r>
          </a:p>
          <a:p>
            <a:pPr lvl="1"/>
            <a:r>
              <a:rPr lang="en-GB" sz="2400" dirty="0"/>
              <a:t>Discuss with school CPD lead, headteacher or relevant senior leaders</a:t>
            </a:r>
          </a:p>
          <a:p>
            <a:pPr lvl="1"/>
            <a:r>
              <a:rPr lang="en-GB" sz="2400" dirty="0"/>
              <a:t>Contact us through the live chat function on our web site, </a:t>
            </a:r>
            <a:r>
              <a:rPr lang="en-GB" sz="2400" dirty="0">
                <a:hlinkClick r:id="rId6"/>
              </a:rPr>
              <a:t>enquiries@bestpracticenet.co.uk</a:t>
            </a:r>
            <a:r>
              <a:rPr lang="en-GB" sz="2400" dirty="0"/>
              <a:t> or phone </a:t>
            </a:r>
            <a:r>
              <a:rPr lang="en-GB" sz="2400" u="sng" dirty="0">
                <a:solidFill>
                  <a:srgbClr val="CE0F69"/>
                </a:solidFill>
              </a:rPr>
              <a:t>0117 920 94028</a:t>
            </a:r>
            <a:endParaRPr lang="en-GB" sz="2400" b="0" i="0" u="sng" strike="noStrike" dirty="0">
              <a:solidFill>
                <a:srgbClr val="CE0F69"/>
              </a:solidFill>
              <a:effectLst/>
            </a:endParaRPr>
          </a:p>
          <a:p>
            <a:pPr lvl="1"/>
            <a:r>
              <a:rPr lang="en-GB" sz="2400" dirty="0"/>
              <a:t>Apply sooner rather than later to avoid the last-minute rush!</a:t>
            </a:r>
          </a:p>
          <a:p>
            <a:pPr marL="457200" lvl="1" indent="0">
              <a:buNone/>
            </a:pPr>
            <a:endParaRPr lang="en-GB" sz="2400" dirty="0"/>
          </a:p>
          <a:p>
            <a:endParaRPr lang="en-GB" sz="2400" dirty="0"/>
          </a:p>
        </p:txBody>
      </p:sp>
    </p:spTree>
    <p:extLst>
      <p:ext uri="{BB962C8B-B14F-4D97-AF65-F5344CB8AC3E}">
        <p14:creationId xmlns:p14="http://schemas.microsoft.com/office/powerpoint/2010/main" val="397906345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96C13-69FB-4BCA-AE9B-AF77439AF9EF}"/>
              </a:ext>
            </a:extLst>
          </p:cNvPr>
          <p:cNvSpPr txBox="1">
            <a:spLocks/>
          </p:cNvSpPr>
          <p:nvPr/>
        </p:nvSpPr>
        <p:spPr>
          <a:xfrm>
            <a:off x="381000" y="1690688"/>
            <a:ext cx="10515600" cy="81438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en-GB" b="1" dirty="0"/>
          </a:p>
        </p:txBody>
      </p:sp>
      <p:pic>
        <p:nvPicPr>
          <p:cNvPr id="4" name="Picture 3" descr="Text&#10;&#10;Description automatically generated">
            <a:extLst>
              <a:ext uri="{FF2B5EF4-FFF2-40B4-BE49-F238E27FC236}">
                <a16:creationId xmlns:a16="http://schemas.microsoft.com/office/drawing/2014/main" id="{44C0C339-B46C-F5CD-DC2F-21AE49DCCF9A}"/>
              </a:ext>
            </a:extLst>
          </p:cNvPr>
          <p:cNvPicPr>
            <a:picLocks noChangeAspect="1"/>
          </p:cNvPicPr>
          <p:nvPr/>
        </p:nvPicPr>
        <p:blipFill>
          <a:blip r:embed="rId2">
            <a:alphaModFix/>
          </a:blip>
          <a:stretch>
            <a:fillRect/>
          </a:stretch>
        </p:blipFill>
        <p:spPr>
          <a:xfrm>
            <a:off x="350004" y="1542520"/>
            <a:ext cx="3026355" cy="1357038"/>
          </a:xfrm>
          <a:prstGeom prst="rect">
            <a:avLst/>
          </a:prstGeom>
        </p:spPr>
      </p:pic>
    </p:spTree>
    <p:extLst>
      <p:ext uri="{BB962C8B-B14F-4D97-AF65-F5344CB8AC3E}">
        <p14:creationId xmlns:p14="http://schemas.microsoft.com/office/powerpoint/2010/main" val="61158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FB49-8CE8-4CA5-926D-A9107A5EFC0C}"/>
              </a:ext>
            </a:extLst>
          </p:cNvPr>
          <p:cNvSpPr>
            <a:spLocks noGrp="1"/>
          </p:cNvSpPr>
          <p:nvPr>
            <p:ph type="title"/>
          </p:nvPr>
        </p:nvSpPr>
        <p:spPr/>
        <p:txBody>
          <a:bodyPr/>
          <a:lstStyle/>
          <a:p>
            <a:r>
              <a:rPr lang="en-GB" b="1" dirty="0"/>
              <a:t>NPQ programmes: what changed in 2020?</a:t>
            </a:r>
          </a:p>
        </p:txBody>
      </p:sp>
      <p:pic>
        <p:nvPicPr>
          <p:cNvPr id="6" name="Picture 5">
            <a:extLst>
              <a:ext uri="{FF2B5EF4-FFF2-40B4-BE49-F238E27FC236}">
                <a16:creationId xmlns:a16="http://schemas.microsoft.com/office/drawing/2014/main" id="{56EF62A2-9096-18AF-52F6-95FF694C2962}"/>
              </a:ext>
            </a:extLst>
          </p:cNvPr>
          <p:cNvPicPr>
            <a:picLocks noChangeAspect="1"/>
          </p:cNvPicPr>
          <p:nvPr/>
        </p:nvPicPr>
        <p:blipFill>
          <a:blip r:embed="rId3"/>
          <a:stretch>
            <a:fillRect/>
          </a:stretch>
        </p:blipFill>
        <p:spPr>
          <a:xfrm>
            <a:off x="986008" y="1822024"/>
            <a:ext cx="10211084" cy="3064301"/>
          </a:xfrm>
          <a:prstGeom prst="rect">
            <a:avLst/>
          </a:prstGeom>
        </p:spPr>
      </p:pic>
      <p:sp>
        <p:nvSpPr>
          <p:cNvPr id="8" name="Content Placeholder 2">
            <a:extLst>
              <a:ext uri="{FF2B5EF4-FFF2-40B4-BE49-F238E27FC236}">
                <a16:creationId xmlns:a16="http://schemas.microsoft.com/office/drawing/2014/main" id="{B78D5395-EBC6-414A-D60B-F91C8461B678}"/>
              </a:ext>
            </a:extLst>
          </p:cNvPr>
          <p:cNvSpPr>
            <a:spLocks noGrp="1"/>
          </p:cNvSpPr>
          <p:nvPr>
            <p:ph sz="quarter" idx="11"/>
          </p:nvPr>
        </p:nvSpPr>
        <p:spPr>
          <a:xfrm>
            <a:off x="986008" y="1756355"/>
            <a:ext cx="10211084" cy="3195637"/>
          </a:xfrm>
          <a:solidFill>
            <a:schemeClr val="bg1"/>
          </a:solidFill>
          <a:ln>
            <a:solidFill>
              <a:schemeClr val="bg1"/>
            </a:solidFill>
          </a:ln>
        </p:spPr>
        <p:txBody>
          <a:bodyPr>
            <a:noAutofit/>
          </a:bodyPr>
          <a:lstStyle/>
          <a:p>
            <a:r>
              <a:rPr lang="en-GB" sz="2000" b="1" dirty="0"/>
              <a:t>So what’s changed?</a:t>
            </a:r>
          </a:p>
          <a:p>
            <a:pPr marL="228594" indent="-228594">
              <a:buClr>
                <a:srgbClr val="006BB5"/>
              </a:buClr>
              <a:buFont typeface="Wingdings" panose="05000000000000000000" pitchFamily="2" charset="2"/>
              <a:buChar char="§"/>
            </a:pPr>
            <a:r>
              <a:rPr lang="en-GB" sz="2000" dirty="0"/>
              <a:t>Through the revised Initial Teacher Training Core Content Framework and the implementation of the Early Career Framework, the DfE are now supporting teachers in the first years of their career with a structured two-year induction into the profession</a:t>
            </a:r>
          </a:p>
          <a:p>
            <a:pPr marL="228594" indent="-228594">
              <a:buClr>
                <a:srgbClr val="006BB5"/>
              </a:buClr>
              <a:buFont typeface="Wingdings" panose="05000000000000000000" pitchFamily="2" charset="2"/>
              <a:buChar char="§"/>
            </a:pPr>
            <a:r>
              <a:rPr lang="en-GB" sz="2000" dirty="0"/>
              <a:t>NPQ content areas are threaded from the Early Career Framework</a:t>
            </a:r>
          </a:p>
          <a:p>
            <a:pPr marL="228594" indent="-228594">
              <a:buClr>
                <a:srgbClr val="006BB5"/>
              </a:buClr>
              <a:buFont typeface="Wingdings" panose="05000000000000000000" pitchFamily="2" charset="2"/>
              <a:buChar char="§"/>
            </a:pPr>
            <a:r>
              <a:rPr lang="en-GB" sz="2000" dirty="0"/>
              <a:t>The NPQs and New Headteacher Programme build on this foundation to provide continuous career pathways with training and support for teachers and leaders at all levels (with Teaching content from the ECF in all of the specialist NPQs)</a:t>
            </a:r>
          </a:p>
          <a:p>
            <a:pPr marL="228594" indent="-228594">
              <a:buClr>
                <a:srgbClr val="006BB5"/>
              </a:buClr>
              <a:buFont typeface="Wingdings" panose="05000000000000000000" pitchFamily="2" charset="2"/>
              <a:buChar char="§"/>
            </a:pPr>
            <a:r>
              <a:rPr lang="en-GB" sz="2000" dirty="0"/>
              <a:t>The revised suite of specialist and leadership NPQs will complete the golden thread from initial teacher training through to school leadership, rooting teacher and leader development in the best available evidence and collective wisdom of the profession</a:t>
            </a:r>
          </a:p>
          <a:p>
            <a:pPr>
              <a:buClr>
                <a:srgbClr val="006BB5"/>
              </a:buClr>
            </a:pPr>
            <a:endParaRPr lang="en-GB" sz="2000" dirty="0"/>
          </a:p>
        </p:txBody>
      </p:sp>
    </p:spTree>
    <p:extLst>
      <p:ext uri="{BB962C8B-B14F-4D97-AF65-F5344CB8AC3E}">
        <p14:creationId xmlns:p14="http://schemas.microsoft.com/office/powerpoint/2010/main" val="32785833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FB49-8CE8-4CA5-926D-A9107A5EFC0C}"/>
              </a:ext>
            </a:extLst>
          </p:cNvPr>
          <p:cNvSpPr>
            <a:spLocks noGrp="1"/>
          </p:cNvSpPr>
          <p:nvPr>
            <p:ph type="title"/>
          </p:nvPr>
        </p:nvSpPr>
        <p:spPr>
          <a:xfrm>
            <a:off x="825676" y="-40398"/>
            <a:ext cx="10515600" cy="1325563"/>
          </a:xfrm>
        </p:spPr>
        <p:txBody>
          <a:bodyPr/>
          <a:lstStyle/>
          <a:p>
            <a:r>
              <a:rPr lang="en-GB" b="1" dirty="0"/>
              <a:t>NPQ programmes: what changed in 2020?</a:t>
            </a:r>
          </a:p>
        </p:txBody>
      </p:sp>
      <p:sp>
        <p:nvSpPr>
          <p:cNvPr id="3" name="Content Placeholder 2">
            <a:extLst>
              <a:ext uri="{FF2B5EF4-FFF2-40B4-BE49-F238E27FC236}">
                <a16:creationId xmlns:a16="http://schemas.microsoft.com/office/drawing/2014/main" id="{A345B246-332E-4B6C-873D-0C411C6E4521}"/>
              </a:ext>
            </a:extLst>
          </p:cNvPr>
          <p:cNvSpPr>
            <a:spLocks noGrp="1"/>
          </p:cNvSpPr>
          <p:nvPr>
            <p:ph sz="quarter" idx="11"/>
          </p:nvPr>
        </p:nvSpPr>
        <p:spPr>
          <a:xfrm>
            <a:off x="7079496" y="1313038"/>
            <a:ext cx="4778697" cy="4586150"/>
          </a:xfrm>
        </p:spPr>
        <p:txBody>
          <a:bodyPr>
            <a:noAutofit/>
          </a:bodyPr>
          <a:lstStyle/>
          <a:p>
            <a:r>
              <a:rPr lang="en-GB" sz="2000" b="1" dirty="0"/>
              <a:t>So what’s changed?</a:t>
            </a:r>
          </a:p>
          <a:p>
            <a:pPr marL="228594" indent="-228594">
              <a:buClr>
                <a:srgbClr val="006BB5"/>
              </a:buClr>
              <a:buFont typeface="Wingdings" panose="05000000000000000000" pitchFamily="2" charset="2"/>
              <a:buChar char="§"/>
            </a:pPr>
            <a:r>
              <a:rPr lang="en-GB" sz="2000" dirty="0"/>
              <a:t>Specialist NPQs support career pathway width and replace old NPQML</a:t>
            </a:r>
          </a:p>
          <a:p>
            <a:pPr marL="228594" indent="-228594">
              <a:buClr>
                <a:srgbClr val="006BB5"/>
              </a:buClr>
              <a:buFont typeface="Wingdings" panose="05000000000000000000" pitchFamily="2" charset="2"/>
              <a:buChar char="§"/>
            </a:pPr>
            <a:r>
              <a:rPr lang="en-GB" sz="2000" dirty="0"/>
              <a:t>Assessed school-improvement projects have been replaced with practice-based formative and summative assessment tasks</a:t>
            </a:r>
          </a:p>
          <a:p>
            <a:pPr marL="228594" indent="-228594">
              <a:buClr>
                <a:srgbClr val="006BB5"/>
              </a:buClr>
              <a:buFont typeface="Wingdings" panose="05000000000000000000" pitchFamily="2" charset="2"/>
              <a:buChar char="§"/>
            </a:pPr>
            <a:r>
              <a:rPr lang="en-GB" sz="2000" dirty="0"/>
              <a:t>Behaviours do not feature in DfE frameworks, however, BPN have embedded these throughout</a:t>
            </a:r>
          </a:p>
          <a:p>
            <a:pPr marL="228594" indent="-228594">
              <a:buClr>
                <a:srgbClr val="006BB5"/>
              </a:buClr>
              <a:buFont typeface="Wingdings" panose="05000000000000000000" pitchFamily="2" charset="2"/>
              <a:buChar char="§"/>
            </a:pPr>
            <a:r>
              <a:rPr lang="en-GB" sz="2000" dirty="0"/>
              <a:t>Greater emphasis on practice-based activity and participant context – practice activities, in-school performance coach</a:t>
            </a:r>
          </a:p>
          <a:p>
            <a:pPr marL="228594" indent="-228594">
              <a:buClr>
                <a:srgbClr val="006BB5"/>
              </a:buClr>
              <a:buFont typeface="Wingdings" panose="05000000000000000000" pitchFamily="2" charset="2"/>
              <a:buChar char="§"/>
            </a:pPr>
            <a:r>
              <a:rPr lang="en-GB" sz="2000" dirty="0"/>
              <a:t>Domain-specific evidence base</a:t>
            </a:r>
          </a:p>
        </p:txBody>
      </p:sp>
      <p:graphicFrame>
        <p:nvGraphicFramePr>
          <p:cNvPr id="5" name="Table 5">
            <a:extLst>
              <a:ext uri="{FF2B5EF4-FFF2-40B4-BE49-F238E27FC236}">
                <a16:creationId xmlns:a16="http://schemas.microsoft.com/office/drawing/2014/main" id="{D7229682-7742-4858-AC7F-8DBFF61D362F}"/>
              </a:ext>
            </a:extLst>
          </p:cNvPr>
          <p:cNvGraphicFramePr>
            <a:graphicFrameLocks noGrp="1"/>
          </p:cNvGraphicFramePr>
          <p:nvPr>
            <p:extLst>
              <p:ext uri="{D42A27DB-BD31-4B8C-83A1-F6EECF244321}">
                <p14:modId xmlns:p14="http://schemas.microsoft.com/office/powerpoint/2010/main" val="3303803818"/>
              </p:ext>
            </p:extLst>
          </p:nvPr>
        </p:nvGraphicFramePr>
        <p:xfrm>
          <a:off x="975122" y="1190537"/>
          <a:ext cx="5937738" cy="4765801"/>
        </p:xfrm>
        <a:graphic>
          <a:graphicData uri="http://schemas.openxmlformats.org/drawingml/2006/table">
            <a:tbl>
              <a:tblPr firstCol="1" bandRow="1">
                <a:tableStyleId>{5C22544A-7EE6-4342-B048-85BDC9FD1C3A}</a:tableStyleId>
              </a:tblPr>
              <a:tblGrid>
                <a:gridCol w="1718187">
                  <a:extLst>
                    <a:ext uri="{9D8B030D-6E8A-4147-A177-3AD203B41FA5}">
                      <a16:colId xmlns:a16="http://schemas.microsoft.com/office/drawing/2014/main" val="3871482898"/>
                    </a:ext>
                  </a:extLst>
                </a:gridCol>
                <a:gridCol w="4219551">
                  <a:extLst>
                    <a:ext uri="{9D8B030D-6E8A-4147-A177-3AD203B41FA5}">
                      <a16:colId xmlns:a16="http://schemas.microsoft.com/office/drawing/2014/main" val="2193875372"/>
                    </a:ext>
                  </a:extLst>
                </a:gridCol>
              </a:tblGrid>
              <a:tr h="348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NPQ Leading Teaching (NPQLT)</a:t>
                      </a:r>
                    </a:p>
                    <a:p>
                      <a:endParaRPr lang="en-GB" sz="13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For those who lead, or aspire to lead teaching in a subject, year group, key stage or phase. 12 months.</a:t>
                      </a:r>
                    </a:p>
                  </a:txBody>
                  <a:tcPr marL="121920" marR="121920" marT="60960" marB="60960"/>
                </a:tc>
                <a:extLst>
                  <a:ext uri="{0D108BD9-81ED-4DB2-BD59-A6C34878D82A}">
                    <a16:rowId xmlns:a16="http://schemas.microsoft.com/office/drawing/2014/main" val="209508453"/>
                  </a:ext>
                </a:extLst>
              </a:tr>
              <a:tr h="457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NPQ Leading Teacher Development (NPQLTD)</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For those who lead, or aspire to lead the development of other teachers. 12 months.</a:t>
                      </a:r>
                    </a:p>
                    <a:p>
                      <a:endParaRPr lang="en-GB" sz="1300" dirty="0"/>
                    </a:p>
                  </a:txBody>
                  <a:tcPr marL="121920" marR="121920" marT="60960" marB="60960"/>
                </a:tc>
                <a:extLst>
                  <a:ext uri="{0D108BD9-81ED-4DB2-BD59-A6C34878D82A}">
                    <a16:rowId xmlns:a16="http://schemas.microsoft.com/office/drawing/2014/main" val="478835394"/>
                  </a:ext>
                </a:extLst>
              </a:tr>
              <a:tr h="457797">
                <a:tc>
                  <a:txBody>
                    <a:bodyPr/>
                    <a:lstStyle/>
                    <a:p>
                      <a:r>
                        <a:rPr lang="en-GB" sz="1300" dirty="0"/>
                        <a:t>NPQ Leading Behaviour &amp; Culture (NPQLBC)</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For those who lead, or aspire to lead behaviour and culture and/or pupil well-being. 12 months.</a:t>
                      </a:r>
                    </a:p>
                  </a:txBody>
                  <a:tcPr marL="121920" marR="121920" marT="60960" marB="60960"/>
                </a:tc>
                <a:extLst>
                  <a:ext uri="{0D108BD9-81ED-4DB2-BD59-A6C34878D82A}">
                    <a16:rowId xmlns:a16="http://schemas.microsoft.com/office/drawing/2014/main" val="1643967051"/>
                  </a:ext>
                </a:extLst>
              </a:tr>
              <a:tr h="544321">
                <a:tc>
                  <a:txBody>
                    <a:bodyPr/>
                    <a:lstStyle/>
                    <a:p>
                      <a:r>
                        <a:rPr lang="en-GB" sz="1300" dirty="0"/>
                        <a:t>NPQ Leading Literacy (NPQLL)</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dk1"/>
                          </a:solidFill>
                          <a:latin typeface="+mn-lt"/>
                          <a:ea typeface="+mn-ea"/>
                          <a:cs typeface="+mn-cs"/>
                        </a:rPr>
                        <a:t>For teachers who lead, or aspire to lead literacy across a school, year group, key stage or phase. </a:t>
                      </a:r>
                      <a:r>
                        <a:rPr lang="en-GB" sz="1300" dirty="0"/>
                        <a:t>15 months.</a:t>
                      </a:r>
                    </a:p>
                  </a:txBody>
                  <a:tcPr marL="121920" marR="121920" marT="60960" marB="60960"/>
                </a:tc>
                <a:extLst>
                  <a:ext uri="{0D108BD9-81ED-4DB2-BD59-A6C34878D82A}">
                    <a16:rowId xmlns:a16="http://schemas.microsoft.com/office/drawing/2014/main" val="4285963282"/>
                  </a:ext>
                </a:extLst>
              </a:tr>
              <a:tr h="452284">
                <a:tc>
                  <a:txBody>
                    <a:bodyPr/>
                    <a:lstStyle/>
                    <a:p>
                      <a:r>
                        <a:rPr lang="en-GB" sz="1300" dirty="0"/>
                        <a:t>NPQ Early Years Leadership (NPQEYL)</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For those who lead, or aspire to lead, nurseries or childminders with leadership responsibilities. 21 months.</a:t>
                      </a:r>
                    </a:p>
                  </a:txBody>
                  <a:tcPr marL="121920" marR="121920" marT="60960" marB="60960"/>
                </a:tc>
                <a:extLst>
                  <a:ext uri="{0D108BD9-81ED-4DB2-BD59-A6C34878D82A}">
                    <a16:rowId xmlns:a16="http://schemas.microsoft.com/office/drawing/2014/main" val="3086991286"/>
                  </a:ext>
                </a:extLst>
              </a:tr>
              <a:tr h="444418">
                <a:tc>
                  <a:txBody>
                    <a:bodyPr/>
                    <a:lstStyle/>
                    <a:p>
                      <a:r>
                        <a:rPr lang="en-GB" sz="1300" dirty="0"/>
                        <a:t>NPQ Senior Leadership (NPQSL)</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For those who are, or aspire to be, senior leaders leading across a school. 18 months.</a:t>
                      </a:r>
                    </a:p>
                  </a:txBody>
                  <a:tcPr marL="121920" marR="121920" marT="60960" marB="60960"/>
                </a:tc>
                <a:extLst>
                  <a:ext uri="{0D108BD9-81ED-4DB2-BD59-A6C34878D82A}">
                    <a16:rowId xmlns:a16="http://schemas.microsoft.com/office/drawing/2014/main" val="793568061"/>
                  </a:ext>
                </a:extLst>
              </a:tr>
              <a:tr h="517177">
                <a:tc>
                  <a:txBody>
                    <a:bodyPr/>
                    <a:lstStyle/>
                    <a:p>
                      <a:r>
                        <a:rPr lang="en-GB" sz="1300" dirty="0"/>
                        <a:t>NPQ Headship (NPQH)</a:t>
                      </a:r>
                    </a:p>
                  </a:txBody>
                  <a:tcPr marL="121920" marR="121920" marT="60960" marB="60960"/>
                </a:tc>
                <a:tc>
                  <a:txBody>
                    <a:bodyPr/>
                    <a:lstStyle/>
                    <a:p>
                      <a:r>
                        <a:rPr lang="en-GB" sz="1300" dirty="0"/>
                        <a:t>For those who are, or aspire to be, headteachers leading across a whole school. 18 months.</a:t>
                      </a:r>
                    </a:p>
                  </a:txBody>
                  <a:tcPr marL="121920" marR="121920" marT="60960" marB="60960"/>
                </a:tc>
                <a:extLst>
                  <a:ext uri="{0D108BD9-81ED-4DB2-BD59-A6C34878D82A}">
                    <a16:rowId xmlns:a16="http://schemas.microsoft.com/office/drawing/2014/main" val="1472486824"/>
                  </a:ext>
                </a:extLst>
              </a:tr>
              <a:tr h="474666">
                <a:tc>
                  <a:txBody>
                    <a:bodyPr/>
                    <a:lstStyle/>
                    <a:p>
                      <a:r>
                        <a:rPr lang="en-GB" sz="1300" dirty="0"/>
                        <a:t>NPQ Executive Leadership (NPQEL)</a:t>
                      </a:r>
                    </a:p>
                  </a:txBody>
                  <a:tcPr marL="121920" marR="121920" marT="60960" marB="60960"/>
                </a:tc>
                <a:tc>
                  <a:txBody>
                    <a:bodyPr/>
                    <a:lstStyle/>
                    <a:p>
                      <a:r>
                        <a:rPr lang="en-GB" sz="1300" dirty="0"/>
                        <a:t>For those who are, or aspire to be, executive leaders with responsibility across more than one school. 18 months.</a:t>
                      </a:r>
                    </a:p>
                  </a:txBody>
                  <a:tcPr marL="121920" marR="121920" marT="60960" marB="60960"/>
                </a:tc>
                <a:extLst>
                  <a:ext uri="{0D108BD9-81ED-4DB2-BD59-A6C34878D82A}">
                    <a16:rowId xmlns:a16="http://schemas.microsoft.com/office/drawing/2014/main" val="1246556062"/>
                  </a:ext>
                </a:extLst>
              </a:tr>
            </a:tbl>
          </a:graphicData>
        </a:graphic>
      </p:graphicFrame>
      <p:graphicFrame>
        <p:nvGraphicFramePr>
          <p:cNvPr id="4" name="Table 6">
            <a:extLst>
              <a:ext uri="{FF2B5EF4-FFF2-40B4-BE49-F238E27FC236}">
                <a16:creationId xmlns:a16="http://schemas.microsoft.com/office/drawing/2014/main" id="{E457481C-C0AA-77D5-82E0-1A59B0EDB6DE}"/>
              </a:ext>
            </a:extLst>
          </p:cNvPr>
          <p:cNvGraphicFramePr>
            <a:graphicFrameLocks noGrp="1"/>
          </p:cNvGraphicFramePr>
          <p:nvPr>
            <p:extLst>
              <p:ext uri="{D42A27DB-BD31-4B8C-83A1-F6EECF244321}">
                <p14:modId xmlns:p14="http://schemas.microsoft.com/office/powerpoint/2010/main" val="3606236240"/>
              </p:ext>
            </p:extLst>
          </p:nvPr>
        </p:nvGraphicFramePr>
        <p:xfrm>
          <a:off x="325296" y="1131218"/>
          <a:ext cx="500380" cy="4577470"/>
        </p:xfrm>
        <a:graphic>
          <a:graphicData uri="http://schemas.openxmlformats.org/drawingml/2006/table">
            <a:tbl>
              <a:tblPr firstRow="1" bandRow="1">
                <a:tableStyleId>{2D5ABB26-0587-4C30-8999-92F81FD0307C}</a:tableStyleId>
              </a:tblPr>
              <a:tblGrid>
                <a:gridCol w="500380">
                  <a:extLst>
                    <a:ext uri="{9D8B030D-6E8A-4147-A177-3AD203B41FA5}">
                      <a16:colId xmlns:a16="http://schemas.microsoft.com/office/drawing/2014/main" val="2761210155"/>
                    </a:ext>
                  </a:extLst>
                </a:gridCol>
              </a:tblGrid>
              <a:tr h="1990205">
                <a:tc>
                  <a:txBody>
                    <a:bodyPr/>
                    <a:lstStyle/>
                    <a:p>
                      <a:r>
                        <a:rPr lang="en-GB" sz="2000" b="1" dirty="0"/>
                        <a:t>Specialist NPQs</a:t>
                      </a:r>
                    </a:p>
                  </a:txBody>
                  <a:tcPr vert="vert270"/>
                </a:tc>
                <a:extLst>
                  <a:ext uri="{0D108BD9-81ED-4DB2-BD59-A6C34878D82A}">
                    <a16:rowId xmlns:a16="http://schemas.microsoft.com/office/drawing/2014/main" val="3967820875"/>
                  </a:ext>
                </a:extLst>
              </a:tr>
              <a:tr h="2587265">
                <a:tc>
                  <a:txBody>
                    <a:bodyPr/>
                    <a:lstStyle/>
                    <a:p>
                      <a:r>
                        <a:rPr lang="en-GB" sz="2000" b="1" dirty="0"/>
                        <a:t>Leadership NPQs</a:t>
                      </a:r>
                    </a:p>
                  </a:txBody>
                  <a:tcPr vert="vert270"/>
                </a:tc>
                <a:extLst>
                  <a:ext uri="{0D108BD9-81ED-4DB2-BD59-A6C34878D82A}">
                    <a16:rowId xmlns:a16="http://schemas.microsoft.com/office/drawing/2014/main" val="2943892280"/>
                  </a:ext>
                </a:extLst>
              </a:tr>
            </a:tbl>
          </a:graphicData>
        </a:graphic>
      </p:graphicFrame>
      <p:sp>
        <p:nvSpPr>
          <p:cNvPr id="6" name="Oval 5">
            <a:extLst>
              <a:ext uri="{FF2B5EF4-FFF2-40B4-BE49-F238E27FC236}">
                <a16:creationId xmlns:a16="http://schemas.microsoft.com/office/drawing/2014/main" id="{1D44975E-84BC-D10D-E4BE-2E9CA5605931}"/>
              </a:ext>
            </a:extLst>
          </p:cNvPr>
          <p:cNvSpPr/>
          <p:nvPr/>
        </p:nvSpPr>
        <p:spPr>
          <a:xfrm>
            <a:off x="575486" y="1057187"/>
            <a:ext cx="6484075" cy="937317"/>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891158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FB49-8CE8-4CA5-926D-A9107A5EFC0C}"/>
              </a:ext>
            </a:extLst>
          </p:cNvPr>
          <p:cNvSpPr>
            <a:spLocks noGrp="1"/>
          </p:cNvSpPr>
          <p:nvPr>
            <p:ph type="title"/>
          </p:nvPr>
        </p:nvSpPr>
        <p:spPr/>
        <p:txBody>
          <a:bodyPr/>
          <a:lstStyle/>
          <a:p>
            <a:r>
              <a:rPr lang="en-GB" b="1" dirty="0"/>
              <a:t>Specialist NPQ programmes: assessment</a:t>
            </a:r>
          </a:p>
        </p:txBody>
      </p:sp>
      <p:sp>
        <p:nvSpPr>
          <p:cNvPr id="6" name="TextBox 5">
            <a:extLst>
              <a:ext uri="{FF2B5EF4-FFF2-40B4-BE49-F238E27FC236}">
                <a16:creationId xmlns:a16="http://schemas.microsoft.com/office/drawing/2014/main" id="{4724AB8C-BCA3-44E0-5F5B-F9490C571AFB}"/>
              </a:ext>
            </a:extLst>
          </p:cNvPr>
          <p:cNvSpPr txBox="1"/>
          <p:nvPr/>
        </p:nvSpPr>
        <p:spPr>
          <a:xfrm>
            <a:off x="838200" y="1468914"/>
            <a:ext cx="10012680" cy="4888518"/>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000" b="1"/>
            </a:lvl1pPr>
            <a:lvl2pPr marL="685800" indent="-228600">
              <a:lnSpc>
                <a:spcPct val="90000"/>
              </a:lnSpc>
              <a:spcBef>
                <a:spcPts val="500"/>
              </a:spcBef>
              <a:buClr>
                <a:schemeClr val="accent1"/>
              </a:buClr>
              <a:buFont typeface="Arial" panose="020B0604020202020204" pitchFamily="34" charset="0"/>
              <a:buChar char="•"/>
              <a:defRPr sz="2800"/>
            </a:lvl2pPr>
            <a:lvl3pPr marL="1143000" indent="-228600">
              <a:lnSpc>
                <a:spcPct val="90000"/>
              </a:lnSpc>
              <a:spcBef>
                <a:spcPts val="500"/>
              </a:spcBef>
              <a:buFont typeface="Arial" panose="020B0604020202020204" pitchFamily="34" charset="0"/>
              <a:buChar char="•"/>
              <a:defRPr sz="2400"/>
            </a:lvl3pPr>
            <a:lvl4pPr marL="1600200" indent="-228600">
              <a:lnSpc>
                <a:spcPct val="90000"/>
              </a:lnSpc>
              <a:spcBef>
                <a:spcPts val="500"/>
              </a:spcBef>
              <a:buFont typeface="Arial" panose="020B0604020202020204" pitchFamily="34" charset="0"/>
              <a:buChar char="•"/>
              <a:defRPr sz="2000"/>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8594" indent="-228594">
              <a:buClr>
                <a:srgbClr val="006BB5"/>
              </a:buClr>
              <a:buFont typeface="Wingdings" panose="05000000000000000000" pitchFamily="2" charset="2"/>
              <a:buChar char="§"/>
            </a:pPr>
            <a:r>
              <a:rPr lang="en-GB" b="0" dirty="0"/>
              <a:t>12 month programme followed by summative assessment task</a:t>
            </a:r>
          </a:p>
          <a:p>
            <a:pPr marL="228594" indent="-228594">
              <a:buClr>
                <a:srgbClr val="006BB5"/>
              </a:buClr>
              <a:buFont typeface="Wingdings" panose="05000000000000000000" pitchFamily="2" charset="2"/>
              <a:buChar char="§"/>
            </a:pPr>
            <a:r>
              <a:rPr lang="en-GB" b="0" dirty="0"/>
              <a:t>Case study (will only cover content which is referred to in the NPQ Content Framework)</a:t>
            </a:r>
          </a:p>
          <a:p>
            <a:pPr marL="228594" indent="-228594">
              <a:buClr>
                <a:srgbClr val="006BB5"/>
              </a:buClr>
              <a:buFont typeface="Wingdings" panose="05000000000000000000" pitchFamily="2" charset="2"/>
              <a:buChar char="§"/>
            </a:pPr>
            <a:r>
              <a:rPr lang="en-GB" b="0" dirty="0"/>
              <a:t>SAT will allow participants to demonstrate understanding of the DfE’s NPQ Framework ‘learn that’ statements and how they can successfully apply this new knowledge through the ‘learn how to’ statements</a:t>
            </a:r>
          </a:p>
          <a:p>
            <a:pPr marL="228594" indent="-228594">
              <a:buClr>
                <a:srgbClr val="006BB5"/>
              </a:buClr>
              <a:buFont typeface="Wingdings" panose="05000000000000000000" pitchFamily="2" charset="2"/>
              <a:buChar char="§"/>
            </a:pPr>
            <a:r>
              <a:rPr lang="en-GB" b="0" dirty="0"/>
              <a:t>The SAT will have its own mark scheme and marks will be awarded for both 'learn that' and 'learn how to' statements</a:t>
            </a:r>
          </a:p>
          <a:p>
            <a:pPr marL="228594" indent="-228594">
              <a:buClr>
                <a:srgbClr val="006BB5"/>
              </a:buClr>
              <a:buFont typeface="Wingdings" panose="05000000000000000000" pitchFamily="2" charset="2"/>
              <a:buChar char="§"/>
            </a:pPr>
            <a:r>
              <a:rPr lang="en-GB" b="0" dirty="0"/>
              <a:t>The SAT submission is 1,500 words: participants receive the unseen case study at the start of an eight-day assessment window and submit their response by midnight of the eighth day </a:t>
            </a:r>
          </a:p>
          <a:p>
            <a:pPr marL="228594" indent="-228594">
              <a:buClr>
                <a:srgbClr val="006BB5"/>
              </a:buClr>
              <a:buFont typeface="Wingdings" panose="05000000000000000000" pitchFamily="2" charset="2"/>
              <a:buChar char="§"/>
            </a:pPr>
            <a:r>
              <a:rPr lang="en-GB" b="0" dirty="0"/>
              <a:t>This SAT window falls 12-15 months after the start of the programme. </a:t>
            </a:r>
          </a:p>
          <a:p>
            <a:pPr marL="228594" indent="-228594">
              <a:buClr>
                <a:srgbClr val="006BB5"/>
              </a:buClr>
              <a:buFont typeface="Wingdings" panose="05000000000000000000" pitchFamily="2" charset="2"/>
              <a:buChar char="§"/>
            </a:pPr>
            <a:r>
              <a:rPr lang="en-GB" b="0" dirty="0"/>
              <a:t>Participants are required to meet 90%+ engagement as well as a successful SAT to pass their programme</a:t>
            </a:r>
          </a:p>
        </p:txBody>
      </p:sp>
    </p:spTree>
    <p:extLst>
      <p:ext uri="{BB962C8B-B14F-4D97-AF65-F5344CB8AC3E}">
        <p14:creationId xmlns:p14="http://schemas.microsoft.com/office/powerpoint/2010/main" val="399043286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FB49-8CE8-4CA5-926D-A9107A5EFC0C}"/>
              </a:ext>
            </a:extLst>
          </p:cNvPr>
          <p:cNvSpPr>
            <a:spLocks noGrp="1"/>
          </p:cNvSpPr>
          <p:nvPr>
            <p:ph type="title"/>
          </p:nvPr>
        </p:nvSpPr>
        <p:spPr/>
        <p:txBody>
          <a:bodyPr/>
          <a:lstStyle/>
          <a:p>
            <a:r>
              <a:rPr lang="en-GB" b="1" dirty="0"/>
              <a:t>Specialist NPQ programmes: who can enrol </a:t>
            </a:r>
          </a:p>
        </p:txBody>
      </p:sp>
      <p:graphicFrame>
        <p:nvGraphicFramePr>
          <p:cNvPr id="5" name="Table 5">
            <a:extLst>
              <a:ext uri="{FF2B5EF4-FFF2-40B4-BE49-F238E27FC236}">
                <a16:creationId xmlns:a16="http://schemas.microsoft.com/office/drawing/2014/main" id="{D7229682-7742-4858-AC7F-8DBFF61D362F}"/>
              </a:ext>
            </a:extLst>
          </p:cNvPr>
          <p:cNvGraphicFramePr>
            <a:graphicFrameLocks noGrp="1"/>
          </p:cNvGraphicFramePr>
          <p:nvPr>
            <p:extLst>
              <p:ext uri="{D42A27DB-BD31-4B8C-83A1-F6EECF244321}">
                <p14:modId xmlns:p14="http://schemas.microsoft.com/office/powerpoint/2010/main" val="442039289"/>
              </p:ext>
            </p:extLst>
          </p:nvPr>
        </p:nvGraphicFramePr>
        <p:xfrm>
          <a:off x="838200" y="1507808"/>
          <a:ext cx="10515600" cy="883920"/>
        </p:xfrm>
        <a:graphic>
          <a:graphicData uri="http://schemas.openxmlformats.org/drawingml/2006/table">
            <a:tbl>
              <a:tblPr firstCol="1" bandRow="1">
                <a:tableStyleId>{5C22544A-7EE6-4342-B048-85BDC9FD1C3A}</a:tableStyleId>
              </a:tblPr>
              <a:tblGrid>
                <a:gridCol w="3386296">
                  <a:extLst>
                    <a:ext uri="{9D8B030D-6E8A-4147-A177-3AD203B41FA5}">
                      <a16:colId xmlns:a16="http://schemas.microsoft.com/office/drawing/2014/main" val="3871482898"/>
                    </a:ext>
                  </a:extLst>
                </a:gridCol>
                <a:gridCol w="7129304">
                  <a:extLst>
                    <a:ext uri="{9D8B030D-6E8A-4147-A177-3AD203B41FA5}">
                      <a16:colId xmlns:a16="http://schemas.microsoft.com/office/drawing/2014/main" val="2193875372"/>
                    </a:ext>
                  </a:extLst>
                </a:gridCol>
              </a:tblGrid>
              <a:tr h="655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500" dirty="0"/>
                        <a:t>NPQ Leading Teaching</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500" dirty="0"/>
                        <a:t>For those who lead, or aspire to lead teaching in a subject, year group, key stage or phase</a:t>
                      </a:r>
                    </a:p>
                  </a:txBody>
                  <a:tcPr marL="121920" marR="121920" marT="60960" marB="60960"/>
                </a:tc>
                <a:extLst>
                  <a:ext uri="{0D108BD9-81ED-4DB2-BD59-A6C34878D82A}">
                    <a16:rowId xmlns:a16="http://schemas.microsoft.com/office/drawing/2014/main" val="209508453"/>
                  </a:ext>
                </a:extLst>
              </a:tr>
            </a:tbl>
          </a:graphicData>
        </a:graphic>
      </p:graphicFrame>
      <p:pic>
        <p:nvPicPr>
          <p:cNvPr id="1028" name="Picture 4" descr="See the source image">
            <a:extLst>
              <a:ext uri="{FF2B5EF4-FFF2-40B4-BE49-F238E27FC236}">
                <a16:creationId xmlns:a16="http://schemas.microsoft.com/office/drawing/2014/main" id="{D879AA65-2180-3C50-1AD2-0A00887B2C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87" r="9918"/>
          <a:stretch/>
        </p:blipFill>
        <p:spPr bwMode="auto">
          <a:xfrm>
            <a:off x="3395051" y="2783148"/>
            <a:ext cx="2283552" cy="31744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4B57D7F8-CFB6-DF09-82A1-F07C588279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63" r="44145"/>
          <a:stretch/>
        </p:blipFill>
        <p:spPr bwMode="auto">
          <a:xfrm>
            <a:off x="6241804" y="2780375"/>
            <a:ext cx="1964345" cy="317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098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DB8BD17-9FDB-4F87-8F66-5E208324480A}"/>
              </a:ext>
            </a:extLst>
          </p:cNvPr>
          <p:cNvGraphicFramePr>
            <a:graphicFrameLocks noGrp="1"/>
          </p:cNvGraphicFramePr>
          <p:nvPr>
            <p:extLst>
              <p:ext uri="{D42A27DB-BD31-4B8C-83A1-F6EECF244321}">
                <p14:modId xmlns:p14="http://schemas.microsoft.com/office/powerpoint/2010/main" val="66616466"/>
              </p:ext>
            </p:extLst>
          </p:nvPr>
        </p:nvGraphicFramePr>
        <p:xfrm>
          <a:off x="8713588" y="1043705"/>
          <a:ext cx="2899292" cy="4663440"/>
        </p:xfrm>
        <a:graphic>
          <a:graphicData uri="http://schemas.openxmlformats.org/drawingml/2006/table">
            <a:tbl>
              <a:tblPr firstRow="1" bandRow="1">
                <a:tableStyleId>{5C22544A-7EE6-4342-B048-85BDC9FD1C3A}</a:tableStyleId>
              </a:tblPr>
              <a:tblGrid>
                <a:gridCol w="2899292">
                  <a:extLst>
                    <a:ext uri="{9D8B030D-6E8A-4147-A177-3AD203B41FA5}">
                      <a16:colId xmlns:a16="http://schemas.microsoft.com/office/drawing/2014/main" val="288077360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DfE Framework Content Areas: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500" i="0" u="sng" dirty="0"/>
                        <a:t>Leadership NPQs (NPQSL, NPQH, NPQEL)</a:t>
                      </a:r>
                    </a:p>
                  </a:txBody>
                  <a:tcPr/>
                </a:tc>
                <a:extLst>
                  <a:ext uri="{0D108BD9-81ED-4DB2-BD59-A6C34878D82A}">
                    <a16:rowId xmlns:a16="http://schemas.microsoft.com/office/drawing/2014/main" val="228923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1. School</a:t>
                      </a:r>
                      <a:r>
                        <a:rPr lang="en-GB" sz="1500" baseline="0" dirty="0"/>
                        <a:t> Culture</a:t>
                      </a:r>
                      <a:endParaRPr lang="en-GB" sz="1500" dirty="0"/>
                    </a:p>
                  </a:txBody>
                  <a:tcPr/>
                </a:tc>
                <a:extLst>
                  <a:ext uri="{0D108BD9-81ED-4DB2-BD59-A6C34878D82A}">
                    <a16:rowId xmlns:a16="http://schemas.microsoft.com/office/drawing/2014/main" val="35280534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2. Teaching</a:t>
                      </a:r>
                    </a:p>
                  </a:txBody>
                  <a:tcPr/>
                </a:tc>
                <a:extLst>
                  <a:ext uri="{0D108BD9-81ED-4DB2-BD59-A6C34878D82A}">
                    <a16:rowId xmlns:a16="http://schemas.microsoft.com/office/drawing/2014/main" val="14650021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3. Curriculum</a:t>
                      </a:r>
                      <a:r>
                        <a:rPr lang="en-GB" sz="1500" baseline="0" dirty="0"/>
                        <a:t> &amp; Assessment</a:t>
                      </a:r>
                      <a:endParaRPr lang="en-GB" sz="1500" dirty="0"/>
                    </a:p>
                  </a:txBody>
                  <a:tcPr/>
                </a:tc>
                <a:extLst>
                  <a:ext uri="{0D108BD9-81ED-4DB2-BD59-A6C34878D82A}">
                    <a16:rowId xmlns:a16="http://schemas.microsoft.com/office/drawing/2014/main" val="37286568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4. Behaviour</a:t>
                      </a:r>
                    </a:p>
                  </a:txBody>
                  <a:tcPr/>
                </a:tc>
                <a:extLst>
                  <a:ext uri="{0D108BD9-81ED-4DB2-BD59-A6C34878D82A}">
                    <a16:rowId xmlns:a16="http://schemas.microsoft.com/office/drawing/2014/main" val="1440288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5. Additional and Special Education Needs/Disabilities</a:t>
                      </a:r>
                    </a:p>
                  </a:txBody>
                  <a:tcPr/>
                </a:tc>
                <a:extLst>
                  <a:ext uri="{0D108BD9-81ED-4DB2-BD59-A6C34878D82A}">
                    <a16:rowId xmlns:a16="http://schemas.microsoft.com/office/drawing/2014/main" val="26552654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6. Professional Development</a:t>
                      </a:r>
                    </a:p>
                  </a:txBody>
                  <a:tcPr/>
                </a:tc>
                <a:extLst>
                  <a:ext uri="{0D108BD9-81ED-4DB2-BD59-A6C34878D82A}">
                    <a16:rowId xmlns:a16="http://schemas.microsoft.com/office/drawing/2014/main" val="15601040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7. Organisational Management</a:t>
                      </a:r>
                    </a:p>
                  </a:txBody>
                  <a:tcPr/>
                </a:tc>
                <a:extLst>
                  <a:ext uri="{0D108BD9-81ED-4DB2-BD59-A6C34878D82A}">
                    <a16:rowId xmlns:a16="http://schemas.microsoft.com/office/drawing/2014/main" val="32110362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8. Implementation</a:t>
                      </a:r>
                    </a:p>
                  </a:txBody>
                  <a:tcPr/>
                </a:tc>
                <a:extLst>
                  <a:ext uri="{0D108BD9-81ED-4DB2-BD59-A6C34878D82A}">
                    <a16:rowId xmlns:a16="http://schemas.microsoft.com/office/drawing/2014/main" val="3106131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9. Working in Partnership</a:t>
                      </a:r>
                    </a:p>
                  </a:txBody>
                  <a:tcPr/>
                </a:tc>
                <a:extLst>
                  <a:ext uri="{0D108BD9-81ED-4DB2-BD59-A6C34878D82A}">
                    <a16:rowId xmlns:a16="http://schemas.microsoft.com/office/drawing/2014/main" val="31573600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10. Governance and accountability</a:t>
                      </a:r>
                    </a:p>
                  </a:txBody>
                  <a:tcPr/>
                </a:tc>
                <a:extLst>
                  <a:ext uri="{0D108BD9-81ED-4DB2-BD59-A6C34878D82A}">
                    <a16:rowId xmlns:a16="http://schemas.microsoft.com/office/drawing/2014/main" val="1799753389"/>
                  </a:ext>
                </a:extLst>
              </a:tr>
            </a:tbl>
          </a:graphicData>
        </a:graphic>
      </p:graphicFrame>
      <p:graphicFrame>
        <p:nvGraphicFramePr>
          <p:cNvPr id="20" name="Table 20">
            <a:extLst>
              <a:ext uri="{FF2B5EF4-FFF2-40B4-BE49-F238E27FC236}">
                <a16:creationId xmlns:a16="http://schemas.microsoft.com/office/drawing/2014/main" id="{F94B9383-FF1B-4774-AAEB-79163151C5E3}"/>
              </a:ext>
            </a:extLst>
          </p:cNvPr>
          <p:cNvGraphicFramePr>
            <a:graphicFrameLocks noGrp="1"/>
          </p:cNvGraphicFramePr>
          <p:nvPr>
            <p:extLst>
              <p:ext uri="{D42A27DB-BD31-4B8C-83A1-F6EECF244321}">
                <p14:modId xmlns:p14="http://schemas.microsoft.com/office/powerpoint/2010/main" val="1683716478"/>
              </p:ext>
            </p:extLst>
          </p:nvPr>
        </p:nvGraphicFramePr>
        <p:xfrm>
          <a:off x="719861" y="1043705"/>
          <a:ext cx="7822504" cy="4648200"/>
        </p:xfrm>
        <a:graphic>
          <a:graphicData uri="http://schemas.openxmlformats.org/drawingml/2006/table">
            <a:tbl>
              <a:tblPr firstRow="1" bandRow="1">
                <a:tableStyleId>{5C22544A-7EE6-4342-B048-85BDC9FD1C3A}</a:tableStyleId>
              </a:tblPr>
              <a:tblGrid>
                <a:gridCol w="1215619">
                  <a:extLst>
                    <a:ext uri="{9D8B030D-6E8A-4147-A177-3AD203B41FA5}">
                      <a16:colId xmlns:a16="http://schemas.microsoft.com/office/drawing/2014/main" val="2943827567"/>
                    </a:ext>
                  </a:extLst>
                </a:gridCol>
                <a:gridCol w="2202295">
                  <a:extLst>
                    <a:ext uri="{9D8B030D-6E8A-4147-A177-3AD203B41FA5}">
                      <a16:colId xmlns:a16="http://schemas.microsoft.com/office/drawing/2014/main" val="1088661407"/>
                    </a:ext>
                  </a:extLst>
                </a:gridCol>
                <a:gridCol w="2202295">
                  <a:extLst>
                    <a:ext uri="{9D8B030D-6E8A-4147-A177-3AD203B41FA5}">
                      <a16:colId xmlns:a16="http://schemas.microsoft.com/office/drawing/2014/main" val="3915639999"/>
                    </a:ext>
                  </a:extLst>
                </a:gridCol>
                <a:gridCol w="2202295">
                  <a:extLst>
                    <a:ext uri="{9D8B030D-6E8A-4147-A177-3AD203B41FA5}">
                      <a16:colId xmlns:a16="http://schemas.microsoft.com/office/drawing/2014/main" val="307520409"/>
                    </a:ext>
                  </a:extLst>
                </a:gridCol>
              </a:tblGrid>
              <a:tr h="297415">
                <a:tc rowSpan="10">
                  <a:txBody>
                    <a:bodyPr/>
                    <a:lstStyle/>
                    <a:p>
                      <a:r>
                        <a:rPr lang="en-GB" sz="1500" dirty="0"/>
                        <a:t>DfE Framework Content Areas: </a:t>
                      </a:r>
                    </a:p>
                    <a:p>
                      <a:endParaRPr lang="en-GB" sz="1500" i="1" dirty="0"/>
                    </a:p>
                    <a:p>
                      <a:r>
                        <a:rPr lang="en-GB" sz="1500" i="0" u="sng" dirty="0"/>
                        <a:t>Specialist NPQs (NPQLT, NPQLTD, NPQLBC)</a:t>
                      </a:r>
                    </a:p>
                  </a:txBody>
                  <a:tcPr/>
                </a:tc>
                <a:tc>
                  <a:txBody>
                    <a:bodyPr/>
                    <a:lstStyle/>
                    <a:p>
                      <a:r>
                        <a:rPr lang="en-GB" sz="1500" dirty="0"/>
                        <a:t>NPQLT</a:t>
                      </a:r>
                    </a:p>
                  </a:txBody>
                  <a:tcPr/>
                </a:tc>
                <a:tc>
                  <a:txBody>
                    <a:bodyPr/>
                    <a:lstStyle/>
                    <a:p>
                      <a:r>
                        <a:rPr lang="en-GB" sz="1500" dirty="0"/>
                        <a:t>NPQLTD</a:t>
                      </a:r>
                    </a:p>
                  </a:txBody>
                  <a:tcPr/>
                </a:tc>
                <a:tc>
                  <a:txBody>
                    <a:bodyPr/>
                    <a:lstStyle/>
                    <a:p>
                      <a:r>
                        <a:rPr lang="en-GB" sz="1500" dirty="0"/>
                        <a:t>NPQLBC</a:t>
                      </a:r>
                    </a:p>
                  </a:txBody>
                  <a:tcPr/>
                </a:tc>
                <a:extLst>
                  <a:ext uri="{0D108BD9-81ED-4DB2-BD59-A6C34878D82A}">
                    <a16:rowId xmlns:a16="http://schemas.microsoft.com/office/drawing/2014/main" val="2066273789"/>
                  </a:ext>
                </a:extLst>
              </a:tr>
              <a:tr h="370840">
                <a:tc vMerge="1">
                  <a:txBody>
                    <a:bodyPr/>
                    <a:lstStyle/>
                    <a:p>
                      <a:endParaRPr lang="en-GB" dirty="0"/>
                    </a:p>
                  </a:txBody>
                  <a:tcPr/>
                </a:tc>
                <a:tc>
                  <a:txBody>
                    <a:bodyPr/>
                    <a:lstStyle/>
                    <a:p>
                      <a:pPr marL="0" indent="0">
                        <a:buNone/>
                      </a:pPr>
                      <a:r>
                        <a:rPr lang="en-GB" sz="1500" b="1" dirty="0"/>
                        <a:t>1. Teaching</a:t>
                      </a:r>
                    </a:p>
                  </a:txBody>
                  <a:tcPr/>
                </a:tc>
                <a:tc>
                  <a:txBody>
                    <a:bodyPr/>
                    <a:lstStyle/>
                    <a:p>
                      <a:r>
                        <a:rPr lang="en-GB" sz="1500" b="1" dirty="0"/>
                        <a:t>1. Teaching</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500" b="1" dirty="0"/>
                        <a:t>Teaching</a:t>
                      </a:r>
                    </a:p>
                  </a:txBody>
                  <a:tcPr/>
                </a:tc>
                <a:extLst>
                  <a:ext uri="{0D108BD9-81ED-4DB2-BD59-A6C34878D82A}">
                    <a16:rowId xmlns:a16="http://schemas.microsoft.com/office/drawing/2014/main" val="832248756"/>
                  </a:ext>
                </a:extLst>
              </a:tr>
              <a:tr h="370840">
                <a:tc vMerge="1">
                  <a:txBody>
                    <a:bodyPr/>
                    <a:lstStyle/>
                    <a:p>
                      <a:endParaRPr lang="en-GB" dirty="0"/>
                    </a:p>
                  </a:txBody>
                  <a:tcPr/>
                </a:tc>
                <a:tc>
                  <a:txBody>
                    <a:bodyPr/>
                    <a:lstStyle/>
                    <a:p>
                      <a:r>
                        <a:rPr lang="en-GB" sz="1500" dirty="0"/>
                        <a:t>2. School Culture</a:t>
                      </a:r>
                    </a:p>
                  </a:txBody>
                  <a:tcPr>
                    <a:solidFill>
                      <a:schemeClr val="bg1">
                        <a:lumMod val="85000"/>
                      </a:schemeClr>
                    </a:solidFill>
                  </a:tcPr>
                </a:tc>
                <a:tc>
                  <a:txBody>
                    <a:bodyPr/>
                    <a:lstStyle/>
                    <a:p>
                      <a:endParaRPr lang="en-GB" sz="1500" dirty="0"/>
                    </a:p>
                  </a:txBody>
                  <a:tcPr>
                    <a:solidFill>
                      <a:schemeClr val="bg1">
                        <a:lumMod val="85000"/>
                      </a:schemeClr>
                    </a:solidFill>
                  </a:tcPr>
                </a:tc>
                <a:tc>
                  <a:txBody>
                    <a:bodyPr/>
                    <a:lstStyle/>
                    <a:p>
                      <a:r>
                        <a:rPr lang="en-GB" sz="1500" dirty="0"/>
                        <a:t>2. School Culture</a:t>
                      </a:r>
                    </a:p>
                  </a:txBody>
                  <a:tcPr/>
                </a:tc>
                <a:extLst>
                  <a:ext uri="{0D108BD9-81ED-4DB2-BD59-A6C34878D82A}">
                    <a16:rowId xmlns:a16="http://schemas.microsoft.com/office/drawing/2014/main" val="1531416013"/>
                  </a:ext>
                </a:extLst>
              </a:tr>
              <a:tr h="370840">
                <a:tc vMerge="1">
                  <a:txBody>
                    <a:bodyPr/>
                    <a:lstStyle/>
                    <a:p>
                      <a:endParaRPr lang="en-GB" dirty="0"/>
                    </a:p>
                  </a:txBody>
                  <a:tcPr/>
                </a:tc>
                <a:tc>
                  <a:txBody>
                    <a:bodyPr/>
                    <a:lstStyle/>
                    <a:p>
                      <a:r>
                        <a:rPr lang="en-GB" sz="1500" dirty="0"/>
                        <a:t>3. How Pupils Learn</a:t>
                      </a:r>
                    </a:p>
                  </a:txBody>
                  <a:tcPr/>
                </a:tc>
                <a:tc>
                  <a:txBody>
                    <a:bodyPr/>
                    <a:lstStyle/>
                    <a:p>
                      <a:r>
                        <a:rPr lang="en-GB" sz="1500" dirty="0"/>
                        <a:t>2. Designing Effective </a:t>
                      </a:r>
                      <a:r>
                        <a:rPr lang="en-GB" sz="1500" b="1" dirty="0"/>
                        <a:t>Professional Development</a:t>
                      </a:r>
                    </a:p>
                  </a:txBody>
                  <a:tcPr/>
                </a:tc>
                <a:tc>
                  <a:txBody>
                    <a:bodyPr/>
                    <a:lstStyle/>
                    <a:p>
                      <a:r>
                        <a:rPr lang="en-GB" sz="1500" dirty="0"/>
                        <a:t>3. Enabling Conditions for Good Behaviour</a:t>
                      </a:r>
                    </a:p>
                  </a:txBody>
                  <a:tcPr/>
                </a:tc>
                <a:extLst>
                  <a:ext uri="{0D108BD9-81ED-4DB2-BD59-A6C34878D82A}">
                    <a16:rowId xmlns:a16="http://schemas.microsoft.com/office/drawing/2014/main" val="4138183376"/>
                  </a:ext>
                </a:extLst>
              </a:tr>
              <a:tr h="370840">
                <a:tc vMerge="1">
                  <a:txBody>
                    <a:bodyPr/>
                    <a:lstStyle/>
                    <a:p>
                      <a:endParaRPr lang="en-GB" dirty="0"/>
                    </a:p>
                  </a:txBody>
                  <a:tcPr/>
                </a:tc>
                <a:tc>
                  <a:txBody>
                    <a:bodyPr/>
                    <a:lstStyle/>
                    <a:p>
                      <a:r>
                        <a:rPr lang="en-GB" sz="1500" dirty="0"/>
                        <a:t>4. Subject and Curriculum</a:t>
                      </a:r>
                    </a:p>
                  </a:txBody>
                  <a:tcPr/>
                </a:tc>
                <a:tc>
                  <a:txBody>
                    <a:bodyPr/>
                    <a:lstStyle/>
                    <a:p>
                      <a:r>
                        <a:rPr lang="en-GB" sz="1500" dirty="0"/>
                        <a:t>3. Delivering Effective </a:t>
                      </a:r>
                      <a:r>
                        <a:rPr lang="en-GB" sz="1500" b="1" dirty="0"/>
                        <a:t>Professional Development</a:t>
                      </a:r>
                    </a:p>
                  </a:txBody>
                  <a:tcPr/>
                </a:tc>
                <a:tc>
                  <a:txBody>
                    <a:bodyPr/>
                    <a:lstStyle/>
                    <a:p>
                      <a:r>
                        <a:rPr lang="en-GB" sz="1500" dirty="0"/>
                        <a:t>4. Complex Behavioural Needs</a:t>
                      </a:r>
                    </a:p>
                  </a:txBody>
                  <a:tcPr/>
                </a:tc>
                <a:extLst>
                  <a:ext uri="{0D108BD9-81ED-4DB2-BD59-A6C34878D82A}">
                    <a16:rowId xmlns:a16="http://schemas.microsoft.com/office/drawing/2014/main" val="3179158880"/>
                  </a:ext>
                </a:extLst>
              </a:tr>
              <a:tr h="370840">
                <a:tc vMerge="1">
                  <a:txBody>
                    <a:bodyPr/>
                    <a:lstStyle/>
                    <a:p>
                      <a:endParaRPr lang="en-GB" dirty="0"/>
                    </a:p>
                  </a:txBody>
                  <a:tcPr/>
                </a:tc>
                <a:tc>
                  <a:txBody>
                    <a:bodyPr/>
                    <a:lstStyle/>
                    <a:p>
                      <a:r>
                        <a:rPr lang="en-GB" sz="1500" dirty="0"/>
                        <a:t>5. Classroom Practice</a:t>
                      </a:r>
                    </a:p>
                  </a:txBody>
                  <a:tcPr>
                    <a:solidFill>
                      <a:schemeClr val="bg1">
                        <a:lumMod val="85000"/>
                      </a:schemeClr>
                    </a:solidFill>
                  </a:tcPr>
                </a:tc>
                <a:tc>
                  <a:txBody>
                    <a:bodyPr/>
                    <a:lstStyle/>
                    <a:p>
                      <a:endParaRPr lang="en-GB" sz="1500" dirty="0"/>
                    </a:p>
                  </a:txBody>
                  <a:tcPr>
                    <a:solidFill>
                      <a:schemeClr val="bg1">
                        <a:lumMod val="85000"/>
                      </a:schemeClr>
                    </a:solidFill>
                  </a:tcPr>
                </a:tc>
                <a:tc>
                  <a:txBody>
                    <a:bodyPr/>
                    <a:lstStyle/>
                    <a:p>
                      <a:endParaRPr lang="en-GB" sz="1500" dirty="0"/>
                    </a:p>
                  </a:txBody>
                  <a:tcPr>
                    <a:solidFill>
                      <a:schemeClr val="bg1">
                        <a:lumMod val="85000"/>
                      </a:schemeClr>
                    </a:solidFill>
                  </a:tcPr>
                </a:tc>
                <a:extLst>
                  <a:ext uri="{0D108BD9-81ED-4DB2-BD59-A6C34878D82A}">
                    <a16:rowId xmlns:a16="http://schemas.microsoft.com/office/drawing/2014/main" val="896725290"/>
                  </a:ext>
                </a:extLst>
              </a:tr>
              <a:tr h="370840">
                <a:tc vMerge="1">
                  <a:txBody>
                    <a:bodyPr/>
                    <a:lstStyle/>
                    <a:p>
                      <a:endParaRPr lang="en-GB"/>
                    </a:p>
                  </a:txBody>
                  <a:tcPr/>
                </a:tc>
                <a:tc>
                  <a:txBody>
                    <a:bodyPr/>
                    <a:lstStyle/>
                    <a:p>
                      <a:r>
                        <a:rPr lang="en-GB" sz="1500" dirty="0"/>
                        <a:t>6. Adaptive Teaching</a:t>
                      </a:r>
                    </a:p>
                  </a:txBody>
                  <a:tcPr>
                    <a:solidFill>
                      <a:schemeClr val="bg1">
                        <a:lumMod val="85000"/>
                      </a:schemeClr>
                    </a:solidFill>
                  </a:tcPr>
                </a:tc>
                <a:tc>
                  <a:txBody>
                    <a:bodyPr/>
                    <a:lstStyle/>
                    <a:p>
                      <a:endParaRPr lang="en-GB" sz="1500" dirty="0"/>
                    </a:p>
                  </a:txBody>
                  <a:tcPr>
                    <a:solidFill>
                      <a:schemeClr val="bg1">
                        <a:lumMod val="85000"/>
                      </a:schemeClr>
                    </a:solidFill>
                  </a:tcPr>
                </a:tc>
                <a:tc>
                  <a:txBody>
                    <a:bodyPr/>
                    <a:lstStyle/>
                    <a:p>
                      <a:endParaRPr lang="en-GB" sz="1500" dirty="0"/>
                    </a:p>
                  </a:txBody>
                  <a:tcPr>
                    <a:solidFill>
                      <a:schemeClr val="bg1">
                        <a:lumMod val="85000"/>
                      </a:schemeClr>
                    </a:solidFill>
                  </a:tcPr>
                </a:tc>
                <a:extLst>
                  <a:ext uri="{0D108BD9-81ED-4DB2-BD59-A6C34878D82A}">
                    <a16:rowId xmlns:a16="http://schemas.microsoft.com/office/drawing/2014/main" val="650537089"/>
                  </a:ext>
                </a:extLst>
              </a:tr>
              <a:tr h="370840">
                <a:tc vMerge="1">
                  <a:txBody>
                    <a:bodyPr/>
                    <a:lstStyle/>
                    <a:p>
                      <a:endParaRPr lang="en-GB" dirty="0"/>
                    </a:p>
                  </a:txBody>
                  <a:tcPr/>
                </a:tc>
                <a:tc>
                  <a:txBody>
                    <a:bodyPr/>
                    <a:lstStyle/>
                    <a:p>
                      <a:r>
                        <a:rPr lang="en-GB" sz="1500" dirty="0"/>
                        <a:t>7. Assessment</a:t>
                      </a:r>
                    </a:p>
                  </a:txBody>
                  <a:tcPr>
                    <a:solidFill>
                      <a:schemeClr val="bg1">
                        <a:lumMod val="85000"/>
                      </a:schemeClr>
                    </a:solidFill>
                  </a:tcPr>
                </a:tc>
                <a:tc>
                  <a:txBody>
                    <a:bodyPr/>
                    <a:lstStyle/>
                    <a:p>
                      <a:endParaRPr lang="en-GB" sz="1500" dirty="0"/>
                    </a:p>
                  </a:txBody>
                  <a:tcPr>
                    <a:solidFill>
                      <a:schemeClr val="bg1">
                        <a:lumMod val="85000"/>
                      </a:schemeClr>
                    </a:solidFill>
                  </a:tcPr>
                </a:tc>
                <a:tc>
                  <a:txBody>
                    <a:bodyPr/>
                    <a:lstStyle/>
                    <a:p>
                      <a:endParaRPr lang="en-GB" sz="1500" dirty="0"/>
                    </a:p>
                  </a:txBody>
                  <a:tcPr>
                    <a:solidFill>
                      <a:schemeClr val="bg1">
                        <a:lumMod val="85000"/>
                      </a:schemeClr>
                    </a:solidFill>
                  </a:tcPr>
                </a:tc>
                <a:extLst>
                  <a:ext uri="{0D108BD9-81ED-4DB2-BD59-A6C34878D82A}">
                    <a16:rowId xmlns:a16="http://schemas.microsoft.com/office/drawing/2014/main" val="1647273800"/>
                  </a:ext>
                </a:extLst>
              </a:tr>
              <a:tr h="370840">
                <a:tc vMerge="1">
                  <a:txBody>
                    <a:bodyPr/>
                    <a:lstStyle/>
                    <a:p>
                      <a:endParaRPr lang="en-GB" dirty="0"/>
                    </a:p>
                  </a:txBody>
                  <a:tcPr/>
                </a:tc>
                <a:tc>
                  <a:txBody>
                    <a:bodyPr/>
                    <a:lstStyle/>
                    <a:p>
                      <a:r>
                        <a:rPr lang="en-GB" sz="1500" b="1" dirty="0"/>
                        <a:t>8. Professional Development</a:t>
                      </a:r>
                    </a:p>
                  </a:txBody>
                  <a:tcPr>
                    <a:solidFill>
                      <a:schemeClr val="bg1">
                        <a:lumMod val="85000"/>
                      </a:schemeClr>
                    </a:solidFill>
                  </a:tcPr>
                </a:tc>
                <a:tc>
                  <a:txBody>
                    <a:bodyPr/>
                    <a:lstStyle/>
                    <a:p>
                      <a:endParaRPr lang="en-GB" sz="1500" dirty="0"/>
                    </a:p>
                  </a:txBody>
                  <a:tcPr>
                    <a:solidFill>
                      <a:schemeClr val="bg1">
                        <a:lumMod val="85000"/>
                      </a:schemeClr>
                    </a:solidFill>
                  </a:tcPr>
                </a:tc>
                <a:tc>
                  <a:txBody>
                    <a:bodyPr/>
                    <a:lstStyle/>
                    <a:p>
                      <a:r>
                        <a:rPr lang="en-GB" sz="1500" b="1" dirty="0"/>
                        <a:t>5. Professional Development</a:t>
                      </a:r>
                    </a:p>
                  </a:txBody>
                  <a:tcPr/>
                </a:tc>
                <a:extLst>
                  <a:ext uri="{0D108BD9-81ED-4DB2-BD59-A6C34878D82A}">
                    <a16:rowId xmlns:a16="http://schemas.microsoft.com/office/drawing/2014/main" val="660777074"/>
                  </a:ext>
                </a:extLst>
              </a:tr>
              <a:tr h="370840">
                <a:tc vMerge="1">
                  <a:txBody>
                    <a:bodyPr/>
                    <a:lstStyle/>
                    <a:p>
                      <a:endParaRPr lang="en-GB" dirty="0"/>
                    </a:p>
                  </a:txBody>
                  <a:tcPr/>
                </a:tc>
                <a:tc>
                  <a:txBody>
                    <a:bodyPr/>
                    <a:lstStyle/>
                    <a:p>
                      <a:r>
                        <a:rPr lang="en-GB" sz="1500" b="1" dirty="0"/>
                        <a:t>9. Implementation</a:t>
                      </a:r>
                    </a:p>
                  </a:txBody>
                  <a:tcPr/>
                </a:tc>
                <a:tc>
                  <a:txBody>
                    <a:bodyPr/>
                    <a:lstStyle/>
                    <a:p>
                      <a:r>
                        <a:rPr lang="en-GB" sz="1500" b="1" dirty="0"/>
                        <a:t>4. Implementation</a:t>
                      </a:r>
                    </a:p>
                  </a:txBody>
                  <a:tcPr/>
                </a:tc>
                <a:tc>
                  <a:txBody>
                    <a:bodyPr/>
                    <a:lstStyle/>
                    <a:p>
                      <a:r>
                        <a:rPr lang="en-GB" sz="1500" b="1" dirty="0"/>
                        <a:t>6. Implementation</a:t>
                      </a:r>
                    </a:p>
                  </a:txBody>
                  <a:tcPr/>
                </a:tc>
                <a:extLst>
                  <a:ext uri="{0D108BD9-81ED-4DB2-BD59-A6C34878D82A}">
                    <a16:rowId xmlns:a16="http://schemas.microsoft.com/office/drawing/2014/main" val="1779352551"/>
                  </a:ext>
                </a:extLst>
              </a:tr>
            </a:tbl>
          </a:graphicData>
        </a:graphic>
      </p:graphicFrame>
      <p:sp>
        <p:nvSpPr>
          <p:cNvPr id="4" name="Title 1">
            <a:extLst>
              <a:ext uri="{FF2B5EF4-FFF2-40B4-BE49-F238E27FC236}">
                <a16:creationId xmlns:a16="http://schemas.microsoft.com/office/drawing/2014/main" id="{3525E295-7643-8ED1-D3C4-FCE1C3721B4E}"/>
              </a:ext>
            </a:extLst>
          </p:cNvPr>
          <p:cNvSpPr>
            <a:spLocks noGrp="1"/>
          </p:cNvSpPr>
          <p:nvPr>
            <p:ph type="title"/>
          </p:nvPr>
        </p:nvSpPr>
        <p:spPr>
          <a:xfrm>
            <a:off x="579120" y="37547"/>
            <a:ext cx="10515600" cy="1325563"/>
          </a:xfrm>
        </p:spPr>
        <p:txBody>
          <a:bodyPr>
            <a:normAutofit/>
          </a:bodyPr>
          <a:lstStyle/>
          <a:p>
            <a:r>
              <a:rPr lang="en-GB" sz="3733" b="1" dirty="0">
                <a:latin typeface="Century Gothic" pitchFamily="34" charset="0"/>
              </a:rPr>
              <a:t>Programmes overview: content areas</a:t>
            </a:r>
          </a:p>
        </p:txBody>
      </p:sp>
      <p:sp>
        <p:nvSpPr>
          <p:cNvPr id="3" name="Oval 2">
            <a:extLst>
              <a:ext uri="{FF2B5EF4-FFF2-40B4-BE49-F238E27FC236}">
                <a16:creationId xmlns:a16="http://schemas.microsoft.com/office/drawing/2014/main" id="{99E0001B-E51F-EC29-6877-40E8AF904554}"/>
              </a:ext>
            </a:extLst>
          </p:cNvPr>
          <p:cNvSpPr/>
          <p:nvPr/>
        </p:nvSpPr>
        <p:spPr>
          <a:xfrm>
            <a:off x="1268254" y="777507"/>
            <a:ext cx="2899293" cy="5201261"/>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3117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8E11-E659-4517-8204-3B81AE364F52}"/>
              </a:ext>
            </a:extLst>
          </p:cNvPr>
          <p:cNvSpPr>
            <a:spLocks noGrp="1"/>
          </p:cNvSpPr>
          <p:nvPr>
            <p:ph type="title"/>
          </p:nvPr>
        </p:nvSpPr>
        <p:spPr>
          <a:xfrm>
            <a:off x="717015" y="106362"/>
            <a:ext cx="10515600" cy="1325563"/>
          </a:xfrm>
        </p:spPr>
        <p:txBody>
          <a:bodyPr>
            <a:normAutofit/>
          </a:bodyPr>
          <a:lstStyle/>
          <a:p>
            <a:r>
              <a:rPr lang="en-GB" sz="3733" b="1" dirty="0">
                <a:latin typeface="Century Gothic" pitchFamily="34" charset="0"/>
              </a:rPr>
              <a:t>Programme Structure</a:t>
            </a:r>
          </a:p>
        </p:txBody>
      </p:sp>
      <p:pic>
        <p:nvPicPr>
          <p:cNvPr id="1026" name="Picture 2">
            <a:extLst>
              <a:ext uri="{FF2B5EF4-FFF2-40B4-BE49-F238E27FC236}">
                <a16:creationId xmlns:a16="http://schemas.microsoft.com/office/drawing/2014/main" id="{FA90CF65-0989-3545-9830-F2811F4D8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162" y="1139339"/>
            <a:ext cx="8330587" cy="5088634"/>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9">
            <a:extLst>
              <a:ext uri="{FF2B5EF4-FFF2-40B4-BE49-F238E27FC236}">
                <a16:creationId xmlns:a16="http://schemas.microsoft.com/office/drawing/2014/main" id="{E4046A1C-6DCF-4690-CC60-972B98E1F793}"/>
              </a:ext>
            </a:extLst>
          </p:cNvPr>
          <p:cNvSpPr txBox="1"/>
          <p:nvPr/>
        </p:nvSpPr>
        <p:spPr>
          <a:xfrm>
            <a:off x="3511600" y="3778250"/>
            <a:ext cx="2660600" cy="171842"/>
          </a:xfrm>
          <a:prstGeom prst="rect">
            <a:avLst/>
          </a:prstGeom>
        </p:spPr>
        <p:txBody>
          <a:bodyPr vert="horz" wrap="square" lIns="0" tIns="17780" rIns="0" bIns="0" rtlCol="0">
            <a:spAutoFit/>
          </a:bodyPr>
          <a:lstStyle/>
          <a:p>
            <a:pPr marL="16933" marR="670543" algn="ctr">
              <a:spcBef>
                <a:spcPts val="140"/>
              </a:spcBef>
            </a:pPr>
            <a:r>
              <a:rPr lang="en-GB" sz="1000" spc="-7" dirty="0">
                <a:solidFill>
                  <a:schemeClr val="bg1"/>
                </a:solidFill>
                <a:latin typeface="Calibri"/>
                <a:cs typeface="Calibri"/>
              </a:rPr>
              <a:t>Recommended</a:t>
            </a:r>
            <a:endParaRPr lang="en-GB" sz="1000" dirty="0">
              <a:solidFill>
                <a:schemeClr val="bg1"/>
              </a:solidFill>
              <a:latin typeface="Calibri"/>
              <a:cs typeface="Calibri"/>
            </a:endParaRPr>
          </a:p>
        </p:txBody>
      </p:sp>
      <p:sp>
        <p:nvSpPr>
          <p:cNvPr id="5" name="object 9">
            <a:extLst>
              <a:ext uri="{FF2B5EF4-FFF2-40B4-BE49-F238E27FC236}">
                <a16:creationId xmlns:a16="http://schemas.microsoft.com/office/drawing/2014/main" id="{D6FE4E2E-2CFB-D83C-1F35-4843E900E4DE}"/>
              </a:ext>
            </a:extLst>
          </p:cNvPr>
          <p:cNvSpPr txBox="1"/>
          <p:nvPr/>
        </p:nvSpPr>
        <p:spPr>
          <a:xfrm>
            <a:off x="5121083" y="3778250"/>
            <a:ext cx="2660600" cy="171842"/>
          </a:xfrm>
          <a:prstGeom prst="rect">
            <a:avLst/>
          </a:prstGeom>
        </p:spPr>
        <p:txBody>
          <a:bodyPr vert="horz" wrap="square" lIns="0" tIns="17780" rIns="0" bIns="0" rtlCol="0">
            <a:spAutoFit/>
          </a:bodyPr>
          <a:lstStyle/>
          <a:p>
            <a:pPr marL="16933" marR="670543" algn="ctr">
              <a:spcBef>
                <a:spcPts val="140"/>
              </a:spcBef>
            </a:pPr>
            <a:r>
              <a:rPr lang="en-GB" sz="1000" spc="-7" dirty="0">
                <a:solidFill>
                  <a:schemeClr val="bg1"/>
                </a:solidFill>
                <a:latin typeface="Calibri"/>
                <a:cs typeface="Calibri"/>
              </a:rPr>
              <a:t>Recommended</a:t>
            </a:r>
            <a:endParaRPr lang="en-GB" sz="1000" dirty="0">
              <a:solidFill>
                <a:schemeClr val="bg1"/>
              </a:solidFill>
              <a:latin typeface="Calibri"/>
              <a:cs typeface="Calibri"/>
            </a:endParaRPr>
          </a:p>
        </p:txBody>
      </p:sp>
    </p:spTree>
    <p:extLst>
      <p:ext uri="{BB962C8B-B14F-4D97-AF65-F5344CB8AC3E}">
        <p14:creationId xmlns:p14="http://schemas.microsoft.com/office/powerpoint/2010/main" val="365588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object 3">
            <a:extLst>
              <a:ext uri="{FF2B5EF4-FFF2-40B4-BE49-F238E27FC236}">
                <a16:creationId xmlns:a16="http://schemas.microsoft.com/office/drawing/2014/main" id="{61202742-5486-31E8-AED7-6A085B18D859}"/>
              </a:ext>
            </a:extLst>
          </p:cNvPr>
          <p:cNvGrpSpPr/>
          <p:nvPr/>
        </p:nvGrpSpPr>
        <p:grpSpPr>
          <a:xfrm>
            <a:off x="1947164" y="2861788"/>
            <a:ext cx="2323252" cy="2375747"/>
            <a:chOff x="1286255" y="2129015"/>
            <a:chExt cx="1742439" cy="1781810"/>
          </a:xfrm>
        </p:grpSpPr>
        <p:pic>
          <p:nvPicPr>
            <p:cNvPr id="59" name="object 4">
              <a:extLst>
                <a:ext uri="{FF2B5EF4-FFF2-40B4-BE49-F238E27FC236}">
                  <a16:creationId xmlns:a16="http://schemas.microsoft.com/office/drawing/2014/main" id="{81D0F786-A00E-A578-5788-5F56DE5DCD5D}"/>
                </a:ext>
              </a:extLst>
            </p:cNvPr>
            <p:cNvPicPr/>
            <p:nvPr/>
          </p:nvPicPr>
          <p:blipFill>
            <a:blip r:embed="rId3" cstate="print"/>
            <a:stretch>
              <a:fillRect/>
            </a:stretch>
          </p:blipFill>
          <p:spPr>
            <a:xfrm>
              <a:off x="1286255" y="2234184"/>
              <a:ext cx="1741932" cy="1676400"/>
            </a:xfrm>
            <a:prstGeom prst="rect">
              <a:avLst/>
            </a:prstGeom>
          </p:spPr>
        </p:pic>
        <p:sp>
          <p:nvSpPr>
            <p:cNvPr id="60" name="object 5">
              <a:extLst>
                <a:ext uri="{FF2B5EF4-FFF2-40B4-BE49-F238E27FC236}">
                  <a16:creationId xmlns:a16="http://schemas.microsoft.com/office/drawing/2014/main" id="{153B85D7-2267-E66F-994B-540D7707AFC3}"/>
                </a:ext>
              </a:extLst>
            </p:cNvPr>
            <p:cNvSpPr/>
            <p:nvPr/>
          </p:nvSpPr>
          <p:spPr>
            <a:xfrm>
              <a:off x="1328459" y="2253742"/>
              <a:ext cx="1662430" cy="1596390"/>
            </a:xfrm>
            <a:custGeom>
              <a:avLst/>
              <a:gdLst/>
              <a:ahLst/>
              <a:cxnLst/>
              <a:rect l="l" t="t" r="r" b="b"/>
              <a:pathLst>
                <a:path w="1662430" h="1596389">
                  <a:moveTo>
                    <a:pt x="1154517" y="0"/>
                  </a:moveTo>
                  <a:lnTo>
                    <a:pt x="1122640" y="75310"/>
                  </a:lnTo>
                  <a:lnTo>
                    <a:pt x="1166879" y="95712"/>
                  </a:lnTo>
                  <a:lnTo>
                    <a:pt x="1209597" y="118886"/>
                  </a:lnTo>
                  <a:lnTo>
                    <a:pt x="1250672" y="144748"/>
                  </a:lnTo>
                  <a:lnTo>
                    <a:pt x="1289979" y="173213"/>
                  </a:lnTo>
                  <a:lnTo>
                    <a:pt x="1327395" y="204198"/>
                  </a:lnTo>
                  <a:lnTo>
                    <a:pt x="1362797" y="237616"/>
                  </a:lnTo>
                  <a:lnTo>
                    <a:pt x="1395126" y="272292"/>
                  </a:lnTo>
                  <a:lnTo>
                    <a:pt x="1424851" y="308446"/>
                  </a:lnTo>
                  <a:lnTo>
                    <a:pt x="1451974" y="345954"/>
                  </a:lnTo>
                  <a:lnTo>
                    <a:pt x="1476494" y="384693"/>
                  </a:lnTo>
                  <a:lnTo>
                    <a:pt x="1498413" y="424539"/>
                  </a:lnTo>
                  <a:lnTo>
                    <a:pt x="1517731" y="465366"/>
                  </a:lnTo>
                  <a:lnTo>
                    <a:pt x="1534448" y="507052"/>
                  </a:lnTo>
                  <a:lnTo>
                    <a:pt x="1548566" y="549472"/>
                  </a:lnTo>
                  <a:lnTo>
                    <a:pt x="1560084" y="592502"/>
                  </a:lnTo>
                  <a:lnTo>
                    <a:pt x="1569003" y="636018"/>
                  </a:lnTo>
                  <a:lnTo>
                    <a:pt x="1575324" y="679895"/>
                  </a:lnTo>
                  <a:lnTo>
                    <a:pt x="1579047" y="724010"/>
                  </a:lnTo>
                  <a:lnTo>
                    <a:pt x="1580173" y="768238"/>
                  </a:lnTo>
                  <a:lnTo>
                    <a:pt x="1578703" y="812456"/>
                  </a:lnTo>
                  <a:lnTo>
                    <a:pt x="1574637" y="856539"/>
                  </a:lnTo>
                  <a:lnTo>
                    <a:pt x="1567975" y="900363"/>
                  </a:lnTo>
                  <a:lnTo>
                    <a:pt x="1558718" y="943803"/>
                  </a:lnTo>
                  <a:lnTo>
                    <a:pt x="1546867" y="986737"/>
                  </a:lnTo>
                  <a:lnTo>
                    <a:pt x="1532423" y="1029039"/>
                  </a:lnTo>
                  <a:lnTo>
                    <a:pt x="1515385" y="1070586"/>
                  </a:lnTo>
                  <a:lnTo>
                    <a:pt x="1495754" y="1111253"/>
                  </a:lnTo>
                  <a:lnTo>
                    <a:pt x="1473532" y="1150916"/>
                  </a:lnTo>
                  <a:lnTo>
                    <a:pt x="1448718" y="1189452"/>
                  </a:lnTo>
                  <a:lnTo>
                    <a:pt x="1421313" y="1226736"/>
                  </a:lnTo>
                  <a:lnTo>
                    <a:pt x="1391318" y="1262643"/>
                  </a:lnTo>
                  <a:lnTo>
                    <a:pt x="1358733" y="1297051"/>
                  </a:lnTo>
                  <a:lnTo>
                    <a:pt x="1324058" y="1329379"/>
                  </a:lnTo>
                  <a:lnTo>
                    <a:pt x="1287904" y="1359105"/>
                  </a:lnTo>
                  <a:lnTo>
                    <a:pt x="1250395" y="1386227"/>
                  </a:lnTo>
                  <a:lnTo>
                    <a:pt x="1211656" y="1410748"/>
                  </a:lnTo>
                  <a:lnTo>
                    <a:pt x="1171811" y="1432667"/>
                  </a:lnTo>
                  <a:lnTo>
                    <a:pt x="1130983" y="1451984"/>
                  </a:lnTo>
                  <a:lnTo>
                    <a:pt x="1089297" y="1468702"/>
                  </a:lnTo>
                  <a:lnTo>
                    <a:pt x="1046877" y="1482819"/>
                  </a:lnTo>
                  <a:lnTo>
                    <a:pt x="1003847" y="1494337"/>
                  </a:lnTo>
                  <a:lnTo>
                    <a:pt x="960332" y="1503256"/>
                  </a:lnTo>
                  <a:lnTo>
                    <a:pt x="916454" y="1509577"/>
                  </a:lnTo>
                  <a:lnTo>
                    <a:pt x="872339" y="1513301"/>
                  </a:lnTo>
                  <a:lnTo>
                    <a:pt x="828111" y="1514427"/>
                  </a:lnTo>
                  <a:lnTo>
                    <a:pt x="783894" y="1512957"/>
                  </a:lnTo>
                  <a:lnTo>
                    <a:pt x="739811" y="1508890"/>
                  </a:lnTo>
                  <a:lnTo>
                    <a:pt x="695987" y="1502228"/>
                  </a:lnTo>
                  <a:lnTo>
                    <a:pt x="652546" y="1492972"/>
                  </a:lnTo>
                  <a:lnTo>
                    <a:pt x="609613" y="1481121"/>
                  </a:lnTo>
                  <a:lnTo>
                    <a:pt x="567311" y="1466676"/>
                  </a:lnTo>
                  <a:lnTo>
                    <a:pt x="525764" y="1449638"/>
                  </a:lnTo>
                  <a:lnTo>
                    <a:pt x="485097" y="1430008"/>
                  </a:lnTo>
                  <a:lnTo>
                    <a:pt x="445433" y="1407785"/>
                  </a:lnTo>
                  <a:lnTo>
                    <a:pt x="406898" y="1382972"/>
                  </a:lnTo>
                  <a:lnTo>
                    <a:pt x="369614" y="1355567"/>
                  </a:lnTo>
                  <a:lnTo>
                    <a:pt x="333706" y="1325571"/>
                  </a:lnTo>
                  <a:lnTo>
                    <a:pt x="299299" y="1292986"/>
                  </a:lnTo>
                  <a:lnTo>
                    <a:pt x="266970" y="1258311"/>
                  </a:lnTo>
                  <a:lnTo>
                    <a:pt x="237245" y="1222157"/>
                  </a:lnTo>
                  <a:lnTo>
                    <a:pt x="210122" y="1184649"/>
                  </a:lnTo>
                  <a:lnTo>
                    <a:pt x="185602" y="1145910"/>
                  </a:lnTo>
                  <a:lnTo>
                    <a:pt x="163683" y="1106064"/>
                  </a:lnTo>
                  <a:lnTo>
                    <a:pt x="144365" y="1065237"/>
                  </a:lnTo>
                  <a:lnTo>
                    <a:pt x="127648" y="1023551"/>
                  </a:lnTo>
                  <a:lnTo>
                    <a:pt x="113530" y="981131"/>
                  </a:lnTo>
                  <a:lnTo>
                    <a:pt x="102012" y="938101"/>
                  </a:lnTo>
                  <a:lnTo>
                    <a:pt x="93093" y="894585"/>
                  </a:lnTo>
                  <a:lnTo>
                    <a:pt x="86772" y="850708"/>
                  </a:lnTo>
                  <a:lnTo>
                    <a:pt x="83049" y="806593"/>
                  </a:lnTo>
                  <a:lnTo>
                    <a:pt x="81923" y="762365"/>
                  </a:lnTo>
                  <a:lnTo>
                    <a:pt x="83393" y="718147"/>
                  </a:lnTo>
                  <a:lnTo>
                    <a:pt x="87459" y="674064"/>
                  </a:lnTo>
                  <a:lnTo>
                    <a:pt x="94121" y="630240"/>
                  </a:lnTo>
                  <a:lnTo>
                    <a:pt x="103378" y="586800"/>
                  </a:lnTo>
                  <a:lnTo>
                    <a:pt x="115229" y="543866"/>
                  </a:lnTo>
                  <a:lnTo>
                    <a:pt x="129673" y="501564"/>
                  </a:lnTo>
                  <a:lnTo>
                    <a:pt x="146711" y="460017"/>
                  </a:lnTo>
                  <a:lnTo>
                    <a:pt x="166342" y="419350"/>
                  </a:lnTo>
                  <a:lnTo>
                    <a:pt x="188564" y="379687"/>
                  </a:lnTo>
                  <a:lnTo>
                    <a:pt x="213378" y="341151"/>
                  </a:lnTo>
                  <a:lnTo>
                    <a:pt x="240783" y="303867"/>
                  </a:lnTo>
                  <a:lnTo>
                    <a:pt x="270778" y="267960"/>
                  </a:lnTo>
                  <a:lnTo>
                    <a:pt x="303363" y="233552"/>
                  </a:lnTo>
                  <a:lnTo>
                    <a:pt x="331557" y="267081"/>
                  </a:lnTo>
                  <a:lnTo>
                    <a:pt x="323429" y="159893"/>
                  </a:lnTo>
                  <a:lnTo>
                    <a:pt x="222591" y="137159"/>
                  </a:lnTo>
                  <a:lnTo>
                    <a:pt x="250785" y="170687"/>
                  </a:lnTo>
                  <a:lnTo>
                    <a:pt x="217882" y="204682"/>
                  </a:lnTo>
                  <a:lnTo>
                    <a:pt x="187031" y="240415"/>
                  </a:lnTo>
                  <a:lnTo>
                    <a:pt x="158295" y="277793"/>
                  </a:lnTo>
                  <a:lnTo>
                    <a:pt x="131737" y="316719"/>
                  </a:lnTo>
                  <a:lnTo>
                    <a:pt x="107418" y="357098"/>
                  </a:lnTo>
                  <a:lnTo>
                    <a:pt x="85400" y="398834"/>
                  </a:lnTo>
                  <a:lnTo>
                    <a:pt x="65746" y="441832"/>
                  </a:lnTo>
                  <a:lnTo>
                    <a:pt x="48044" y="487348"/>
                  </a:lnTo>
                  <a:lnTo>
                    <a:pt x="33180" y="533257"/>
                  </a:lnTo>
                  <a:lnTo>
                    <a:pt x="21114" y="579457"/>
                  </a:lnTo>
                  <a:lnTo>
                    <a:pt x="11805" y="625847"/>
                  </a:lnTo>
                  <a:lnTo>
                    <a:pt x="5210" y="672325"/>
                  </a:lnTo>
                  <a:lnTo>
                    <a:pt x="1289" y="718787"/>
                  </a:lnTo>
                  <a:lnTo>
                    <a:pt x="0" y="765133"/>
                  </a:lnTo>
                  <a:lnTo>
                    <a:pt x="1301" y="811260"/>
                  </a:lnTo>
                  <a:lnTo>
                    <a:pt x="5151" y="857065"/>
                  </a:lnTo>
                  <a:lnTo>
                    <a:pt x="11509" y="902448"/>
                  </a:lnTo>
                  <a:lnTo>
                    <a:pt x="20334" y="947305"/>
                  </a:lnTo>
                  <a:lnTo>
                    <a:pt x="31583" y="991536"/>
                  </a:lnTo>
                  <a:lnTo>
                    <a:pt x="45216" y="1035036"/>
                  </a:lnTo>
                  <a:lnTo>
                    <a:pt x="61191" y="1077706"/>
                  </a:lnTo>
                  <a:lnTo>
                    <a:pt x="79467" y="1119441"/>
                  </a:lnTo>
                  <a:lnTo>
                    <a:pt x="100003" y="1160142"/>
                  </a:lnTo>
                  <a:lnTo>
                    <a:pt x="122756" y="1199704"/>
                  </a:lnTo>
                  <a:lnTo>
                    <a:pt x="147685" y="1238027"/>
                  </a:lnTo>
                  <a:lnTo>
                    <a:pt x="174750" y="1275007"/>
                  </a:lnTo>
                  <a:lnTo>
                    <a:pt x="203908" y="1310544"/>
                  </a:lnTo>
                  <a:lnTo>
                    <a:pt x="235119" y="1344535"/>
                  </a:lnTo>
                  <a:lnTo>
                    <a:pt x="268340" y="1376877"/>
                  </a:lnTo>
                  <a:lnTo>
                    <a:pt x="303531" y="1407469"/>
                  </a:lnTo>
                  <a:lnTo>
                    <a:pt x="340651" y="1436209"/>
                  </a:lnTo>
                  <a:lnTo>
                    <a:pt x="379656" y="1462995"/>
                  </a:lnTo>
                  <a:lnTo>
                    <a:pt x="420507" y="1487724"/>
                  </a:lnTo>
                  <a:lnTo>
                    <a:pt x="463162" y="1510294"/>
                  </a:lnTo>
                  <a:lnTo>
                    <a:pt x="507579" y="1530604"/>
                  </a:lnTo>
                  <a:lnTo>
                    <a:pt x="553094" y="1548306"/>
                  </a:lnTo>
                  <a:lnTo>
                    <a:pt x="599003" y="1563169"/>
                  </a:lnTo>
                  <a:lnTo>
                    <a:pt x="645204" y="1575235"/>
                  </a:lnTo>
                  <a:lnTo>
                    <a:pt x="691594" y="1584545"/>
                  </a:lnTo>
                  <a:lnTo>
                    <a:pt x="738071" y="1591139"/>
                  </a:lnTo>
                  <a:lnTo>
                    <a:pt x="784534" y="1595061"/>
                  </a:lnTo>
                  <a:lnTo>
                    <a:pt x="830879" y="1596350"/>
                  </a:lnTo>
                  <a:lnTo>
                    <a:pt x="877006" y="1595049"/>
                  </a:lnTo>
                  <a:lnTo>
                    <a:pt x="922812" y="1591198"/>
                  </a:lnTo>
                  <a:lnTo>
                    <a:pt x="968194" y="1584840"/>
                  </a:lnTo>
                  <a:lnTo>
                    <a:pt x="1013052" y="1576016"/>
                  </a:lnTo>
                  <a:lnTo>
                    <a:pt x="1057282" y="1564766"/>
                  </a:lnTo>
                  <a:lnTo>
                    <a:pt x="1100783" y="1551133"/>
                  </a:lnTo>
                  <a:lnTo>
                    <a:pt x="1143452" y="1535158"/>
                  </a:lnTo>
                  <a:lnTo>
                    <a:pt x="1185188" y="1516882"/>
                  </a:lnTo>
                  <a:lnTo>
                    <a:pt x="1225888" y="1496347"/>
                  </a:lnTo>
                  <a:lnTo>
                    <a:pt x="1265450" y="1473594"/>
                  </a:lnTo>
                  <a:lnTo>
                    <a:pt x="1303773" y="1448664"/>
                  </a:lnTo>
                  <a:lnTo>
                    <a:pt x="1340754" y="1421600"/>
                  </a:lnTo>
                  <a:lnTo>
                    <a:pt x="1376290" y="1392441"/>
                  </a:lnTo>
                  <a:lnTo>
                    <a:pt x="1410281" y="1361231"/>
                  </a:lnTo>
                  <a:lnTo>
                    <a:pt x="1442624" y="1328009"/>
                  </a:lnTo>
                  <a:lnTo>
                    <a:pt x="1473216" y="1292818"/>
                  </a:lnTo>
                  <a:lnTo>
                    <a:pt x="1501956" y="1255699"/>
                  </a:lnTo>
                  <a:lnTo>
                    <a:pt x="1528741" y="1216693"/>
                  </a:lnTo>
                  <a:lnTo>
                    <a:pt x="1553470" y="1175842"/>
                  </a:lnTo>
                  <a:lnTo>
                    <a:pt x="1576040" y="1133188"/>
                  </a:lnTo>
                  <a:lnTo>
                    <a:pt x="1596350" y="1088770"/>
                  </a:lnTo>
                  <a:lnTo>
                    <a:pt x="1614049" y="1043255"/>
                  </a:lnTo>
                  <a:lnTo>
                    <a:pt x="1628909" y="997346"/>
                  </a:lnTo>
                  <a:lnTo>
                    <a:pt x="1640972" y="951146"/>
                  </a:lnTo>
                  <a:lnTo>
                    <a:pt x="1650279" y="904756"/>
                  </a:lnTo>
                  <a:lnTo>
                    <a:pt x="1656872" y="858278"/>
                  </a:lnTo>
                  <a:lnTo>
                    <a:pt x="1660792" y="811816"/>
                  </a:lnTo>
                  <a:lnTo>
                    <a:pt x="1662080" y="765470"/>
                  </a:lnTo>
                  <a:lnTo>
                    <a:pt x="1660779" y="719343"/>
                  </a:lnTo>
                  <a:lnTo>
                    <a:pt x="1656928" y="673538"/>
                  </a:lnTo>
                  <a:lnTo>
                    <a:pt x="1650570" y="628155"/>
                  </a:lnTo>
                  <a:lnTo>
                    <a:pt x="1641746" y="583298"/>
                  </a:lnTo>
                  <a:lnTo>
                    <a:pt x="1630497" y="539067"/>
                  </a:lnTo>
                  <a:lnTo>
                    <a:pt x="1616864" y="495567"/>
                  </a:lnTo>
                  <a:lnTo>
                    <a:pt x="1600890" y="452897"/>
                  </a:lnTo>
                  <a:lnTo>
                    <a:pt x="1582615" y="411162"/>
                  </a:lnTo>
                  <a:lnTo>
                    <a:pt x="1562081" y="370461"/>
                  </a:lnTo>
                  <a:lnTo>
                    <a:pt x="1539330" y="330899"/>
                  </a:lnTo>
                  <a:lnTo>
                    <a:pt x="1514401" y="292576"/>
                  </a:lnTo>
                  <a:lnTo>
                    <a:pt x="1487338" y="255596"/>
                  </a:lnTo>
                  <a:lnTo>
                    <a:pt x="1458181" y="220059"/>
                  </a:lnTo>
                  <a:lnTo>
                    <a:pt x="1426972" y="186068"/>
                  </a:lnTo>
                  <a:lnTo>
                    <a:pt x="1393751" y="153726"/>
                  </a:lnTo>
                  <a:lnTo>
                    <a:pt x="1358562" y="123134"/>
                  </a:lnTo>
                  <a:lnTo>
                    <a:pt x="1321444" y="94394"/>
                  </a:lnTo>
                  <a:lnTo>
                    <a:pt x="1282439" y="67608"/>
                  </a:lnTo>
                  <a:lnTo>
                    <a:pt x="1241588" y="42879"/>
                  </a:lnTo>
                  <a:lnTo>
                    <a:pt x="1198934" y="20309"/>
                  </a:lnTo>
                  <a:lnTo>
                    <a:pt x="1154517" y="0"/>
                  </a:lnTo>
                  <a:close/>
                </a:path>
              </a:pathLst>
            </a:custGeom>
            <a:solidFill>
              <a:srgbClr val="CCD4E6"/>
            </a:solidFill>
          </p:spPr>
          <p:txBody>
            <a:bodyPr wrap="square" lIns="0" tIns="0" rIns="0" bIns="0" rtlCol="0"/>
            <a:lstStyle/>
            <a:p>
              <a:endParaRPr sz="2400"/>
            </a:p>
          </p:txBody>
        </p:sp>
        <p:pic>
          <p:nvPicPr>
            <p:cNvPr id="61" name="object 6">
              <a:extLst>
                <a:ext uri="{FF2B5EF4-FFF2-40B4-BE49-F238E27FC236}">
                  <a16:creationId xmlns:a16="http://schemas.microsoft.com/office/drawing/2014/main" id="{F11DF91D-D836-CD94-9F26-4FCB4DF51CAA}"/>
                </a:ext>
              </a:extLst>
            </p:cNvPr>
            <p:cNvPicPr/>
            <p:nvPr/>
          </p:nvPicPr>
          <p:blipFill>
            <a:blip r:embed="rId4" cstate="print"/>
            <a:stretch>
              <a:fillRect/>
            </a:stretch>
          </p:blipFill>
          <p:spPr>
            <a:xfrm>
              <a:off x="1645919" y="2129015"/>
              <a:ext cx="1022591" cy="551700"/>
            </a:xfrm>
            <a:prstGeom prst="rect">
              <a:avLst/>
            </a:prstGeom>
          </p:spPr>
        </p:pic>
        <p:pic>
          <p:nvPicPr>
            <p:cNvPr id="62" name="object 7">
              <a:extLst>
                <a:ext uri="{FF2B5EF4-FFF2-40B4-BE49-F238E27FC236}">
                  <a16:creationId xmlns:a16="http://schemas.microsoft.com/office/drawing/2014/main" id="{09BC335E-14C1-70E8-4CBF-5761EE8AE505}"/>
                </a:ext>
              </a:extLst>
            </p:cNvPr>
            <p:cNvPicPr/>
            <p:nvPr/>
          </p:nvPicPr>
          <p:blipFill>
            <a:blip r:embed="rId5" cstate="print"/>
            <a:stretch>
              <a:fillRect/>
            </a:stretch>
          </p:blipFill>
          <p:spPr>
            <a:xfrm>
              <a:off x="1755647" y="2132088"/>
              <a:ext cx="801611" cy="573011"/>
            </a:xfrm>
            <a:prstGeom prst="rect">
              <a:avLst/>
            </a:prstGeom>
          </p:spPr>
        </p:pic>
        <p:pic>
          <p:nvPicPr>
            <p:cNvPr id="63" name="object 8">
              <a:extLst>
                <a:ext uri="{FF2B5EF4-FFF2-40B4-BE49-F238E27FC236}">
                  <a16:creationId xmlns:a16="http://schemas.microsoft.com/office/drawing/2014/main" id="{856EDC08-4C74-AA9D-AFAD-08903E1A689D}"/>
                </a:ext>
              </a:extLst>
            </p:cNvPr>
            <p:cNvPicPr/>
            <p:nvPr/>
          </p:nvPicPr>
          <p:blipFill>
            <a:blip r:embed="rId6" cstate="print"/>
            <a:stretch>
              <a:fillRect/>
            </a:stretch>
          </p:blipFill>
          <p:spPr>
            <a:xfrm>
              <a:off x="1688591" y="2148840"/>
              <a:ext cx="941832" cy="470916"/>
            </a:xfrm>
            <a:prstGeom prst="rect">
              <a:avLst/>
            </a:prstGeom>
          </p:spPr>
        </p:pic>
      </p:grpSp>
      <p:sp>
        <p:nvSpPr>
          <p:cNvPr id="64" name="object 9">
            <a:extLst>
              <a:ext uri="{FF2B5EF4-FFF2-40B4-BE49-F238E27FC236}">
                <a16:creationId xmlns:a16="http://schemas.microsoft.com/office/drawing/2014/main" id="{E8924A8E-CACA-F5B8-7801-38BFC7108963}"/>
              </a:ext>
            </a:extLst>
          </p:cNvPr>
          <p:cNvSpPr txBox="1"/>
          <p:nvPr/>
        </p:nvSpPr>
        <p:spPr>
          <a:xfrm>
            <a:off x="722930" y="1726792"/>
            <a:ext cx="5677870" cy="951543"/>
          </a:xfrm>
          <a:prstGeom prst="rect">
            <a:avLst/>
          </a:prstGeom>
        </p:spPr>
        <p:txBody>
          <a:bodyPr vert="horz" wrap="square" lIns="0" tIns="17780" rIns="0" bIns="0" rtlCol="0">
            <a:spAutoFit/>
          </a:bodyPr>
          <a:lstStyle/>
          <a:p>
            <a:pPr marL="16933" marR="670543">
              <a:spcBef>
                <a:spcPts val="140"/>
              </a:spcBef>
            </a:pPr>
            <a:r>
              <a:rPr lang="en-GB" spc="-7" dirty="0">
                <a:solidFill>
                  <a:srgbClr val="3A3A3A"/>
                </a:solidFill>
                <a:latin typeface="Calibri"/>
                <a:cs typeface="Calibri"/>
              </a:rPr>
              <a:t>Every</a:t>
            </a:r>
            <a:r>
              <a:rPr lang="en-GB" dirty="0">
                <a:solidFill>
                  <a:srgbClr val="3A3A3A"/>
                </a:solidFill>
                <a:latin typeface="Calibri"/>
                <a:cs typeface="Calibri"/>
              </a:rPr>
              <a:t> </a:t>
            </a:r>
            <a:r>
              <a:rPr lang="en-GB" spc="-7" dirty="0">
                <a:solidFill>
                  <a:srgbClr val="3A3A3A"/>
                </a:solidFill>
                <a:latin typeface="Calibri"/>
                <a:cs typeface="Calibri"/>
              </a:rPr>
              <a:t>child</a:t>
            </a:r>
            <a:r>
              <a:rPr lang="en-GB" spc="7" dirty="0">
                <a:solidFill>
                  <a:srgbClr val="3A3A3A"/>
                </a:solidFill>
                <a:latin typeface="Calibri"/>
                <a:cs typeface="Calibri"/>
              </a:rPr>
              <a:t> </a:t>
            </a:r>
            <a:r>
              <a:rPr lang="en-GB" dirty="0">
                <a:solidFill>
                  <a:srgbClr val="3A3A3A"/>
                </a:solidFill>
                <a:latin typeface="Calibri"/>
                <a:cs typeface="Calibri"/>
              </a:rPr>
              <a:t>able</a:t>
            </a:r>
            <a:r>
              <a:rPr lang="en-GB" spc="7" dirty="0">
                <a:solidFill>
                  <a:srgbClr val="3A3A3A"/>
                </a:solidFill>
                <a:latin typeface="Calibri"/>
                <a:cs typeface="Calibri"/>
              </a:rPr>
              <a:t> </a:t>
            </a:r>
            <a:r>
              <a:rPr lang="en-GB" dirty="0">
                <a:solidFill>
                  <a:srgbClr val="3A3A3A"/>
                </a:solidFill>
                <a:latin typeface="Calibri"/>
                <a:cs typeface="Calibri"/>
              </a:rPr>
              <a:t>to</a:t>
            </a:r>
            <a:r>
              <a:rPr lang="en-GB" spc="-7" dirty="0">
                <a:solidFill>
                  <a:srgbClr val="3A3A3A"/>
                </a:solidFill>
                <a:latin typeface="Calibri"/>
                <a:cs typeface="Calibri"/>
              </a:rPr>
              <a:t> benefit</a:t>
            </a:r>
            <a:r>
              <a:rPr lang="en-GB" spc="27" dirty="0">
                <a:solidFill>
                  <a:srgbClr val="3A3A3A"/>
                </a:solidFill>
                <a:latin typeface="Calibri"/>
                <a:cs typeface="Calibri"/>
              </a:rPr>
              <a:t> </a:t>
            </a:r>
            <a:r>
              <a:rPr lang="en-GB" spc="-7" dirty="0">
                <a:solidFill>
                  <a:srgbClr val="3A3A3A"/>
                </a:solidFill>
                <a:latin typeface="Calibri"/>
                <a:cs typeface="Calibri"/>
              </a:rPr>
              <a:t>from</a:t>
            </a:r>
            <a:r>
              <a:rPr lang="en-GB" spc="-40" dirty="0">
                <a:solidFill>
                  <a:srgbClr val="3A3A3A"/>
                </a:solidFill>
                <a:latin typeface="Calibri"/>
                <a:cs typeface="Calibri"/>
              </a:rPr>
              <a:t> </a:t>
            </a:r>
            <a:r>
              <a:rPr lang="en-GB" dirty="0">
                <a:solidFill>
                  <a:srgbClr val="3A3A3A"/>
                </a:solidFill>
                <a:latin typeface="Calibri"/>
                <a:cs typeface="Calibri"/>
              </a:rPr>
              <a:t>an </a:t>
            </a:r>
            <a:r>
              <a:rPr lang="en-GB" spc="-7" dirty="0">
                <a:solidFill>
                  <a:srgbClr val="3A3A3A"/>
                </a:solidFill>
                <a:latin typeface="Calibri"/>
                <a:cs typeface="Calibri"/>
              </a:rPr>
              <a:t>excellent education,</a:t>
            </a:r>
            <a:r>
              <a:rPr lang="en-GB" spc="7" dirty="0">
                <a:solidFill>
                  <a:srgbClr val="3A3A3A"/>
                </a:solidFill>
                <a:latin typeface="Calibri"/>
                <a:cs typeface="Calibri"/>
              </a:rPr>
              <a:t> </a:t>
            </a:r>
            <a:r>
              <a:rPr lang="en-GB" dirty="0">
                <a:solidFill>
                  <a:srgbClr val="3A3A3A"/>
                </a:solidFill>
                <a:latin typeface="Calibri"/>
                <a:cs typeface="Calibri"/>
              </a:rPr>
              <a:t>regardless</a:t>
            </a:r>
            <a:r>
              <a:rPr lang="en-GB" spc="13" dirty="0">
                <a:solidFill>
                  <a:srgbClr val="3A3A3A"/>
                </a:solidFill>
                <a:latin typeface="Calibri"/>
                <a:cs typeface="Calibri"/>
              </a:rPr>
              <a:t> </a:t>
            </a:r>
            <a:r>
              <a:rPr lang="en-GB" spc="-7" dirty="0">
                <a:solidFill>
                  <a:srgbClr val="3A3A3A"/>
                </a:solidFill>
                <a:latin typeface="Calibri"/>
                <a:cs typeface="Calibri"/>
              </a:rPr>
              <a:t>of</a:t>
            </a:r>
            <a:r>
              <a:rPr lang="en-GB" spc="-13" dirty="0">
                <a:solidFill>
                  <a:srgbClr val="3A3A3A"/>
                </a:solidFill>
                <a:latin typeface="Calibri"/>
                <a:cs typeface="Calibri"/>
              </a:rPr>
              <a:t> </a:t>
            </a:r>
            <a:r>
              <a:rPr lang="en-GB" spc="-7" dirty="0">
                <a:solidFill>
                  <a:srgbClr val="3A3A3A"/>
                </a:solidFill>
                <a:latin typeface="Calibri"/>
                <a:cs typeface="Calibri"/>
              </a:rPr>
              <a:t>background</a:t>
            </a:r>
            <a:endParaRPr lang="en-GB" dirty="0">
              <a:latin typeface="Calibri"/>
              <a:cs typeface="Calibri"/>
            </a:endParaRPr>
          </a:p>
          <a:p>
            <a:pPr marL="16933" marR="6773">
              <a:spcBef>
                <a:spcPts val="800"/>
              </a:spcBef>
            </a:pPr>
            <a:r>
              <a:rPr lang="en-GB" spc="-7" dirty="0">
                <a:solidFill>
                  <a:srgbClr val="3A3A3A"/>
                </a:solidFill>
                <a:latin typeface="Calibri"/>
                <a:cs typeface="Calibri"/>
              </a:rPr>
              <a:t>Every</a:t>
            </a:r>
            <a:r>
              <a:rPr lang="en-GB" spc="7" dirty="0">
                <a:solidFill>
                  <a:srgbClr val="3A3A3A"/>
                </a:solidFill>
                <a:latin typeface="Calibri"/>
                <a:cs typeface="Calibri"/>
              </a:rPr>
              <a:t> </a:t>
            </a:r>
            <a:r>
              <a:rPr lang="en-GB" spc="-7" dirty="0">
                <a:solidFill>
                  <a:srgbClr val="3A3A3A"/>
                </a:solidFill>
                <a:latin typeface="Calibri"/>
                <a:cs typeface="Calibri"/>
              </a:rPr>
              <a:t>education</a:t>
            </a:r>
            <a:r>
              <a:rPr lang="en-GB" spc="20" dirty="0">
                <a:solidFill>
                  <a:srgbClr val="3A3A3A"/>
                </a:solidFill>
                <a:latin typeface="Calibri"/>
                <a:cs typeface="Calibri"/>
              </a:rPr>
              <a:t> </a:t>
            </a:r>
            <a:r>
              <a:rPr lang="en-GB" spc="-7" dirty="0">
                <a:solidFill>
                  <a:srgbClr val="3A3A3A"/>
                </a:solidFill>
                <a:latin typeface="Calibri"/>
                <a:cs typeface="Calibri"/>
              </a:rPr>
              <a:t>professional</a:t>
            </a:r>
            <a:r>
              <a:rPr lang="en-GB" spc="-27" dirty="0">
                <a:solidFill>
                  <a:srgbClr val="3A3A3A"/>
                </a:solidFill>
                <a:latin typeface="Calibri"/>
                <a:cs typeface="Calibri"/>
              </a:rPr>
              <a:t> </a:t>
            </a:r>
            <a:r>
              <a:rPr lang="en-GB" spc="-7" dirty="0">
                <a:solidFill>
                  <a:srgbClr val="3A3A3A"/>
                </a:solidFill>
                <a:latin typeface="Calibri"/>
                <a:cs typeface="Calibri"/>
              </a:rPr>
              <a:t>able</a:t>
            </a:r>
            <a:r>
              <a:rPr lang="en-GB" spc="20" dirty="0">
                <a:solidFill>
                  <a:srgbClr val="3A3A3A"/>
                </a:solidFill>
                <a:latin typeface="Calibri"/>
                <a:cs typeface="Calibri"/>
              </a:rPr>
              <a:t> </a:t>
            </a:r>
            <a:r>
              <a:rPr lang="en-GB" dirty="0">
                <a:solidFill>
                  <a:srgbClr val="3A3A3A"/>
                </a:solidFill>
                <a:latin typeface="Calibri"/>
                <a:cs typeface="Calibri"/>
              </a:rPr>
              <a:t>to</a:t>
            </a:r>
            <a:r>
              <a:rPr lang="en-GB" spc="7" dirty="0">
                <a:solidFill>
                  <a:srgbClr val="3A3A3A"/>
                </a:solidFill>
                <a:latin typeface="Calibri"/>
                <a:cs typeface="Calibri"/>
              </a:rPr>
              <a:t> </a:t>
            </a:r>
            <a:r>
              <a:rPr lang="en-GB" dirty="0">
                <a:solidFill>
                  <a:srgbClr val="3A3A3A"/>
                </a:solidFill>
                <a:latin typeface="Calibri"/>
                <a:cs typeface="Calibri"/>
              </a:rPr>
              <a:t>grow</a:t>
            </a:r>
            <a:r>
              <a:rPr lang="en-GB" spc="-20" dirty="0">
                <a:solidFill>
                  <a:srgbClr val="3A3A3A"/>
                </a:solidFill>
                <a:latin typeface="Calibri"/>
                <a:cs typeface="Calibri"/>
              </a:rPr>
              <a:t> </a:t>
            </a:r>
            <a:r>
              <a:rPr lang="en-GB" spc="-7" dirty="0">
                <a:solidFill>
                  <a:srgbClr val="3A3A3A"/>
                </a:solidFill>
                <a:latin typeface="Calibri"/>
                <a:cs typeface="Calibri"/>
              </a:rPr>
              <a:t>and</a:t>
            </a:r>
            <a:r>
              <a:rPr lang="en-GB" spc="7" dirty="0">
                <a:solidFill>
                  <a:srgbClr val="3A3A3A"/>
                </a:solidFill>
                <a:latin typeface="Calibri"/>
                <a:cs typeface="Calibri"/>
              </a:rPr>
              <a:t> </a:t>
            </a:r>
            <a:r>
              <a:rPr lang="en-GB" dirty="0">
                <a:solidFill>
                  <a:srgbClr val="3A3A3A"/>
                </a:solidFill>
                <a:latin typeface="Calibri"/>
                <a:cs typeface="Calibri"/>
              </a:rPr>
              <a:t>give </a:t>
            </a:r>
            <a:r>
              <a:rPr lang="en-GB" spc="-400" dirty="0">
                <a:solidFill>
                  <a:srgbClr val="3A3A3A"/>
                </a:solidFill>
                <a:latin typeface="Calibri"/>
                <a:cs typeface="Calibri"/>
              </a:rPr>
              <a:t> </a:t>
            </a:r>
            <a:r>
              <a:rPr lang="en-GB" spc="-7" dirty="0">
                <a:solidFill>
                  <a:srgbClr val="3A3A3A"/>
                </a:solidFill>
                <a:latin typeface="Calibri"/>
                <a:cs typeface="Calibri"/>
              </a:rPr>
              <a:t>their</a:t>
            </a:r>
            <a:r>
              <a:rPr lang="en-GB" dirty="0">
                <a:solidFill>
                  <a:srgbClr val="3A3A3A"/>
                </a:solidFill>
                <a:latin typeface="Calibri"/>
                <a:cs typeface="Calibri"/>
              </a:rPr>
              <a:t> </a:t>
            </a:r>
            <a:r>
              <a:rPr lang="en-GB" spc="-7" dirty="0">
                <a:solidFill>
                  <a:srgbClr val="3A3A3A"/>
                </a:solidFill>
                <a:latin typeface="Calibri"/>
                <a:cs typeface="Calibri"/>
              </a:rPr>
              <a:t>best</a:t>
            </a:r>
            <a:endParaRPr lang="en-GB" dirty="0">
              <a:latin typeface="Calibri"/>
              <a:cs typeface="Calibri"/>
            </a:endParaRPr>
          </a:p>
        </p:txBody>
      </p:sp>
      <p:grpSp>
        <p:nvGrpSpPr>
          <p:cNvPr id="65" name="object 10">
            <a:extLst>
              <a:ext uri="{FF2B5EF4-FFF2-40B4-BE49-F238E27FC236}">
                <a16:creationId xmlns:a16="http://schemas.microsoft.com/office/drawing/2014/main" id="{9CF3078F-0533-23A5-D70D-BD6FF45ADD0C}"/>
              </a:ext>
            </a:extLst>
          </p:cNvPr>
          <p:cNvGrpSpPr/>
          <p:nvPr/>
        </p:nvGrpSpPr>
        <p:grpSpPr>
          <a:xfrm>
            <a:off x="3263901" y="3698972"/>
            <a:ext cx="1365673" cy="770467"/>
            <a:chOff x="2273807" y="2756903"/>
            <a:chExt cx="1024255" cy="577850"/>
          </a:xfrm>
        </p:grpSpPr>
        <p:pic>
          <p:nvPicPr>
            <p:cNvPr id="66" name="object 11">
              <a:extLst>
                <a:ext uri="{FF2B5EF4-FFF2-40B4-BE49-F238E27FC236}">
                  <a16:creationId xmlns:a16="http://schemas.microsoft.com/office/drawing/2014/main" id="{10FE7BEA-AA68-037A-2A77-F672E1BFFC6F}"/>
                </a:ext>
              </a:extLst>
            </p:cNvPr>
            <p:cNvPicPr/>
            <p:nvPr/>
          </p:nvPicPr>
          <p:blipFill>
            <a:blip r:embed="rId7" cstate="print"/>
            <a:stretch>
              <a:fillRect/>
            </a:stretch>
          </p:blipFill>
          <p:spPr>
            <a:xfrm>
              <a:off x="2273807" y="2756903"/>
              <a:ext cx="1024153" cy="551700"/>
            </a:xfrm>
            <a:prstGeom prst="rect">
              <a:avLst/>
            </a:prstGeom>
          </p:spPr>
        </p:pic>
        <p:pic>
          <p:nvPicPr>
            <p:cNvPr id="67" name="object 12">
              <a:extLst>
                <a:ext uri="{FF2B5EF4-FFF2-40B4-BE49-F238E27FC236}">
                  <a16:creationId xmlns:a16="http://schemas.microsoft.com/office/drawing/2014/main" id="{D32D07F6-DFDD-857C-2AB3-0E6D4707C742}"/>
                </a:ext>
              </a:extLst>
            </p:cNvPr>
            <p:cNvPicPr/>
            <p:nvPr/>
          </p:nvPicPr>
          <p:blipFill>
            <a:blip r:embed="rId8" cstate="print"/>
            <a:stretch>
              <a:fillRect/>
            </a:stretch>
          </p:blipFill>
          <p:spPr>
            <a:xfrm>
              <a:off x="2377439" y="2759989"/>
              <a:ext cx="815352" cy="574522"/>
            </a:xfrm>
            <a:prstGeom prst="rect">
              <a:avLst/>
            </a:prstGeom>
          </p:spPr>
        </p:pic>
        <p:pic>
          <p:nvPicPr>
            <p:cNvPr id="68" name="object 13">
              <a:extLst>
                <a:ext uri="{FF2B5EF4-FFF2-40B4-BE49-F238E27FC236}">
                  <a16:creationId xmlns:a16="http://schemas.microsoft.com/office/drawing/2014/main" id="{0D364E6D-8975-020A-A93C-CA27F5EE9ADC}"/>
                </a:ext>
              </a:extLst>
            </p:cNvPr>
            <p:cNvPicPr/>
            <p:nvPr/>
          </p:nvPicPr>
          <p:blipFill>
            <a:blip r:embed="rId9" cstate="print"/>
            <a:stretch>
              <a:fillRect/>
            </a:stretch>
          </p:blipFill>
          <p:spPr>
            <a:xfrm>
              <a:off x="2316479" y="2776727"/>
              <a:ext cx="943356" cy="470916"/>
            </a:xfrm>
            <a:prstGeom prst="rect">
              <a:avLst/>
            </a:prstGeom>
          </p:spPr>
        </p:pic>
      </p:grpSp>
      <p:sp>
        <p:nvSpPr>
          <p:cNvPr id="69" name="object 14">
            <a:extLst>
              <a:ext uri="{FF2B5EF4-FFF2-40B4-BE49-F238E27FC236}">
                <a16:creationId xmlns:a16="http://schemas.microsoft.com/office/drawing/2014/main" id="{6E09CBC8-DBEB-7358-6601-2A19ACFEBBB1}"/>
              </a:ext>
            </a:extLst>
          </p:cNvPr>
          <p:cNvSpPr txBox="1"/>
          <p:nvPr/>
        </p:nvSpPr>
        <p:spPr>
          <a:xfrm>
            <a:off x="3566838" y="3765368"/>
            <a:ext cx="764540" cy="478763"/>
          </a:xfrm>
          <a:prstGeom prst="rect">
            <a:avLst/>
          </a:prstGeom>
        </p:spPr>
        <p:txBody>
          <a:bodyPr vert="horz" wrap="square" lIns="0" tIns="16933" rIns="0" bIns="0" rtlCol="0">
            <a:spAutoFit/>
          </a:bodyPr>
          <a:lstStyle/>
          <a:p>
            <a:pPr marL="847" algn="ctr">
              <a:lnSpc>
                <a:spcPts val="1840"/>
              </a:lnSpc>
              <a:spcBef>
                <a:spcPts val="133"/>
              </a:spcBef>
            </a:pPr>
            <a:r>
              <a:rPr sz="1600" spc="-20" dirty="0">
                <a:solidFill>
                  <a:srgbClr val="FFFFFF"/>
                </a:solidFill>
                <a:latin typeface="Calibri"/>
                <a:cs typeface="Calibri"/>
              </a:rPr>
              <a:t>Work</a:t>
            </a:r>
            <a:endParaRPr sz="1600" dirty="0">
              <a:latin typeface="Calibri"/>
              <a:cs typeface="Calibri"/>
            </a:endParaRPr>
          </a:p>
          <a:p>
            <a:pPr algn="ctr">
              <a:lnSpc>
                <a:spcPts val="1840"/>
              </a:lnSpc>
            </a:pPr>
            <a:r>
              <a:rPr sz="1600" spc="-27" dirty="0">
                <a:solidFill>
                  <a:srgbClr val="FFFFFF"/>
                </a:solidFill>
                <a:latin typeface="Calibri"/>
                <a:cs typeface="Calibri"/>
              </a:rPr>
              <a:t>Together</a:t>
            </a:r>
            <a:endParaRPr sz="1600" dirty="0">
              <a:latin typeface="Calibri"/>
              <a:cs typeface="Calibri"/>
            </a:endParaRPr>
          </a:p>
        </p:txBody>
      </p:sp>
      <p:grpSp>
        <p:nvGrpSpPr>
          <p:cNvPr id="70" name="object 15">
            <a:extLst>
              <a:ext uri="{FF2B5EF4-FFF2-40B4-BE49-F238E27FC236}">
                <a16:creationId xmlns:a16="http://schemas.microsoft.com/office/drawing/2014/main" id="{AFEC1A61-2D30-DB9C-6BE3-9B1268874258}"/>
              </a:ext>
            </a:extLst>
          </p:cNvPr>
          <p:cNvGrpSpPr/>
          <p:nvPr/>
        </p:nvGrpSpPr>
        <p:grpSpPr>
          <a:xfrm>
            <a:off x="2426718" y="4536172"/>
            <a:ext cx="1363980" cy="770467"/>
            <a:chOff x="1645920" y="3384803"/>
            <a:chExt cx="1022985" cy="577850"/>
          </a:xfrm>
        </p:grpSpPr>
        <p:pic>
          <p:nvPicPr>
            <p:cNvPr id="71" name="object 16">
              <a:extLst>
                <a:ext uri="{FF2B5EF4-FFF2-40B4-BE49-F238E27FC236}">
                  <a16:creationId xmlns:a16="http://schemas.microsoft.com/office/drawing/2014/main" id="{C075F2E0-8641-9CAD-A3AB-6CE618051C30}"/>
                </a:ext>
              </a:extLst>
            </p:cNvPr>
            <p:cNvPicPr/>
            <p:nvPr/>
          </p:nvPicPr>
          <p:blipFill>
            <a:blip r:embed="rId4" cstate="print"/>
            <a:stretch>
              <a:fillRect/>
            </a:stretch>
          </p:blipFill>
          <p:spPr>
            <a:xfrm>
              <a:off x="1645920" y="3384803"/>
              <a:ext cx="1022591" cy="551700"/>
            </a:xfrm>
            <a:prstGeom prst="rect">
              <a:avLst/>
            </a:prstGeom>
          </p:spPr>
        </p:pic>
        <p:pic>
          <p:nvPicPr>
            <p:cNvPr id="72" name="object 17">
              <a:extLst>
                <a:ext uri="{FF2B5EF4-FFF2-40B4-BE49-F238E27FC236}">
                  <a16:creationId xmlns:a16="http://schemas.microsoft.com/office/drawing/2014/main" id="{84A21194-46C8-2D37-D0F9-E481D9A93A43}"/>
                </a:ext>
              </a:extLst>
            </p:cNvPr>
            <p:cNvPicPr/>
            <p:nvPr/>
          </p:nvPicPr>
          <p:blipFill>
            <a:blip r:embed="rId10" cstate="print"/>
            <a:stretch>
              <a:fillRect/>
            </a:stretch>
          </p:blipFill>
          <p:spPr>
            <a:xfrm>
              <a:off x="1761744" y="3387851"/>
              <a:ext cx="818388" cy="574522"/>
            </a:xfrm>
            <a:prstGeom prst="rect">
              <a:avLst/>
            </a:prstGeom>
          </p:spPr>
        </p:pic>
        <p:pic>
          <p:nvPicPr>
            <p:cNvPr id="73" name="object 18">
              <a:extLst>
                <a:ext uri="{FF2B5EF4-FFF2-40B4-BE49-F238E27FC236}">
                  <a16:creationId xmlns:a16="http://schemas.microsoft.com/office/drawing/2014/main" id="{6FAFA104-6E07-C4D9-4A63-F8773D134141}"/>
                </a:ext>
              </a:extLst>
            </p:cNvPr>
            <p:cNvPicPr/>
            <p:nvPr/>
          </p:nvPicPr>
          <p:blipFill>
            <a:blip r:embed="rId11" cstate="print"/>
            <a:stretch>
              <a:fillRect/>
            </a:stretch>
          </p:blipFill>
          <p:spPr>
            <a:xfrm>
              <a:off x="1688592" y="3404615"/>
              <a:ext cx="941832" cy="470915"/>
            </a:xfrm>
            <a:prstGeom prst="rect">
              <a:avLst/>
            </a:prstGeom>
          </p:spPr>
        </p:pic>
      </p:grpSp>
      <p:sp>
        <p:nvSpPr>
          <p:cNvPr id="74" name="object 19">
            <a:extLst>
              <a:ext uri="{FF2B5EF4-FFF2-40B4-BE49-F238E27FC236}">
                <a16:creationId xmlns:a16="http://schemas.microsoft.com/office/drawing/2014/main" id="{C850B65F-3B3F-4D31-0CEB-39B7F41377A2}"/>
              </a:ext>
            </a:extLst>
          </p:cNvPr>
          <p:cNvSpPr txBox="1"/>
          <p:nvPr/>
        </p:nvSpPr>
        <p:spPr>
          <a:xfrm>
            <a:off x="2745402" y="4602890"/>
            <a:ext cx="734060" cy="502702"/>
          </a:xfrm>
          <a:prstGeom prst="rect">
            <a:avLst/>
          </a:prstGeom>
        </p:spPr>
        <p:txBody>
          <a:bodyPr vert="horz" wrap="square" lIns="0" tIns="40640" rIns="0" bIns="0" rtlCol="0">
            <a:spAutoFit/>
          </a:bodyPr>
          <a:lstStyle/>
          <a:p>
            <a:pPr marL="16933" marR="6773" indent="5927">
              <a:lnSpc>
                <a:spcPts val="1760"/>
              </a:lnSpc>
              <a:spcBef>
                <a:spcPts val="320"/>
              </a:spcBef>
            </a:pPr>
            <a:r>
              <a:rPr sz="1600" dirty="0">
                <a:solidFill>
                  <a:srgbClr val="FFFFFF"/>
                </a:solidFill>
                <a:latin typeface="Calibri"/>
                <a:cs typeface="Calibri"/>
              </a:rPr>
              <a:t>Act</a:t>
            </a:r>
            <a:r>
              <a:rPr sz="1600" spc="-7" dirty="0">
                <a:solidFill>
                  <a:srgbClr val="FFFFFF"/>
                </a:solidFill>
                <a:latin typeface="Calibri"/>
                <a:cs typeface="Calibri"/>
              </a:rPr>
              <a:t> </a:t>
            </a:r>
            <a:r>
              <a:rPr sz="1600" spc="-13" dirty="0">
                <a:solidFill>
                  <a:srgbClr val="FFFFFF"/>
                </a:solidFill>
                <a:latin typeface="Calibri"/>
                <a:cs typeface="Calibri"/>
              </a:rPr>
              <a:t>w</a:t>
            </a:r>
            <a:r>
              <a:rPr sz="1600" dirty="0">
                <a:solidFill>
                  <a:srgbClr val="FFFFFF"/>
                </a:solidFill>
                <a:latin typeface="Calibri"/>
                <a:cs typeface="Calibri"/>
              </a:rPr>
              <a:t>i</a:t>
            </a:r>
            <a:r>
              <a:rPr sz="1600" spc="7" dirty="0">
                <a:solidFill>
                  <a:srgbClr val="FFFFFF"/>
                </a:solidFill>
                <a:latin typeface="Calibri"/>
                <a:cs typeface="Calibri"/>
              </a:rPr>
              <a:t>t</a:t>
            </a:r>
            <a:r>
              <a:rPr sz="1600" dirty="0">
                <a:solidFill>
                  <a:srgbClr val="FFFFFF"/>
                </a:solidFill>
                <a:latin typeface="Calibri"/>
                <a:cs typeface="Calibri"/>
              </a:rPr>
              <a:t>h  I</a:t>
            </a:r>
            <a:r>
              <a:rPr sz="1600" spc="-13" dirty="0">
                <a:solidFill>
                  <a:srgbClr val="FFFFFF"/>
                </a:solidFill>
                <a:latin typeface="Calibri"/>
                <a:cs typeface="Calibri"/>
              </a:rPr>
              <a:t>nt</a:t>
            </a:r>
            <a:r>
              <a:rPr sz="1600" dirty="0">
                <a:solidFill>
                  <a:srgbClr val="FFFFFF"/>
                </a:solidFill>
                <a:latin typeface="Calibri"/>
                <a:cs typeface="Calibri"/>
              </a:rPr>
              <a:t>egri</a:t>
            </a:r>
            <a:r>
              <a:rPr sz="1600" spc="7" dirty="0">
                <a:solidFill>
                  <a:srgbClr val="FFFFFF"/>
                </a:solidFill>
                <a:latin typeface="Calibri"/>
                <a:cs typeface="Calibri"/>
              </a:rPr>
              <a:t>t</a:t>
            </a:r>
            <a:r>
              <a:rPr sz="1600" dirty="0">
                <a:solidFill>
                  <a:srgbClr val="FFFFFF"/>
                </a:solidFill>
                <a:latin typeface="Calibri"/>
                <a:cs typeface="Calibri"/>
              </a:rPr>
              <a:t>y</a:t>
            </a:r>
            <a:endParaRPr sz="1600">
              <a:latin typeface="Calibri"/>
              <a:cs typeface="Calibri"/>
            </a:endParaRPr>
          </a:p>
        </p:txBody>
      </p:sp>
      <p:grpSp>
        <p:nvGrpSpPr>
          <p:cNvPr id="75" name="object 20">
            <a:extLst>
              <a:ext uri="{FF2B5EF4-FFF2-40B4-BE49-F238E27FC236}">
                <a16:creationId xmlns:a16="http://schemas.microsoft.com/office/drawing/2014/main" id="{D95F960E-FFDF-10B8-D89A-D80079D02197}"/>
              </a:ext>
            </a:extLst>
          </p:cNvPr>
          <p:cNvGrpSpPr/>
          <p:nvPr/>
        </p:nvGrpSpPr>
        <p:grpSpPr>
          <a:xfrm>
            <a:off x="1589534" y="3698972"/>
            <a:ext cx="1363980" cy="770467"/>
            <a:chOff x="1018032" y="2756903"/>
            <a:chExt cx="1022985" cy="577850"/>
          </a:xfrm>
        </p:grpSpPr>
        <p:pic>
          <p:nvPicPr>
            <p:cNvPr id="76" name="object 21">
              <a:extLst>
                <a:ext uri="{FF2B5EF4-FFF2-40B4-BE49-F238E27FC236}">
                  <a16:creationId xmlns:a16="http://schemas.microsoft.com/office/drawing/2014/main" id="{6F3B1AE3-CA7C-697F-8B29-8328B9848AA2}"/>
                </a:ext>
              </a:extLst>
            </p:cNvPr>
            <p:cNvPicPr/>
            <p:nvPr/>
          </p:nvPicPr>
          <p:blipFill>
            <a:blip r:embed="rId4" cstate="print"/>
            <a:stretch>
              <a:fillRect/>
            </a:stretch>
          </p:blipFill>
          <p:spPr>
            <a:xfrm>
              <a:off x="1018032" y="2756903"/>
              <a:ext cx="1022591" cy="551700"/>
            </a:xfrm>
            <a:prstGeom prst="rect">
              <a:avLst/>
            </a:prstGeom>
          </p:spPr>
        </p:pic>
        <p:pic>
          <p:nvPicPr>
            <p:cNvPr id="77" name="object 22">
              <a:extLst>
                <a:ext uri="{FF2B5EF4-FFF2-40B4-BE49-F238E27FC236}">
                  <a16:creationId xmlns:a16="http://schemas.microsoft.com/office/drawing/2014/main" id="{61538F7D-F04B-0DDA-260C-8D051504E4D3}"/>
                </a:ext>
              </a:extLst>
            </p:cNvPr>
            <p:cNvPicPr/>
            <p:nvPr/>
          </p:nvPicPr>
          <p:blipFill>
            <a:blip r:embed="rId12" cstate="print"/>
            <a:stretch>
              <a:fillRect/>
            </a:stretch>
          </p:blipFill>
          <p:spPr>
            <a:xfrm>
              <a:off x="1072896" y="2759989"/>
              <a:ext cx="911339" cy="574522"/>
            </a:xfrm>
            <a:prstGeom prst="rect">
              <a:avLst/>
            </a:prstGeom>
          </p:spPr>
        </p:pic>
        <p:pic>
          <p:nvPicPr>
            <p:cNvPr id="78" name="object 23">
              <a:extLst>
                <a:ext uri="{FF2B5EF4-FFF2-40B4-BE49-F238E27FC236}">
                  <a16:creationId xmlns:a16="http://schemas.microsoft.com/office/drawing/2014/main" id="{165054FE-7FF6-0C2C-05D1-7A3687F5294A}"/>
                </a:ext>
              </a:extLst>
            </p:cNvPr>
            <p:cNvPicPr/>
            <p:nvPr/>
          </p:nvPicPr>
          <p:blipFill>
            <a:blip r:embed="rId13" cstate="print"/>
            <a:stretch>
              <a:fillRect/>
            </a:stretch>
          </p:blipFill>
          <p:spPr>
            <a:xfrm>
              <a:off x="1060704" y="2776727"/>
              <a:ext cx="941832" cy="470916"/>
            </a:xfrm>
            <a:prstGeom prst="rect">
              <a:avLst/>
            </a:prstGeom>
          </p:spPr>
        </p:pic>
      </p:grpSp>
      <p:sp>
        <p:nvSpPr>
          <p:cNvPr id="79" name="object 24">
            <a:extLst>
              <a:ext uri="{FF2B5EF4-FFF2-40B4-BE49-F238E27FC236}">
                <a16:creationId xmlns:a16="http://schemas.microsoft.com/office/drawing/2014/main" id="{5E6C9CEF-B29A-60C8-4CDE-2497F85BD150}"/>
              </a:ext>
            </a:extLst>
          </p:cNvPr>
          <p:cNvSpPr txBox="1"/>
          <p:nvPr/>
        </p:nvSpPr>
        <p:spPr>
          <a:xfrm>
            <a:off x="1826601" y="3765368"/>
            <a:ext cx="893233" cy="478763"/>
          </a:xfrm>
          <a:prstGeom prst="rect">
            <a:avLst/>
          </a:prstGeom>
        </p:spPr>
        <p:txBody>
          <a:bodyPr vert="horz" wrap="square" lIns="0" tIns="16933" rIns="0" bIns="0" rtlCol="0">
            <a:spAutoFit/>
          </a:bodyPr>
          <a:lstStyle/>
          <a:p>
            <a:pPr marL="69424">
              <a:lnSpc>
                <a:spcPts val="1840"/>
              </a:lnSpc>
              <a:spcBef>
                <a:spcPts val="133"/>
              </a:spcBef>
            </a:pPr>
            <a:r>
              <a:rPr sz="1600" spc="-7" dirty="0">
                <a:solidFill>
                  <a:srgbClr val="FFFFFF"/>
                </a:solidFill>
                <a:latin typeface="Calibri"/>
                <a:cs typeface="Calibri"/>
              </a:rPr>
              <a:t>Strive</a:t>
            </a:r>
            <a:r>
              <a:rPr sz="1600" spc="-53" dirty="0">
                <a:solidFill>
                  <a:srgbClr val="FFFFFF"/>
                </a:solidFill>
                <a:latin typeface="Calibri"/>
                <a:cs typeface="Calibri"/>
              </a:rPr>
              <a:t> </a:t>
            </a:r>
            <a:r>
              <a:rPr sz="1600" spc="-13" dirty="0">
                <a:solidFill>
                  <a:srgbClr val="FFFFFF"/>
                </a:solidFill>
                <a:latin typeface="Calibri"/>
                <a:cs typeface="Calibri"/>
              </a:rPr>
              <a:t>for</a:t>
            </a:r>
            <a:endParaRPr sz="1600" dirty="0">
              <a:latin typeface="Calibri"/>
              <a:cs typeface="Calibri"/>
            </a:endParaRPr>
          </a:p>
          <a:p>
            <a:pPr marL="16933">
              <a:lnSpc>
                <a:spcPts val="1840"/>
              </a:lnSpc>
            </a:pPr>
            <a:r>
              <a:rPr sz="1600" spc="-7" dirty="0">
                <a:solidFill>
                  <a:srgbClr val="FFFFFF"/>
                </a:solidFill>
                <a:latin typeface="Calibri"/>
                <a:cs typeface="Calibri"/>
              </a:rPr>
              <a:t>E</a:t>
            </a:r>
            <a:r>
              <a:rPr sz="1600" spc="-40" dirty="0">
                <a:solidFill>
                  <a:srgbClr val="FFFFFF"/>
                </a:solidFill>
                <a:latin typeface="Calibri"/>
                <a:cs typeface="Calibri"/>
              </a:rPr>
              <a:t>x</a:t>
            </a:r>
            <a:r>
              <a:rPr sz="1600" spc="-7" dirty="0">
                <a:solidFill>
                  <a:srgbClr val="FFFFFF"/>
                </a:solidFill>
                <a:latin typeface="Calibri"/>
                <a:cs typeface="Calibri"/>
              </a:rPr>
              <a:t>c</a:t>
            </a:r>
            <a:r>
              <a:rPr sz="1600" dirty="0">
                <a:solidFill>
                  <a:srgbClr val="FFFFFF"/>
                </a:solidFill>
                <a:latin typeface="Calibri"/>
                <a:cs typeface="Calibri"/>
              </a:rPr>
              <a:t>elle</a:t>
            </a:r>
            <a:r>
              <a:rPr sz="1600" spc="7" dirty="0">
                <a:solidFill>
                  <a:srgbClr val="FFFFFF"/>
                </a:solidFill>
                <a:latin typeface="Calibri"/>
                <a:cs typeface="Calibri"/>
              </a:rPr>
              <a:t>n</a:t>
            </a:r>
            <a:r>
              <a:rPr sz="1600" spc="-7" dirty="0">
                <a:solidFill>
                  <a:srgbClr val="FFFFFF"/>
                </a:solidFill>
                <a:latin typeface="Calibri"/>
                <a:cs typeface="Calibri"/>
              </a:rPr>
              <a:t>c</a:t>
            </a:r>
            <a:r>
              <a:rPr sz="1600" dirty="0">
                <a:solidFill>
                  <a:srgbClr val="FFFFFF"/>
                </a:solidFill>
                <a:latin typeface="Calibri"/>
                <a:cs typeface="Calibri"/>
              </a:rPr>
              <a:t>e</a:t>
            </a:r>
            <a:endParaRPr sz="1600" dirty="0">
              <a:latin typeface="Calibri"/>
              <a:cs typeface="Calibri"/>
            </a:endParaRPr>
          </a:p>
        </p:txBody>
      </p:sp>
      <p:graphicFrame>
        <p:nvGraphicFramePr>
          <p:cNvPr id="81" name="object 25">
            <a:extLst>
              <a:ext uri="{FF2B5EF4-FFF2-40B4-BE49-F238E27FC236}">
                <a16:creationId xmlns:a16="http://schemas.microsoft.com/office/drawing/2014/main" id="{0DE2266E-3125-A341-0065-B48862D462B2}"/>
              </a:ext>
            </a:extLst>
          </p:cNvPr>
          <p:cNvGraphicFramePr>
            <a:graphicFrameLocks noGrp="1"/>
          </p:cNvGraphicFramePr>
          <p:nvPr>
            <p:extLst>
              <p:ext uri="{D42A27DB-BD31-4B8C-83A1-F6EECF244321}">
                <p14:modId xmlns:p14="http://schemas.microsoft.com/office/powerpoint/2010/main" val="2785071256"/>
              </p:ext>
            </p:extLst>
          </p:nvPr>
        </p:nvGraphicFramePr>
        <p:xfrm>
          <a:off x="895423" y="5485657"/>
          <a:ext cx="4886960" cy="683670"/>
        </p:xfrm>
        <a:graphic>
          <a:graphicData uri="http://schemas.openxmlformats.org/drawingml/2006/table">
            <a:tbl>
              <a:tblPr firstRow="1" bandRow="1">
                <a:tableStyleId>{2D5ABB26-0587-4C30-8999-92F81FD0307C}</a:tableStyleId>
              </a:tblPr>
              <a:tblGrid>
                <a:gridCol w="2456180">
                  <a:extLst>
                    <a:ext uri="{9D8B030D-6E8A-4147-A177-3AD203B41FA5}">
                      <a16:colId xmlns:a16="http://schemas.microsoft.com/office/drawing/2014/main" val="20000"/>
                    </a:ext>
                  </a:extLst>
                </a:gridCol>
                <a:gridCol w="430107">
                  <a:extLst>
                    <a:ext uri="{9D8B030D-6E8A-4147-A177-3AD203B41FA5}">
                      <a16:colId xmlns:a16="http://schemas.microsoft.com/office/drawing/2014/main" val="20001"/>
                    </a:ext>
                  </a:extLst>
                </a:gridCol>
                <a:gridCol w="2000673">
                  <a:extLst>
                    <a:ext uri="{9D8B030D-6E8A-4147-A177-3AD203B41FA5}">
                      <a16:colId xmlns:a16="http://schemas.microsoft.com/office/drawing/2014/main" val="20002"/>
                    </a:ext>
                  </a:extLst>
                </a:gridCol>
              </a:tblGrid>
              <a:tr h="445926">
                <a:tc>
                  <a:txBody>
                    <a:bodyPr/>
                    <a:lstStyle/>
                    <a:p>
                      <a:pPr marL="127000">
                        <a:lnSpc>
                          <a:spcPts val="1335"/>
                        </a:lnSpc>
                      </a:pPr>
                      <a:r>
                        <a:rPr sz="1600" dirty="0">
                          <a:latin typeface="Calibri"/>
                          <a:cs typeface="Calibri"/>
                        </a:rPr>
                        <a:t>Known</a:t>
                      </a:r>
                      <a:r>
                        <a:rPr sz="1600" spc="-40" dirty="0">
                          <a:latin typeface="Calibri"/>
                          <a:cs typeface="Calibri"/>
                        </a:rPr>
                        <a:t> </a:t>
                      </a:r>
                      <a:r>
                        <a:rPr sz="1600" dirty="0">
                          <a:latin typeface="Calibri"/>
                          <a:cs typeface="Calibri"/>
                        </a:rPr>
                        <a:t>&amp;</a:t>
                      </a:r>
                      <a:r>
                        <a:rPr sz="1600" spc="-25" dirty="0">
                          <a:latin typeface="Calibri"/>
                          <a:cs typeface="Calibri"/>
                        </a:rPr>
                        <a:t> </a:t>
                      </a:r>
                      <a:r>
                        <a:rPr sz="1600" b="1" dirty="0">
                          <a:latin typeface="Calibri"/>
                          <a:cs typeface="Calibri"/>
                        </a:rPr>
                        <a:t>Trusted</a:t>
                      </a:r>
                      <a:endParaRPr sz="1600" dirty="0">
                        <a:latin typeface="Calibri"/>
                        <a:cs typeface="Calibri"/>
                      </a:endParaRPr>
                    </a:p>
                  </a:txBody>
                  <a:tcPr marL="0" marR="0" marT="0" marB="0"/>
                </a:tc>
                <a:tc>
                  <a:txBody>
                    <a:bodyPr/>
                    <a:lstStyle/>
                    <a:p>
                      <a:pPr marL="64769">
                        <a:lnSpc>
                          <a:spcPts val="1335"/>
                        </a:lnSpc>
                      </a:pPr>
                      <a:r>
                        <a:rPr lang="en-GB" sz="1600" dirty="0">
                          <a:solidFill>
                            <a:srgbClr val="006BB5"/>
                          </a:solidFill>
                          <a:latin typeface="Calibri"/>
                          <a:cs typeface="Calibri"/>
                        </a:rPr>
                        <a:t>|</a:t>
                      </a:r>
                      <a:endParaRPr lang="en-GB" sz="1600" dirty="0">
                        <a:latin typeface="Calibri"/>
                        <a:cs typeface="Calibri"/>
                      </a:endParaRPr>
                    </a:p>
                  </a:txBody>
                  <a:tcPr marL="0" marR="0" marT="0" marB="0"/>
                </a:tc>
                <a:tc>
                  <a:txBody>
                    <a:bodyPr/>
                    <a:lstStyle/>
                    <a:p>
                      <a:pPr marL="180975">
                        <a:lnSpc>
                          <a:spcPts val="1335"/>
                        </a:lnSpc>
                      </a:pPr>
                      <a:r>
                        <a:rPr lang="en-GB" sz="1600" b="1" spc="-5" dirty="0">
                          <a:latin typeface="Calibri"/>
                          <a:cs typeface="Calibri"/>
                        </a:rPr>
                        <a:t>96%</a:t>
                      </a:r>
                      <a:r>
                        <a:rPr lang="en-GB" sz="1600" b="1" spc="-10" dirty="0">
                          <a:latin typeface="Calibri"/>
                          <a:cs typeface="Calibri"/>
                        </a:rPr>
                        <a:t> </a:t>
                      </a:r>
                      <a:r>
                        <a:rPr lang="en-GB" sz="1600" spc="-5" dirty="0">
                          <a:latin typeface="Calibri"/>
                          <a:cs typeface="Calibri"/>
                        </a:rPr>
                        <a:t>Satisfaction</a:t>
                      </a:r>
                      <a:endParaRPr lang="en-GB" sz="1600" dirty="0">
                        <a:latin typeface="Calibri"/>
                        <a:cs typeface="Calibri"/>
                      </a:endParaRPr>
                    </a:p>
                  </a:txBody>
                  <a:tcPr marL="0" marR="0" marT="0" marB="0"/>
                </a:tc>
                <a:extLst>
                  <a:ext uri="{0D108BD9-81ED-4DB2-BD59-A6C34878D82A}">
                    <a16:rowId xmlns:a16="http://schemas.microsoft.com/office/drawing/2014/main" val="10000"/>
                  </a:ext>
                </a:extLst>
              </a:tr>
              <a:tr h="237744">
                <a:tc>
                  <a:txBody>
                    <a:bodyPr/>
                    <a:lstStyle/>
                    <a:p>
                      <a:pPr marL="127000">
                        <a:lnSpc>
                          <a:spcPts val="1480"/>
                        </a:lnSpc>
                      </a:pPr>
                      <a:r>
                        <a:rPr sz="1600" b="1" i="1" dirty="0">
                          <a:latin typeface="Calibri"/>
                          <a:cs typeface="Calibri"/>
                        </a:rPr>
                        <a:t>‘Exceptional’</a:t>
                      </a:r>
                      <a:r>
                        <a:rPr sz="1600" b="1" i="1" spc="-55" dirty="0">
                          <a:latin typeface="Calibri"/>
                          <a:cs typeface="Calibri"/>
                        </a:rPr>
                        <a:t> </a:t>
                      </a:r>
                      <a:r>
                        <a:rPr sz="1600" dirty="0">
                          <a:latin typeface="Calibri"/>
                          <a:cs typeface="Calibri"/>
                        </a:rPr>
                        <a:t>Provision</a:t>
                      </a:r>
                    </a:p>
                  </a:txBody>
                  <a:tcPr marL="0" marR="0" marT="0" marB="0"/>
                </a:tc>
                <a:tc>
                  <a:txBody>
                    <a:bodyPr/>
                    <a:lstStyle/>
                    <a:p>
                      <a:pPr marL="59055">
                        <a:lnSpc>
                          <a:spcPts val="1480"/>
                        </a:lnSpc>
                      </a:pPr>
                      <a:r>
                        <a:rPr sz="1600" dirty="0">
                          <a:solidFill>
                            <a:srgbClr val="006BB5"/>
                          </a:solidFill>
                          <a:latin typeface="Calibri"/>
                          <a:cs typeface="Calibri"/>
                        </a:rPr>
                        <a:t>|</a:t>
                      </a:r>
                      <a:endParaRPr sz="1600">
                        <a:latin typeface="Calibri"/>
                        <a:cs typeface="Calibri"/>
                      </a:endParaRPr>
                    </a:p>
                  </a:txBody>
                  <a:tcPr marL="0" marR="0" marT="0" marB="0"/>
                </a:tc>
                <a:tc>
                  <a:txBody>
                    <a:bodyPr/>
                    <a:lstStyle/>
                    <a:p>
                      <a:pPr marL="175260">
                        <a:lnSpc>
                          <a:spcPts val="1480"/>
                        </a:lnSpc>
                      </a:pPr>
                      <a:r>
                        <a:rPr sz="1600" b="1" spc="-5" dirty="0">
                          <a:latin typeface="Calibri"/>
                          <a:cs typeface="Calibri"/>
                        </a:rPr>
                        <a:t>9</a:t>
                      </a:r>
                      <a:r>
                        <a:rPr lang="en-GB" sz="1600" b="1" spc="-5" dirty="0">
                          <a:latin typeface="Calibri"/>
                          <a:cs typeface="Calibri"/>
                        </a:rPr>
                        <a:t>6.1</a:t>
                      </a:r>
                      <a:r>
                        <a:rPr sz="1600" b="1" spc="-5" dirty="0">
                          <a:latin typeface="Calibri"/>
                          <a:cs typeface="Calibri"/>
                        </a:rPr>
                        <a:t>% </a:t>
                      </a:r>
                      <a:r>
                        <a:rPr sz="1600" spc="-5" dirty="0">
                          <a:latin typeface="Calibri"/>
                          <a:cs typeface="Calibri"/>
                        </a:rPr>
                        <a:t>Pass </a:t>
                      </a:r>
                      <a:r>
                        <a:rPr sz="1600" dirty="0">
                          <a:latin typeface="Calibri"/>
                          <a:cs typeface="Calibri"/>
                        </a:rPr>
                        <a:t>Rate</a:t>
                      </a:r>
                    </a:p>
                  </a:txBody>
                  <a:tcPr marL="0" marR="0" marT="0" marB="0"/>
                </a:tc>
                <a:extLst>
                  <a:ext uri="{0D108BD9-81ED-4DB2-BD59-A6C34878D82A}">
                    <a16:rowId xmlns:a16="http://schemas.microsoft.com/office/drawing/2014/main" val="10001"/>
                  </a:ext>
                </a:extLst>
              </a:tr>
            </a:tbl>
          </a:graphicData>
        </a:graphic>
      </p:graphicFrame>
      <p:sp>
        <p:nvSpPr>
          <p:cNvPr id="82" name="Title 30">
            <a:extLst>
              <a:ext uri="{FF2B5EF4-FFF2-40B4-BE49-F238E27FC236}">
                <a16:creationId xmlns:a16="http://schemas.microsoft.com/office/drawing/2014/main" id="{1531C763-BFD4-5953-E04F-0C8F89B90CEE}"/>
              </a:ext>
            </a:extLst>
          </p:cNvPr>
          <p:cNvSpPr>
            <a:spLocks noGrp="1"/>
          </p:cNvSpPr>
          <p:nvPr>
            <p:ph type="title"/>
          </p:nvPr>
        </p:nvSpPr>
        <p:spPr>
          <a:xfrm>
            <a:off x="594360" y="269875"/>
            <a:ext cx="10515600" cy="1325563"/>
          </a:xfrm>
        </p:spPr>
        <p:txBody>
          <a:bodyPr>
            <a:normAutofit/>
          </a:bodyPr>
          <a:lstStyle/>
          <a:p>
            <a:r>
              <a:rPr lang="en-GB" sz="3733" b="1" dirty="0">
                <a:latin typeface="Century Gothic" pitchFamily="34" charset="0"/>
              </a:rPr>
              <a:t>Best Practice Network &amp; </a:t>
            </a:r>
            <a:br>
              <a:rPr lang="en-GB" sz="3733" b="1" dirty="0">
                <a:latin typeface="Century Gothic" pitchFamily="34" charset="0"/>
              </a:rPr>
            </a:br>
            <a:r>
              <a:rPr lang="en-GB" sz="3733" b="1" dirty="0">
                <a:latin typeface="Century Gothic" pitchFamily="34" charset="0"/>
              </a:rPr>
              <a:t>Outstanding Leaders Partnership</a:t>
            </a:r>
          </a:p>
        </p:txBody>
      </p:sp>
      <p:sp>
        <p:nvSpPr>
          <p:cNvPr id="83" name="object 14">
            <a:extLst>
              <a:ext uri="{FF2B5EF4-FFF2-40B4-BE49-F238E27FC236}">
                <a16:creationId xmlns:a16="http://schemas.microsoft.com/office/drawing/2014/main" id="{E401C119-4F25-36BF-9686-FE655DB49255}"/>
              </a:ext>
            </a:extLst>
          </p:cNvPr>
          <p:cNvSpPr txBox="1"/>
          <p:nvPr/>
        </p:nvSpPr>
        <p:spPr>
          <a:xfrm>
            <a:off x="2717529" y="2939360"/>
            <a:ext cx="764540" cy="478763"/>
          </a:xfrm>
          <a:prstGeom prst="rect">
            <a:avLst/>
          </a:prstGeom>
        </p:spPr>
        <p:txBody>
          <a:bodyPr vert="horz" wrap="square" lIns="0" tIns="16933" rIns="0" bIns="0" rtlCol="0">
            <a:spAutoFit/>
          </a:bodyPr>
          <a:lstStyle/>
          <a:p>
            <a:pPr marL="847" algn="ctr">
              <a:lnSpc>
                <a:spcPts val="1840"/>
              </a:lnSpc>
              <a:spcBef>
                <a:spcPts val="133"/>
              </a:spcBef>
            </a:pPr>
            <a:r>
              <a:rPr lang="en-GB" sz="1600" spc="-20" dirty="0">
                <a:solidFill>
                  <a:srgbClr val="FFFFFF"/>
                </a:solidFill>
                <a:latin typeface="Calibri"/>
                <a:cs typeface="Calibri"/>
              </a:rPr>
              <a:t>Inspire Learning</a:t>
            </a:r>
            <a:endParaRPr sz="1600" dirty="0">
              <a:latin typeface="Calibri"/>
              <a:cs typeface="Calibri"/>
            </a:endParaRPr>
          </a:p>
        </p:txBody>
      </p:sp>
      <p:pic>
        <p:nvPicPr>
          <p:cNvPr id="84" name="Picture 83">
            <a:extLst>
              <a:ext uri="{FF2B5EF4-FFF2-40B4-BE49-F238E27FC236}">
                <a16:creationId xmlns:a16="http://schemas.microsoft.com/office/drawing/2014/main" id="{C282E47A-014D-6CD7-2985-5DD709E43B72}"/>
              </a:ext>
            </a:extLst>
          </p:cNvPr>
          <p:cNvPicPr>
            <a:picLocks noChangeAspect="1"/>
          </p:cNvPicPr>
          <p:nvPr/>
        </p:nvPicPr>
        <p:blipFill>
          <a:blip r:embed="rId14"/>
          <a:stretch>
            <a:fillRect/>
          </a:stretch>
        </p:blipFill>
        <p:spPr>
          <a:xfrm>
            <a:off x="6836891" y="1622882"/>
            <a:ext cx="4557547" cy="43973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8021-ED14-8EB1-8729-7FA26FB63549}"/>
              </a:ext>
            </a:extLst>
          </p:cNvPr>
          <p:cNvSpPr>
            <a:spLocks noGrp="1"/>
          </p:cNvSpPr>
          <p:nvPr>
            <p:ph type="title"/>
          </p:nvPr>
        </p:nvSpPr>
        <p:spPr/>
        <p:txBody>
          <a:bodyPr vert="horz" lIns="91440" tIns="45720" rIns="91440" bIns="45720" rtlCol="0" anchor="ctr">
            <a:normAutofit/>
          </a:bodyPr>
          <a:lstStyle/>
          <a:p>
            <a:r>
              <a:rPr lang="en-GB" sz="3733" b="1" dirty="0">
                <a:latin typeface="Century Gothic" pitchFamily="34" charset="0"/>
              </a:rPr>
              <a:t>Local Groups, Nationwide Delivery</a:t>
            </a:r>
          </a:p>
        </p:txBody>
      </p:sp>
      <p:pic>
        <p:nvPicPr>
          <p:cNvPr id="4" name="Picture 3">
            <a:extLst>
              <a:ext uri="{FF2B5EF4-FFF2-40B4-BE49-F238E27FC236}">
                <a16:creationId xmlns:a16="http://schemas.microsoft.com/office/drawing/2014/main" id="{E05171B9-0C7D-CE4A-A19C-8E67424A6EED}"/>
              </a:ext>
            </a:extLst>
          </p:cNvPr>
          <p:cNvPicPr>
            <a:picLocks noChangeAspect="1"/>
          </p:cNvPicPr>
          <p:nvPr/>
        </p:nvPicPr>
        <p:blipFill>
          <a:blip r:embed="rId3"/>
          <a:stretch>
            <a:fillRect/>
          </a:stretch>
        </p:blipFill>
        <p:spPr>
          <a:xfrm>
            <a:off x="838199" y="1474064"/>
            <a:ext cx="5077037" cy="4305902"/>
          </a:xfrm>
          <a:prstGeom prst="rect">
            <a:avLst/>
          </a:prstGeom>
        </p:spPr>
      </p:pic>
      <p:sp>
        <p:nvSpPr>
          <p:cNvPr id="5" name="TextBox 4">
            <a:extLst>
              <a:ext uri="{FF2B5EF4-FFF2-40B4-BE49-F238E27FC236}">
                <a16:creationId xmlns:a16="http://schemas.microsoft.com/office/drawing/2014/main" id="{84FBD4D8-7F84-9BB9-0B99-5238998F7D0C}"/>
              </a:ext>
            </a:extLst>
          </p:cNvPr>
          <p:cNvSpPr txBox="1"/>
          <p:nvPr/>
        </p:nvSpPr>
        <p:spPr>
          <a:xfrm>
            <a:off x="6096000" y="1532649"/>
            <a:ext cx="5438563" cy="4247317"/>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GB" dirty="0"/>
              <a:t>NPQs are delivered in partnership with TSHs, MATs and other schools groups across England</a:t>
            </a:r>
          </a:p>
          <a:p>
            <a:pPr marL="285750" indent="-285750">
              <a:buClr>
                <a:schemeClr val="accent1"/>
              </a:buClr>
              <a:buFont typeface="Arial" panose="020B0604020202020204" pitchFamily="34" charset="0"/>
              <a:buChar char="•"/>
            </a:pPr>
            <a:endParaRPr lang="en-GB" dirty="0"/>
          </a:p>
          <a:p>
            <a:pPr marL="285750" indent="-285750">
              <a:buClr>
                <a:schemeClr val="accent1"/>
              </a:buClr>
              <a:buFont typeface="Arial" panose="020B0604020202020204" pitchFamily="34" charset="0"/>
              <a:buChar char="•"/>
            </a:pPr>
            <a:r>
              <a:rPr lang="en-GB" dirty="0"/>
              <a:t>Face-to-Face events are facilitated by local school leaders familiar with local challenges and contexts</a:t>
            </a:r>
          </a:p>
          <a:p>
            <a:pPr marL="285750" indent="-285750">
              <a:buClr>
                <a:schemeClr val="accent1"/>
              </a:buClr>
              <a:buFont typeface="Arial" panose="020B0604020202020204" pitchFamily="34" charset="0"/>
              <a:buChar char="•"/>
            </a:pPr>
            <a:endParaRPr lang="en-GB" dirty="0"/>
          </a:p>
          <a:p>
            <a:pPr marL="285750" indent="-285750">
              <a:buClr>
                <a:schemeClr val="accent1"/>
              </a:buClr>
              <a:buFont typeface="Arial" panose="020B0604020202020204" pitchFamily="34" charset="0"/>
              <a:buChar char="•"/>
            </a:pPr>
            <a:r>
              <a:rPr lang="en-GB" dirty="0"/>
              <a:t>As most applications are received in July, we are unable to confirm viable groups until later in the year. However, we expect to be running groups in the same places we did in 2022</a:t>
            </a:r>
          </a:p>
          <a:p>
            <a:pPr marL="285750" indent="-285750">
              <a:buClr>
                <a:schemeClr val="accent1"/>
              </a:buClr>
              <a:buFont typeface="Arial" panose="020B0604020202020204" pitchFamily="34" charset="0"/>
              <a:buChar char="•"/>
            </a:pPr>
            <a:endParaRPr lang="en-GB" dirty="0"/>
          </a:p>
          <a:p>
            <a:pPr marL="285750" indent="-285750">
              <a:buClr>
                <a:schemeClr val="accent1"/>
              </a:buClr>
              <a:buFont typeface="Arial" panose="020B0604020202020204" pitchFamily="34" charset="0"/>
              <a:buChar char="•"/>
            </a:pPr>
            <a:r>
              <a:rPr lang="en-GB" dirty="0"/>
              <a:t>Growing number of international partners delivering NPQ Face-to-Face events, although the majority of international NPQs are delivered remotely. Contact us for your nearest international NPQ group</a:t>
            </a:r>
          </a:p>
        </p:txBody>
      </p:sp>
    </p:spTree>
    <p:extLst>
      <p:ext uri="{BB962C8B-B14F-4D97-AF65-F5344CB8AC3E}">
        <p14:creationId xmlns:p14="http://schemas.microsoft.com/office/powerpoint/2010/main" val="1743236390"/>
      </p:ext>
    </p:extLst>
  </p:cSld>
  <p:clrMapOvr>
    <a:masterClrMapping/>
  </p:clrMapOvr>
</p:sld>
</file>

<file path=ppt/theme/theme1.xml><?xml version="1.0" encoding="utf-8"?>
<a:theme xmlns:a="http://schemas.openxmlformats.org/drawingml/2006/main" name="Office Theme">
  <a:themeElements>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themeOverride>
</file>

<file path=docProps/app.xml><?xml version="1.0" encoding="utf-8"?>
<Properties xmlns="http://schemas.openxmlformats.org/officeDocument/2006/extended-properties" xmlns:vt="http://schemas.openxmlformats.org/officeDocument/2006/docPropsVTypes">
  <Template/>
  <TotalTime>13572</TotalTime>
  <Words>1219</Words>
  <Application>Microsoft Office PowerPoint</Application>
  <PresentationFormat>Widescreen</PresentationFormat>
  <Paragraphs>143</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Century Gothic</vt:lpstr>
      <vt:lpstr>Wingdings</vt:lpstr>
      <vt:lpstr>Office Theme</vt:lpstr>
      <vt:lpstr>Specialist National Professional Qualifications (NPQs)</vt:lpstr>
      <vt:lpstr>NPQ programmes: what changed in 2020?</vt:lpstr>
      <vt:lpstr>NPQ programmes: what changed in 2020?</vt:lpstr>
      <vt:lpstr>Specialist NPQ programmes: assessment</vt:lpstr>
      <vt:lpstr>Specialist NPQ programmes: who can enrol </vt:lpstr>
      <vt:lpstr>Programmes overview: content areas</vt:lpstr>
      <vt:lpstr>Programme Structure</vt:lpstr>
      <vt:lpstr>Best Practice Network &amp;  Outstanding Leaders Partnership</vt:lpstr>
      <vt:lpstr>Local Groups, Nationwide Delivery</vt:lpstr>
      <vt:lpstr>NPQLT Perspectives</vt:lpstr>
      <vt:lpstr>Funding – England only</vt:lpstr>
      <vt:lpstr>Next steps Contacts Q&amp;A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sharonmayers@gmail.com</dc:creator>
  <cp:lastModifiedBy>Peter Graham</cp:lastModifiedBy>
  <cp:revision>57</cp:revision>
  <dcterms:created xsi:type="dcterms:W3CDTF">2021-03-17T14:12:44Z</dcterms:created>
  <dcterms:modified xsi:type="dcterms:W3CDTF">2023-05-12T09:33:33Z</dcterms:modified>
</cp:coreProperties>
</file>