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308" r:id="rId3"/>
    <p:sldId id="424" r:id="rId4"/>
    <p:sldId id="428" r:id="rId5"/>
    <p:sldId id="325" r:id="rId6"/>
    <p:sldId id="310" r:id="rId7"/>
    <p:sldId id="423" r:id="rId8"/>
    <p:sldId id="409" r:id="rId9"/>
    <p:sldId id="426" r:id="rId10"/>
    <p:sldId id="410" r:id="rId11"/>
    <p:sldId id="427" r:id="rId12"/>
    <p:sldId id="429" r:id="rId13"/>
    <p:sldId id="414"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0704" autoAdjust="0"/>
  </p:normalViewPr>
  <p:slideViewPr>
    <p:cSldViewPr snapToGrid="0" snapToObjects="1">
      <p:cViewPr varScale="1">
        <p:scale>
          <a:sx n="45" d="100"/>
          <a:sy n="45" d="100"/>
        </p:scale>
        <p:origin x="24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Tom </a:t>
            </a:r>
          </a:p>
          <a:p>
            <a:r>
              <a:rPr lang="en-GB" u="none" dirty="0"/>
              <a:t>Intros: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Tom - Campaigns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Lyndon Evans – NPQ graduate, facilitator and executive principal</a:t>
            </a:r>
          </a:p>
          <a:p>
            <a:pPr marL="171450" indent="-171450">
              <a:buFont typeface="Arial" panose="020B0604020202020204" pitchFamily="34" charset="0"/>
              <a:buChar char="•"/>
            </a:pPr>
            <a:r>
              <a:rPr lang="en-GB" u="none" dirty="0"/>
              <a:t>Partner</a:t>
            </a:r>
          </a:p>
          <a:p>
            <a:pPr marL="171450" indent="-171450">
              <a:buFont typeface="Arial" panose="020B0604020202020204" pitchFamily="34" charset="0"/>
              <a:buChar char="•"/>
            </a:pPr>
            <a:r>
              <a:rPr lang="en-GB" u="none" dirty="0"/>
              <a:t>Participant</a:t>
            </a:r>
          </a:p>
          <a:p>
            <a:pPr marL="171450" indent="-171450">
              <a:buFont typeface="Arial" panose="020B0604020202020204" pitchFamily="34" charset="0"/>
              <a:buChar char="•"/>
            </a:pPr>
            <a:r>
              <a:rPr lang="en-GB" u="none" dirty="0"/>
              <a:t>LPC</a:t>
            </a:r>
          </a:p>
          <a:p>
            <a:endParaRPr lang="en-GB" u="sng" dirty="0"/>
          </a:p>
          <a:p>
            <a:pPr marL="171450" indent="-171450">
              <a:buFont typeface="Arial" panose="020B0604020202020204" pitchFamily="34" charset="0"/>
              <a:buChar char="•"/>
            </a:pPr>
            <a:r>
              <a:rPr lang="en-GB" u="none" dirty="0"/>
              <a:t>Welcome</a:t>
            </a:r>
          </a:p>
          <a:p>
            <a:pPr marL="171450" indent="-171450">
              <a:buFont typeface="Arial" panose="020B0604020202020204" pitchFamily="34" charset="0"/>
              <a:buChar char="•"/>
            </a:pPr>
            <a:r>
              <a:rPr lang="en-GB" u="none" dirty="0"/>
              <a:t>Info and insight into the leadership NPQs, what’s different about them from the previous iteration of NPQs, who enrols on which programmes and an insight into BPN’s approach and programmes</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a:t>
            </a:fld>
            <a:endParaRPr lang="en-GB"/>
          </a:p>
        </p:txBody>
      </p:sp>
    </p:spTree>
    <p:extLst>
      <p:ext uri="{BB962C8B-B14F-4D97-AF65-F5344CB8AC3E}">
        <p14:creationId xmlns:p14="http://schemas.microsoft.com/office/powerpoint/2010/main" val="68717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 Slide</a:t>
            </a:r>
          </a:p>
          <a:p>
            <a:r>
              <a:rPr lang="en-GB" dirty="0"/>
              <a:t>Whilst there are no scholarships available for international participants (many of whom will be present), the fact that the DfE pays for scholarships should add to the prestige of the NPQs in the eyes of our international attendees</a:t>
            </a:r>
          </a:p>
        </p:txBody>
      </p:sp>
      <p:sp>
        <p:nvSpPr>
          <p:cNvPr id="4" name="Slide Number Placeholder 3"/>
          <p:cNvSpPr>
            <a:spLocks noGrp="1"/>
          </p:cNvSpPr>
          <p:nvPr>
            <p:ph type="sldNum" sz="quarter" idx="5"/>
          </p:nvPr>
        </p:nvSpPr>
        <p:spPr/>
        <p:txBody>
          <a:bodyPr/>
          <a:lstStyle/>
          <a:p>
            <a:fld id="{93C89869-74A4-4AAC-9B67-FFEED4285685}" type="slidenum">
              <a:rPr lang="en-GB" smtClean="0"/>
              <a:t>11</a:t>
            </a:fld>
            <a:endParaRPr lang="en-GB"/>
          </a:p>
        </p:txBody>
      </p:sp>
    </p:spTree>
    <p:extLst>
      <p:ext uri="{BB962C8B-B14F-4D97-AF65-F5344CB8AC3E}">
        <p14:creationId xmlns:p14="http://schemas.microsoft.com/office/powerpoint/2010/main" val="242243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u="none" dirty="0"/>
              <a:t>Next steps</a:t>
            </a:r>
          </a:p>
          <a:p>
            <a:pPr marL="171450" indent="-171450">
              <a:buFont typeface="Arial" panose="020B0604020202020204" pitchFamily="34" charset="0"/>
              <a:buChar char="•"/>
            </a:pPr>
            <a:r>
              <a:rPr lang="en-GB" b="0" u="none" dirty="0"/>
              <a:t>Consider which programmes are best for you or for colleagues in school.</a:t>
            </a:r>
          </a:p>
          <a:p>
            <a:pPr marL="171450" indent="-171450">
              <a:buFont typeface="Arial" panose="020B0604020202020204" pitchFamily="34" charset="0"/>
              <a:buChar char="•"/>
            </a:pPr>
            <a:r>
              <a:rPr lang="en-GB" b="0" u="none" dirty="0"/>
              <a:t>Straightforward slide – do utilise those contacts for ensuring you have all the information you need</a:t>
            </a:r>
          </a:p>
          <a:p>
            <a:pPr marL="171450" indent="-171450">
              <a:buFont typeface="Arial" panose="020B0604020202020204" pitchFamily="34" charset="0"/>
              <a:buChar char="•"/>
            </a:pPr>
            <a:r>
              <a:rPr lang="en-GB" b="0" u="none" dirty="0"/>
              <a:t>Thank you to you all for joining and to everyone in the team who has contributed and will be getting those FAQs out as necessary</a:t>
            </a:r>
          </a:p>
          <a:p>
            <a:pPr marL="171450" indent="-171450">
              <a:buFont typeface="Arial" panose="020B0604020202020204" pitchFamily="34" charset="0"/>
              <a:buChar char="•"/>
            </a:pPr>
            <a:r>
              <a:rPr lang="en-GB" b="0" u="none" dirty="0"/>
              <a:t>Get your applications before the Winter break in to guarantee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Q&amp;A – Tom to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Thank you and good evening</a:t>
            </a:r>
          </a:p>
          <a:p>
            <a:endParaRPr lang="en-GB" b="1" dirty="0"/>
          </a:p>
          <a:p>
            <a:r>
              <a:rPr lang="en-GB" b="1" dirty="0"/>
              <a:t>Q&amp;A</a:t>
            </a:r>
          </a:p>
          <a:p>
            <a:pPr marL="171450" indent="-171450">
              <a:buFont typeface="Arial" panose="020B0604020202020204" pitchFamily="34" charset="0"/>
              <a:buChar char="•"/>
            </a:pPr>
            <a:r>
              <a:rPr lang="en-GB" i="1" dirty="0"/>
              <a:t>Eligibility for funding and scholarships – Tom</a:t>
            </a:r>
          </a:p>
          <a:p>
            <a:pPr marL="171450" indent="-171450">
              <a:buFont typeface="Arial" panose="020B0604020202020204" pitchFamily="34" charset="0"/>
              <a:buChar char="•"/>
            </a:pPr>
            <a:r>
              <a:rPr lang="en-GB" i="1" dirty="0"/>
              <a:t>Eligibility to apply</a:t>
            </a:r>
          </a:p>
          <a:p>
            <a:pPr marL="171450" indent="-171450">
              <a:buFont typeface="Arial" panose="020B0604020202020204" pitchFamily="34" charset="0"/>
              <a:buChar char="•"/>
            </a:pPr>
            <a:r>
              <a:rPr lang="en-GB" i="1" dirty="0"/>
              <a:t>No hard cap on applications for BPN, but DfE does have a cap on the amount of money they can spend</a:t>
            </a:r>
          </a:p>
          <a:p>
            <a:pPr marL="171450" indent="-171450">
              <a:buFont typeface="Arial" panose="020B0604020202020204" pitchFamily="34" charset="0"/>
              <a:buChar char="•"/>
            </a:pPr>
            <a:r>
              <a:rPr lang="en-GB" i="1" dirty="0"/>
              <a:t>SAT – unseen case study. Throughout the programme have included opportunities to help you become familiar with the language and structure in F2F days, choices of practice activities and FATs</a:t>
            </a:r>
          </a:p>
          <a:p>
            <a:pPr marL="171450" indent="-171450">
              <a:buFont typeface="Arial" panose="020B0604020202020204" pitchFamily="34" charset="0"/>
              <a:buChar char="•"/>
            </a:pPr>
            <a:r>
              <a:rPr lang="en-GB" i="1" dirty="0"/>
              <a:t>BPN-own assessment centre – arms length from us in delivery team in order to maintain ethics – then internal moderation, then national moderation</a:t>
            </a:r>
          </a:p>
          <a:p>
            <a:pPr marL="171450" indent="-171450">
              <a:buFont typeface="Arial" panose="020B0604020202020204" pitchFamily="34" charset="0"/>
              <a:buChar char="•"/>
            </a:pPr>
            <a:r>
              <a:rPr lang="en-GB" i="1" dirty="0"/>
              <a:t>If don’t pass, can resubmit using a different case study SAT</a:t>
            </a:r>
          </a:p>
          <a:p>
            <a:pPr marL="171450" indent="-171450">
              <a:buFont typeface="Arial" panose="020B0604020202020204" pitchFamily="34" charset="0"/>
              <a:buChar char="•"/>
            </a:pPr>
            <a:r>
              <a:rPr lang="en-GB" i="1" dirty="0"/>
              <a:t>Decision about gaining qualification also aligned to DfE’s compliance measure of 90% engagement (+ successful assessment SAT)</a:t>
            </a:r>
          </a:p>
          <a:p>
            <a:pPr marL="171450" indent="-171450">
              <a:buFont typeface="Arial" panose="020B0604020202020204" pitchFamily="34" charset="0"/>
              <a:buChar char="•"/>
            </a:pPr>
            <a:r>
              <a:rPr lang="en-GB" i="1" dirty="0"/>
              <a:t>NPQH placement task has gone, however practice activities recommend H and EL do apply practice in a different context to their own</a:t>
            </a:r>
          </a:p>
          <a:p>
            <a:pPr marL="171450" indent="-171450">
              <a:buFont typeface="Arial" panose="020B0604020202020204" pitchFamily="34" charset="0"/>
              <a:buChar char="•"/>
            </a:pPr>
            <a:r>
              <a:rPr lang="en-GB" i="1" dirty="0"/>
              <a:t>All progs are for aspirant colleagues – if aspiring SL – apply to SL</a:t>
            </a:r>
          </a:p>
          <a:p>
            <a:pPr marL="171450" indent="-171450">
              <a:buFont typeface="Arial" panose="020B0604020202020204" pitchFamily="34" charset="0"/>
              <a:buChar char="•"/>
            </a:pPr>
            <a:r>
              <a:rPr lang="en-GB" i="1" dirty="0"/>
              <a:t>Post links to website for eligibility and requirements</a:t>
            </a:r>
          </a:p>
          <a:p>
            <a:pPr marL="171450" indent="-171450">
              <a:buFont typeface="Arial" panose="020B0604020202020204" pitchFamily="34" charset="0"/>
              <a:buChar char="•"/>
            </a:pPr>
            <a:endParaRPr lang="en-GB" b="1" i="0" dirty="0"/>
          </a:p>
          <a:p>
            <a:pPr marL="171450" indent="-171450">
              <a:buFont typeface="Arial" panose="020B0604020202020204" pitchFamily="34" charset="0"/>
              <a:buChar char="•"/>
            </a:pPr>
            <a:r>
              <a:rPr lang="en-GB" b="1" i="0" dirty="0"/>
              <a:t>FAQ for outstanding questions - Tom</a:t>
            </a:r>
          </a:p>
        </p:txBody>
      </p:sp>
      <p:sp>
        <p:nvSpPr>
          <p:cNvPr id="4" name="Slide Number Placeholder 3"/>
          <p:cNvSpPr>
            <a:spLocks noGrp="1"/>
          </p:cNvSpPr>
          <p:nvPr>
            <p:ph type="sldNum" sz="quarter" idx="5"/>
          </p:nvPr>
        </p:nvSpPr>
        <p:spPr/>
        <p:txBody>
          <a:bodyPr/>
          <a:lstStyle/>
          <a:p>
            <a:fld id="{93C89869-74A4-4AAC-9B67-FFEED4285685}" type="slidenum">
              <a:rPr lang="en-GB" smtClean="0"/>
              <a:t>13</a:t>
            </a:fld>
            <a:endParaRPr lang="en-GB"/>
          </a:p>
        </p:txBody>
      </p:sp>
    </p:spTree>
    <p:extLst>
      <p:ext uri="{BB962C8B-B14F-4D97-AF65-F5344CB8AC3E}">
        <p14:creationId xmlns:p14="http://schemas.microsoft.com/office/powerpoint/2010/main" val="148838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USE HEADLINE INFO ONLY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We want to start by providing some clarity about the journey and development NPQs have gone through</a:t>
            </a:r>
          </a:p>
          <a:p>
            <a:pPr marL="171450" indent="-171450">
              <a:buFont typeface="Arial" panose="020B0604020202020204" pitchFamily="34" charset="0"/>
              <a:buChar char="•"/>
            </a:pPr>
            <a:r>
              <a:rPr lang="en-US" dirty="0"/>
              <a:t>The NPQs have become part of a very clear career pathway which starts with the trainee teacher and ITT, into the ECF and then onto NPQs with the specialist route </a:t>
            </a:r>
            <a:r>
              <a:rPr lang="en-US" dirty="0" err="1"/>
              <a:t>programmes</a:t>
            </a:r>
            <a:r>
              <a:rPr lang="en-US" dirty="0"/>
              <a:t>, and then senior leaders, headteachers and executive leaders – brings everything together, and provides a very clear pathway and golden thread that the government have been keen to create</a:t>
            </a:r>
          </a:p>
          <a:p>
            <a:pPr marL="171450" indent="-171450">
              <a:buFont typeface="Arial" panose="020B0604020202020204" pitchFamily="34" charset="0"/>
              <a:buChar char="•"/>
            </a:pPr>
            <a:r>
              <a:rPr lang="en-US" dirty="0"/>
              <a:t>CLICK</a:t>
            </a:r>
          </a:p>
          <a:p>
            <a:pPr marL="171450" indent="-171450">
              <a:buFont typeface="Arial" panose="020B0604020202020204" pitchFamily="34" charset="0"/>
              <a:buChar char="•"/>
            </a:pPr>
            <a:r>
              <a:rPr lang="en-US" dirty="0"/>
              <a:t>ITT and ECF means early career teachers are supported in the first 2 years of their teaching careers</a:t>
            </a:r>
          </a:p>
          <a:p>
            <a:pPr marL="171450" indent="-171450">
              <a:buFont typeface="Arial" panose="020B0604020202020204" pitchFamily="34" charset="0"/>
              <a:buChar char="•"/>
            </a:pPr>
            <a:r>
              <a:rPr lang="en-US" dirty="0"/>
              <a:t>The NPQs follow on from there and many of the NPQ content areas are threaded from the ECF</a:t>
            </a:r>
          </a:p>
          <a:p>
            <a:pPr marL="171450" indent="-171450">
              <a:buFont typeface="Arial" panose="020B0604020202020204" pitchFamily="34" charset="0"/>
              <a:buChar char="•"/>
            </a:pPr>
            <a:r>
              <a:rPr lang="en-US" dirty="0"/>
              <a:t>Rooted in evidence and collective excellent practice from the profession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2</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 TO POSITION LT</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There are 6 NPQ programmes – this list is growing to include the new NPQLL and NPQEY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developing the width of the pathway, the old NPQML has been replaced by the NPQLT, NPQLTD and NPQLBC which provides more choice, opportunity and sense of direction for school leaders, and to become better at what we do and to be able to make the difference to the young people we work with</a:t>
            </a:r>
            <a:endParaRPr lang="en-US" b="1" u="sng" dirty="0"/>
          </a:p>
          <a:p>
            <a:pPr marL="171450" indent="-171450">
              <a:buFont typeface="Arial" panose="020B0604020202020204" pitchFamily="34" charset="0"/>
              <a:buChar char="•"/>
            </a:pPr>
            <a:r>
              <a:rPr lang="en-GB" u="none" dirty="0"/>
              <a:t>12 months long, followed by assessment, built upon ECF, support career pathway</a:t>
            </a:r>
          </a:p>
          <a:p>
            <a:pPr marL="171450" indent="-171450">
              <a:buFont typeface="Arial" panose="020B0604020202020204" pitchFamily="34" charset="0"/>
              <a:buChar char="•"/>
            </a:pPr>
            <a:r>
              <a:rPr lang="en-GB" u="none" dirty="0"/>
              <a:t>The 3 leadership programmes: leadership (SL, H and EL) – more familiar – but content and its delivery is different and they last 18 months + assessment</a:t>
            </a:r>
          </a:p>
          <a:p>
            <a:pPr marL="171450" indent="-171450">
              <a:buFont typeface="Arial" panose="020B0604020202020204" pitchFamily="34" charset="0"/>
              <a:buChar char="•"/>
            </a:pPr>
            <a:r>
              <a:rPr lang="en-GB" u="none" dirty="0"/>
              <a:t>No project – FATs and SAT</a:t>
            </a:r>
          </a:p>
          <a:p>
            <a:pPr marL="171450" indent="-171450">
              <a:buFont typeface="Arial" panose="020B0604020202020204" pitchFamily="34" charset="0"/>
              <a:buChar char="•"/>
            </a:pPr>
            <a:r>
              <a:rPr lang="en-GB" u="none" dirty="0"/>
              <a:t>No longer any leadership behaviours in the DfE frameworks. But BPN have a set of leadership behaviours and skills there are embedded throughout, to enable participants to apply new knowledge into their practice </a:t>
            </a:r>
            <a:r>
              <a:rPr lang="en-GB" u="sng" dirty="0"/>
              <a:t>as a leader</a:t>
            </a:r>
          </a:p>
          <a:p>
            <a:pPr marL="171450" indent="-171450">
              <a:buFont typeface="Arial" panose="020B0604020202020204" pitchFamily="34" charset="0"/>
              <a:buChar char="•"/>
            </a:pPr>
            <a:r>
              <a:rPr lang="en-GB" sz="1200" dirty="0"/>
              <a:t>Greater emphasis on practice-based activity and participant context – practice activities and FATs based in school </a:t>
            </a:r>
          </a:p>
          <a:p>
            <a:pPr marL="171450" indent="-171450">
              <a:buFont typeface="Arial" panose="020B0604020202020204" pitchFamily="34" charset="0"/>
              <a:buChar char="•"/>
            </a:pPr>
            <a:r>
              <a:rPr lang="en-GB" sz="1200" dirty="0"/>
              <a:t>Domain-(school-)-specific evidence base as opposed to generic evidence-base from previous iterations</a:t>
            </a:r>
          </a:p>
          <a:p>
            <a:pPr marL="171450" indent="-171450">
              <a:buFont typeface="Arial" panose="020B0604020202020204" pitchFamily="34" charset="0"/>
              <a:buChar char="•"/>
            </a:pPr>
            <a:r>
              <a:rPr lang="en-GB" sz="1200" dirty="0"/>
              <a:t>All leadership programme participants have an LPC who supports participants through their online learning and provides coaching in small groups and 1-1. </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endParaRPr lang="en-GB" u="sng"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3</a:t>
            </a:fld>
            <a:endParaRPr lang="en-GB"/>
          </a:p>
        </p:txBody>
      </p:sp>
    </p:spTree>
    <p:extLst>
      <p:ext uri="{BB962C8B-B14F-4D97-AF65-F5344CB8AC3E}">
        <p14:creationId xmlns:p14="http://schemas.microsoft.com/office/powerpoint/2010/main" val="222980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baseline="0" dirty="0"/>
              <a:t>All 6 of the NPQs are based </a:t>
            </a:r>
            <a:r>
              <a:rPr lang="en-GB" b="1" u="none" baseline="0" dirty="0"/>
              <a:t>on content areas </a:t>
            </a:r>
            <a:r>
              <a:rPr lang="en-GB" u="none" baseline="0" dirty="0"/>
              <a:t>which hold a series of learn that and learn how to statements</a:t>
            </a:r>
          </a:p>
          <a:p>
            <a:pPr marL="171450" indent="-171450">
              <a:buFont typeface="Arial" panose="020B0604020202020204" pitchFamily="34" charset="0"/>
              <a:buChar char="•"/>
            </a:pPr>
            <a:r>
              <a:rPr lang="en-GB" u="none" baseline="0" dirty="0"/>
              <a:t>The content areas have been designed by the DfE and they appear in the DfE’s NPQ frameworks – Tom, would you mind adding a link to the main NPQ frameworks page on the DfE’s website to the </a:t>
            </a:r>
            <a:r>
              <a:rPr lang="en-GB" u="none" baseline="0" dirty="0" err="1"/>
              <a:t>chatbox</a:t>
            </a:r>
            <a:r>
              <a:rPr lang="en-GB" u="none" baseline="0" dirty="0"/>
              <a:t> please?</a:t>
            </a:r>
          </a:p>
          <a:p>
            <a:pPr marL="171450" indent="-171450">
              <a:buFont typeface="Arial" panose="020B0604020202020204" pitchFamily="34" charset="0"/>
              <a:buChar char="•"/>
            </a:pPr>
            <a:r>
              <a:rPr lang="en-GB" u="none" baseline="0" dirty="0"/>
              <a:t>This slide shows you that the leadership programmes cover all ten content areas over the 18-month period of your programme</a:t>
            </a:r>
          </a:p>
          <a:p>
            <a:pPr marL="171450" indent="-171450">
              <a:buFont typeface="Arial" panose="020B0604020202020204" pitchFamily="34" charset="0"/>
              <a:buChar char="•"/>
            </a:pPr>
            <a:r>
              <a:rPr lang="en-GB" b="1" u="none" baseline="0" dirty="0"/>
              <a:t>The structure of all of the leadership programmes ensures that all of the content areas are covered over the 18-month period, as indicated on the following slide. </a:t>
            </a:r>
          </a:p>
          <a:p>
            <a:pPr marL="171450" indent="-171450">
              <a:buFont typeface="Arial" panose="020B0604020202020204" pitchFamily="34" charset="0"/>
              <a:buChar char="•"/>
            </a:pPr>
            <a:r>
              <a:rPr lang="en-GB" u="none" baseline="0" dirty="0"/>
              <a:t>At every point participants complete a Leadership Development Record which tracks progress and ensures relevance for you as individuals</a:t>
            </a:r>
          </a:p>
          <a:p>
            <a:pPr marL="171450" indent="-171450">
              <a:buFont typeface="Arial" panose="020B0604020202020204" pitchFamily="34" charset="0"/>
              <a:buChar char="•"/>
            </a:pPr>
            <a:endParaRPr lang="en-GB" u="none" baseline="0" dirty="0"/>
          </a:p>
          <a:p>
            <a:pPr marL="171450" indent="-171450">
              <a:buFont typeface="Arial" panose="020B0604020202020204" pitchFamily="34" charset="0"/>
              <a:buChar char="•"/>
            </a:pPr>
            <a:r>
              <a:rPr lang="en-GB" u="none" baseline="0" dirty="0"/>
              <a:t>Underpinning all of these content areas is </a:t>
            </a:r>
            <a:r>
              <a:rPr lang="en-GB" b="1" u="none" baseline="0" dirty="0"/>
              <a:t>a very strong and clear evidence base and resource list </a:t>
            </a:r>
            <a:r>
              <a:rPr lang="en-GB" b="0" u="none" baseline="0" dirty="0"/>
              <a:t>which is found </a:t>
            </a:r>
            <a:r>
              <a:rPr lang="en-GB" u="none" baseline="0" dirty="0"/>
              <a:t>in each framework. These </a:t>
            </a:r>
            <a:r>
              <a:rPr lang="en-GB" b="0" u="none" baseline="0" dirty="0"/>
              <a:t>will </a:t>
            </a:r>
            <a:r>
              <a:rPr lang="en-GB" u="none" baseline="0" dirty="0"/>
              <a:t>be presented throughout your programmes to exemplify what the content areas look like in practice, to bring them alive in given contexts and then to </a:t>
            </a:r>
            <a:r>
              <a:rPr lang="en-GB" b="1" u="none" baseline="0" dirty="0"/>
              <a:t>challenge</a:t>
            </a:r>
            <a:r>
              <a:rPr lang="en-GB" u="none" baseline="0" dirty="0"/>
              <a:t> you through various different kinds of activities to apply them with relevance to you and your schools. In addition, there examples of how other practitioners in those roles have applied the learn that statements in a specific content area into practice. </a:t>
            </a:r>
          </a:p>
          <a:p>
            <a:pPr marL="171450" indent="-171450">
              <a:buFont typeface="Arial" panose="020B0604020202020204" pitchFamily="34" charset="0"/>
              <a:buChar char="•"/>
            </a:pPr>
            <a:endParaRPr lang="en-GB" u="none" baseline="0" dirty="0"/>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5</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sng" dirty="0"/>
              <a:t>All of BPN’s leadership NPQ programmes follow these learning stages</a:t>
            </a:r>
          </a:p>
          <a:p>
            <a:pPr marL="171450" indent="-171450">
              <a:buFont typeface="Arial" panose="020B0604020202020204" pitchFamily="34" charset="0"/>
              <a:buChar char="•"/>
            </a:pPr>
            <a:r>
              <a:rPr lang="en-GB" dirty="0"/>
              <a:t>The development stage occurs 4 times: cycles 1, 2, 3 and 4</a:t>
            </a:r>
          </a:p>
          <a:p>
            <a:pPr marL="171450" indent="-171450">
              <a:buFont typeface="Arial" panose="020B0604020202020204" pitchFamily="34" charset="0"/>
              <a:buChar char="•"/>
            </a:pPr>
            <a:r>
              <a:rPr lang="en-GB" dirty="0"/>
              <a:t>Each cycle covers different content areas </a:t>
            </a:r>
          </a:p>
          <a:p>
            <a:pPr marL="171450" indent="-171450">
              <a:buFont typeface="Arial" panose="020B0604020202020204" pitchFamily="34" charset="0"/>
              <a:buChar char="•"/>
            </a:pPr>
            <a:r>
              <a:rPr lang="en-GB" u="none" dirty="0"/>
              <a:t>3 stages to programme: induction, development and assessment </a:t>
            </a:r>
          </a:p>
          <a:p>
            <a:pPr marL="171450" indent="-171450">
              <a:buFont typeface="Arial" panose="020B0604020202020204" pitchFamily="34" charset="0"/>
              <a:buChar char="•"/>
            </a:pPr>
            <a:r>
              <a:rPr lang="en-GB" u="none" dirty="0"/>
              <a:t>Induction cycle- short course on implementation</a:t>
            </a:r>
          </a:p>
          <a:p>
            <a:pPr marL="171450" indent="-171450">
              <a:buFont typeface="Arial" panose="020B0604020202020204" pitchFamily="34" charset="0"/>
              <a:buChar char="•"/>
            </a:pPr>
            <a:r>
              <a:rPr lang="en-GB" u="none" dirty="0"/>
              <a:t>Development: Cycles 1-4 – FTF events, online course study, practice activities , FATs and performance coaching in small groups and 1-1</a:t>
            </a:r>
          </a:p>
          <a:p>
            <a:pPr marL="171450" indent="-171450">
              <a:buFont typeface="Arial" panose="020B0604020202020204" pitchFamily="34" charset="0"/>
              <a:buChar char="•"/>
            </a:pPr>
            <a:r>
              <a:rPr lang="en-GB" u="none" dirty="0"/>
              <a:t>Expert talks- Live online events led by external speakers through the leadership NPQs, followed by a live discussion board </a:t>
            </a:r>
          </a:p>
          <a:p>
            <a:pPr marL="171450" indent="-171450">
              <a:buFont typeface="Arial" panose="020B0604020202020204" pitchFamily="34" charset="0"/>
              <a:buChar char="•"/>
            </a:pPr>
            <a:r>
              <a:rPr lang="en-GB" u="none" dirty="0"/>
              <a:t>Final F2F day is a review of leadership learning and readiness for assessment </a:t>
            </a:r>
          </a:p>
          <a:p>
            <a:pPr marL="171450" indent="-171450">
              <a:buFont typeface="Arial" panose="020B0604020202020204" pitchFamily="34" charset="0"/>
              <a:buChar char="•"/>
            </a:pPr>
            <a:r>
              <a:rPr lang="en-GB" u="none" dirty="0"/>
              <a:t>Summative assessment stage- case study completion</a:t>
            </a:r>
          </a:p>
          <a:p>
            <a:pPr marL="171450" indent="-171450">
              <a:buFont typeface="Arial" panose="020B0604020202020204" pitchFamily="34" charset="0"/>
              <a:buChar char="•"/>
            </a:pPr>
            <a:r>
              <a:rPr lang="en-GB" u="none" dirty="0"/>
              <a:t>These 4 stages are common to all 4 of the leadership NPQs. </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6</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No longer a school improvement project - now a final case study assessment</a:t>
            </a:r>
          </a:p>
          <a:p>
            <a:pPr marL="171450" indent="-171450">
              <a:buFont typeface="Arial" panose="020B0604020202020204" pitchFamily="34" charset="0"/>
              <a:buChar char="•"/>
            </a:pPr>
            <a:r>
              <a:rPr lang="en-GB" u="none" dirty="0"/>
              <a:t>Application of learning in practice is now the focus and the final assessment follows the 18 months of engagement and learning through an unseen case study scenario where responses will reflect the ten content areas and associated learn that and learn how to statements. </a:t>
            </a:r>
          </a:p>
          <a:p>
            <a:pPr marL="171450" indent="-171450">
              <a:buFont typeface="Arial" panose="020B0604020202020204" pitchFamily="34" charset="0"/>
              <a:buChar char="•"/>
            </a:pPr>
            <a:r>
              <a:rPr lang="en-GB" u="none" dirty="0"/>
              <a:t>Length is 1500 words, (up to an additional 1,000 words can be used if required</a:t>
            </a:r>
          </a:p>
          <a:p>
            <a:pPr marL="171450" indent="-171450">
              <a:buFont typeface="Arial" panose="020B0604020202020204" pitchFamily="34" charset="0"/>
              <a:buChar char="•"/>
            </a:pPr>
            <a:r>
              <a:rPr lang="en-GB" u="none" dirty="0"/>
              <a:t>Completion is within a fixed 8-day period; it is an open book assessment which is done online.</a:t>
            </a:r>
          </a:p>
          <a:p>
            <a:pPr marL="171450" indent="-171450">
              <a:buFont typeface="Arial" panose="020B0604020202020204" pitchFamily="34" charset="0"/>
              <a:buChar char="•"/>
            </a:pPr>
            <a:r>
              <a:rPr lang="en-GB" u="none" dirty="0"/>
              <a:t>Additionally, participants need to meet the 90% engagement KPI across the programme elements as well as a successful SAT to pass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29855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dirty="0"/>
              <a:t>What we stand for – when choosing a provider like ours, it’s important to consider the values and approaches through which we operate</a:t>
            </a:r>
          </a:p>
          <a:p>
            <a:pPr marL="171450" indent="-171450">
              <a:buFont typeface="Arial" panose="020B0604020202020204" pitchFamily="34" charset="0"/>
              <a:buChar char="•"/>
            </a:pPr>
            <a:r>
              <a:rPr lang="en-GB" u="none" dirty="0"/>
              <a:t>We’re here to get best leaders for all children, no matter where they are in the world – v important to us</a:t>
            </a:r>
          </a:p>
          <a:p>
            <a:pPr marL="171450" indent="-171450">
              <a:buFont typeface="Arial" panose="020B0604020202020204" pitchFamily="34" charset="0"/>
              <a:buChar char="•"/>
            </a:pPr>
            <a:r>
              <a:rPr lang="en-GB" u="none" dirty="0"/>
              <a:t>The NPQ work supports your professional learning, through the prog and more importantly ensuring that you’re even better leaders at the end of the programme than you were at the beginning get the best for our children and schools</a:t>
            </a:r>
          </a:p>
          <a:p>
            <a:pPr marL="171450" indent="-171450">
              <a:buFont typeface="Arial" panose="020B0604020202020204" pitchFamily="34" charset="0"/>
              <a:buChar char="•"/>
            </a:pPr>
            <a:r>
              <a:rPr lang="en-GB" u="none" dirty="0"/>
              <a:t>Inspire your learning, work together, act with integrity, and we want the best, so if you do too we do strive for that excellence</a:t>
            </a:r>
          </a:p>
          <a:p>
            <a:pPr marL="171450" indent="-171450">
              <a:buFont typeface="Arial" panose="020B0604020202020204" pitchFamily="34" charset="0"/>
              <a:buChar char="•"/>
            </a:pPr>
            <a:r>
              <a:rPr lang="en-GB" u="none" dirty="0"/>
              <a:t>Data on slide – insight into width and depth – large PD provider, NPQs since 2012</a:t>
            </a:r>
          </a:p>
          <a:p>
            <a:pPr marL="171450" indent="-171450">
              <a:buFont typeface="Arial" panose="020B0604020202020204" pitchFamily="34" charset="0"/>
              <a:buChar char="•"/>
            </a:pPr>
            <a:r>
              <a:rPr lang="en-GB" u="none" dirty="0"/>
              <a:t>We are all really proud to be here with colleagues this evening to share with you this new era of the NPQs in this reformed iteration</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8</a:t>
            </a:fld>
            <a:endParaRPr lang="en-GB"/>
          </a:p>
        </p:txBody>
      </p:sp>
    </p:spTree>
    <p:extLst>
      <p:ext uri="{BB962C8B-B14F-4D97-AF65-F5344CB8AC3E}">
        <p14:creationId xmlns:p14="http://schemas.microsoft.com/office/powerpoint/2010/main" val="44480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bring on a partner here?</a:t>
            </a:r>
          </a:p>
        </p:txBody>
      </p:sp>
      <p:sp>
        <p:nvSpPr>
          <p:cNvPr id="4" name="Slide Number Placeholder 3"/>
          <p:cNvSpPr>
            <a:spLocks noGrp="1"/>
          </p:cNvSpPr>
          <p:nvPr>
            <p:ph type="sldNum" sz="quarter" idx="5"/>
          </p:nvPr>
        </p:nvSpPr>
        <p:spPr/>
        <p:txBody>
          <a:bodyPr/>
          <a:lstStyle/>
          <a:p>
            <a:fld id="{93C89869-74A4-4AAC-9B67-FFEED4285685}" type="slidenum">
              <a:rPr lang="en-GB" smtClean="0"/>
              <a:t>9</a:t>
            </a:fld>
            <a:endParaRPr lang="en-GB"/>
          </a:p>
        </p:txBody>
      </p:sp>
    </p:spTree>
    <p:extLst>
      <p:ext uri="{BB962C8B-B14F-4D97-AF65-F5344CB8AC3E}">
        <p14:creationId xmlns:p14="http://schemas.microsoft.com/office/powerpoint/2010/main" val="102983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I’m going to invite </a:t>
            </a:r>
            <a:r>
              <a:rPr lang="en-GB" dirty="0" err="1"/>
              <a:t>xxxxxxxxxxxxxxxxxxxxxxxxxxx</a:t>
            </a:r>
            <a:r>
              <a:rPr lang="en-GB" dirty="0"/>
              <a:t>  who has been both a participant and a is a partner</a:t>
            </a:r>
          </a:p>
          <a:p>
            <a:pPr marL="171450" indent="-171450">
              <a:buFont typeface="Arial" panose="020B0604020202020204" pitchFamily="34" charset="0"/>
              <a:buChar char="•"/>
            </a:pPr>
            <a:r>
              <a:rPr lang="en-GB" dirty="0"/>
              <a:t> into the discussion to give her perspective as a partner with a number of participants reengaged in the leadership NPQ programmes with BPN</a:t>
            </a:r>
          </a:p>
          <a:p>
            <a:pPr marL="171450" indent="-171450">
              <a:buFont typeface="Arial" panose="020B0604020202020204" pitchFamily="34" charset="0"/>
              <a:buChar char="•"/>
            </a:pPr>
            <a:r>
              <a:rPr lang="en-GB" dirty="0"/>
              <a:t>Would you like to give a bit of context and a quick overview, </a:t>
            </a:r>
            <a:r>
              <a:rPr lang="en-GB" dirty="0" err="1"/>
              <a:t>xxxxxx</a:t>
            </a:r>
            <a:r>
              <a:rPr lang="en-GB" dirty="0"/>
              <a:t>, of your experiences so far with participants from your hub engaging in the leadership NPQ programmes…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Partner and participant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Potential discussion topics between partner, participant and </a:t>
            </a:r>
            <a:r>
              <a:rPr lang="en-GB" b="1" dirty="0" err="1"/>
              <a:t>xxxxx</a:t>
            </a:r>
            <a:r>
              <a:rPr lang="en-GB" b="1" dirty="0"/>
              <a:t>:</a:t>
            </a:r>
          </a:p>
          <a:p>
            <a:pPr marL="171450" indent="-171450">
              <a:buFont typeface="Arial" panose="020B0604020202020204" pitchFamily="34" charset="0"/>
              <a:buChar char="•"/>
            </a:pPr>
            <a:r>
              <a:rPr lang="en-GB" dirty="0"/>
              <a:t>Examples of the roles and pathways participants on these programmes are in your partnership</a:t>
            </a:r>
          </a:p>
          <a:p>
            <a:pPr marL="171450" indent="-171450">
              <a:buFont typeface="Arial" panose="020B0604020202020204" pitchFamily="34" charset="0"/>
              <a:buChar char="•"/>
            </a:pPr>
            <a:r>
              <a:rPr lang="en-GB" dirty="0"/>
              <a:t>Real and current case studies of best practice</a:t>
            </a:r>
          </a:p>
          <a:p>
            <a:pPr marL="171450" indent="-171450">
              <a:buFont typeface="Arial" panose="020B0604020202020204" pitchFamily="34" charset="0"/>
              <a:buChar char="•"/>
            </a:pPr>
            <a:r>
              <a:rPr lang="en-GB" dirty="0"/>
              <a:t>Evidence</a:t>
            </a:r>
          </a:p>
          <a:p>
            <a:pPr marL="171450" indent="-171450">
              <a:buFont typeface="Arial" panose="020B0604020202020204" pitchFamily="34" charset="0"/>
              <a:buChar char="•"/>
            </a:pPr>
            <a:r>
              <a:rPr lang="en-GB" dirty="0"/>
              <a:t>Myths and misconceptions</a:t>
            </a:r>
          </a:p>
          <a:p>
            <a:pPr marL="171450" indent="-171450">
              <a:buFont typeface="Arial" panose="020B0604020202020204" pitchFamily="34" charset="0"/>
              <a:buChar char="•"/>
            </a:pPr>
            <a:r>
              <a:rPr lang="en-GB" dirty="0"/>
              <a:t>Leadership performance coach</a:t>
            </a:r>
          </a:p>
          <a:p>
            <a:pPr marL="171450" indent="-171450">
              <a:buFont typeface="Arial" panose="020B0604020202020204" pitchFamily="34" charset="0"/>
              <a:buChar char="•"/>
            </a:pPr>
            <a:r>
              <a:rPr lang="en-GB" dirty="0"/>
              <a:t>Up to date reflections of engagement</a:t>
            </a:r>
          </a:p>
          <a:p>
            <a:pPr marL="171450" indent="-171450">
              <a:buFont typeface="Arial" panose="020B0604020202020204" pitchFamily="34" charset="0"/>
              <a:buChar char="•"/>
            </a:pPr>
            <a:r>
              <a:rPr lang="en-GB" dirty="0"/>
              <a:t>Commonly arising questions from participants?</a:t>
            </a:r>
          </a:p>
          <a:p>
            <a:pPr marL="171450" indent="-171450">
              <a:buFont typeface="Arial" panose="020B0604020202020204" pitchFamily="34" charset="0"/>
              <a:buChar char="•"/>
            </a:pPr>
            <a:r>
              <a:rPr lang="en-GB" dirty="0"/>
              <a:t>No project!!!!!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Thank you </a:t>
            </a:r>
            <a:r>
              <a:rPr lang="en-GB" dirty="0" err="1"/>
              <a:t>xxxxxx</a:t>
            </a:r>
            <a:r>
              <a:rPr lang="en-GB" dirty="0"/>
              <a:t> – hugely insightful and brilliant to hear </a:t>
            </a:r>
            <a:r>
              <a:rPr lang="en-GB" u="none" dirty="0"/>
              <a:t>about the place the leadership NPQs have in </a:t>
            </a:r>
            <a:r>
              <a:rPr lang="en-GB" u="none" dirty="0" err="1"/>
              <a:t>xxxxxx</a:t>
            </a:r>
            <a:r>
              <a:rPr lang="en-GB" u="none" dirty="0"/>
              <a:t> teaching school hub</a:t>
            </a:r>
          </a:p>
        </p:txBody>
      </p:sp>
      <p:sp>
        <p:nvSpPr>
          <p:cNvPr id="4" name="Slide Number Placeholder 3"/>
          <p:cNvSpPr>
            <a:spLocks noGrp="1"/>
          </p:cNvSpPr>
          <p:nvPr>
            <p:ph type="sldNum" sz="quarter" idx="5"/>
          </p:nvPr>
        </p:nvSpPr>
        <p:spPr/>
        <p:txBody>
          <a:bodyPr/>
          <a:lstStyle/>
          <a:p>
            <a:fld id="{93C89869-74A4-4AAC-9B67-FFEED4285685}" type="slidenum">
              <a:rPr lang="en-GB" smtClean="0"/>
              <a:t>10</a:t>
            </a:fld>
            <a:endParaRPr lang="en-GB"/>
          </a:p>
        </p:txBody>
      </p:sp>
    </p:spTree>
    <p:extLst>
      <p:ext uri="{BB962C8B-B14F-4D97-AF65-F5344CB8AC3E}">
        <p14:creationId xmlns:p14="http://schemas.microsoft.com/office/powerpoint/2010/main" val="198100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6/14/2023</a:t>
            </a:fld>
            <a:endParaRPr lang="en-US"/>
          </a:p>
        </p:txBody>
      </p:sp>
      <p:sp>
        <p:nvSpPr>
          <p:cNvPr id="7" name="Holder 7"/>
          <p:cNvSpPr>
            <a:spLocks noGrp="1"/>
          </p:cNvSpPr>
          <p:nvPr>
            <p:ph type="sldNum" sz="quarter" idx="7"/>
          </p:nvPr>
        </p:nvSpPr>
        <p:spPr>
          <a:xfrm>
            <a:off x="7884590" y="6356350"/>
            <a:ext cx="4016319" cy="365125"/>
          </a:xfrm>
          <a:prstGeom prst="rect">
            <a:avLst/>
          </a:prstGeom>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9"/>
          <a:srcRect/>
          <a:stretch/>
        </p:blipFill>
        <p:spPr>
          <a:xfrm>
            <a:off x="-654" y="5941410"/>
            <a:ext cx="1735669" cy="916590"/>
          </a:xfrm>
          <a:prstGeom prst="rect">
            <a:avLst/>
          </a:prstGeom>
        </p:spPr>
      </p:pic>
      <p:pic>
        <p:nvPicPr>
          <p:cNvPr id="5" name="Picture 4" descr="Text&#10;&#10;Description automatically generated">
            <a:extLst>
              <a:ext uri="{FF2B5EF4-FFF2-40B4-BE49-F238E27FC236}">
                <a16:creationId xmlns:a16="http://schemas.microsoft.com/office/drawing/2014/main" id="{1363D7D8-6FFB-E7FF-608D-F8C811DB4360}"/>
              </a:ext>
            </a:extLst>
          </p:cNvPr>
          <p:cNvPicPr>
            <a:picLocks noChangeAspect="1"/>
          </p:cNvPicPr>
          <p:nvPr userDrawn="1"/>
        </p:nvPicPr>
        <p:blipFill>
          <a:blip r:embed="rId20">
            <a:alphaModFix/>
          </a:blip>
          <a:stretch>
            <a:fillRect/>
          </a:stretch>
        </p:blipFill>
        <p:spPr>
          <a:xfrm>
            <a:off x="10174097" y="5941410"/>
            <a:ext cx="2017903" cy="904841"/>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8" r:id="rId1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mailto:enquiries@bestpracticenet.co.uk" TargetMode="Externa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hyperlink" Target="https://www.bestpracticenet.co.uk/npqsl-international" TargetMode="External"/><Relationship Id="rId5" Type="http://schemas.openxmlformats.org/officeDocument/2006/relationships/hyperlink" Target="Day%205s" TargetMode="External"/><Relationship Id="rId4" Type="http://schemas.openxmlformats.org/officeDocument/2006/relationships/hyperlink" Target="https://www.bestpracticenet.co.uk/npqs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a:xfrm>
            <a:off x="1541586" y="2893817"/>
            <a:ext cx="4196862" cy="1907589"/>
          </a:xfrm>
        </p:spPr>
        <p:txBody>
          <a:bodyPr>
            <a:normAutofit fontScale="90000"/>
          </a:bodyPr>
          <a:lstStyle/>
          <a:p>
            <a:r>
              <a:rPr lang="en-GB" dirty="0"/>
              <a:t>Leadership 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a:xfrm>
            <a:off x="1524000" y="5117890"/>
            <a:ext cx="5214730" cy="725557"/>
          </a:xfrm>
        </p:spPr>
        <p:txBody>
          <a:bodyPr>
            <a:noAutofit/>
          </a:bodyPr>
          <a:lstStyle/>
          <a:p>
            <a:r>
              <a:rPr lang="en-GB" sz="2600" b="1" dirty="0"/>
              <a:t>An introduction to the leadership NPQSL programme (Senior Leadership)</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3"/>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a:xfrm>
            <a:off x="838200" y="777874"/>
            <a:ext cx="10515600" cy="1325563"/>
          </a:xfrm>
        </p:spPr>
        <p:txBody>
          <a:bodyPr vert="horz" lIns="91440" tIns="45720" rIns="91440" bIns="45720" rtlCol="0" anchor="ctr">
            <a:normAutofit/>
          </a:bodyPr>
          <a:lstStyle/>
          <a:p>
            <a:r>
              <a:rPr lang="en-GB" b="1" dirty="0"/>
              <a:t>NPQSL:</a:t>
            </a:r>
            <a:br>
              <a:rPr lang="en-GB" b="1" dirty="0"/>
            </a:br>
            <a:r>
              <a:rPr lang="en-GB" b="1" dirty="0"/>
              <a:t>Participant and partnership perspectives</a:t>
            </a:r>
          </a:p>
        </p:txBody>
      </p:sp>
    </p:spTree>
    <p:extLst>
      <p:ext uri="{BB962C8B-B14F-4D97-AF65-F5344CB8AC3E}">
        <p14:creationId xmlns:p14="http://schemas.microsoft.com/office/powerpoint/2010/main" val="24006376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8FB-FFCF-6652-19CD-671D316ADECA}"/>
              </a:ext>
            </a:extLst>
          </p:cNvPr>
          <p:cNvSpPr>
            <a:spLocks noGrp="1"/>
          </p:cNvSpPr>
          <p:nvPr>
            <p:ph type="title"/>
          </p:nvPr>
        </p:nvSpPr>
        <p:spPr/>
        <p:txBody>
          <a:bodyPr/>
          <a:lstStyle/>
          <a:p>
            <a:r>
              <a:rPr lang="en-GB" dirty="0"/>
              <a:t>Funding – England only</a:t>
            </a:r>
          </a:p>
        </p:txBody>
      </p:sp>
      <p:sp>
        <p:nvSpPr>
          <p:cNvPr id="3" name="TextBox 2">
            <a:extLst>
              <a:ext uri="{FF2B5EF4-FFF2-40B4-BE49-F238E27FC236}">
                <a16:creationId xmlns:a16="http://schemas.microsoft.com/office/drawing/2014/main" id="{E6C4BE60-9A86-C01C-6E31-47E57A6E9884}"/>
              </a:ext>
            </a:extLst>
          </p:cNvPr>
          <p:cNvSpPr txBox="1"/>
          <p:nvPr/>
        </p:nvSpPr>
        <p:spPr>
          <a:xfrm>
            <a:off x="5089791" y="1800466"/>
            <a:ext cx="6114363" cy="3970318"/>
          </a:xfrm>
          <a:prstGeom prst="rect">
            <a:avLst/>
          </a:prstGeom>
          <a:noFill/>
        </p:spPr>
        <p:txBody>
          <a:bodyPr wrap="square" rtlCol="0">
            <a:spAutoFit/>
          </a:bodyPr>
          <a:lstStyle/>
          <a:p>
            <a:r>
              <a:rPr lang="en-GB" b="1" dirty="0"/>
              <a:t>Targeted support funding </a:t>
            </a:r>
          </a:p>
          <a:p>
            <a:r>
              <a:rPr lang="en-GB" dirty="0"/>
              <a:t>The Department has updated the Targeted Support Fund offer for the 2023 to 2024 academic year to further incentivise state-funded schools and state-funded 16 to 19 educational settings in England to participate in NPQs. </a:t>
            </a:r>
          </a:p>
          <a:p>
            <a:r>
              <a:rPr lang="en-GB" dirty="0"/>
              <a:t>For each teacher or leader they employ who takes an NPQ in the 2023 to 2024 academic year: </a:t>
            </a:r>
          </a:p>
          <a:p>
            <a:pPr marL="285750" indent="-285750">
              <a:buFont typeface="Arial" panose="020B0604020202020204" pitchFamily="34" charset="0"/>
              <a:buChar char="•"/>
            </a:pPr>
            <a:r>
              <a:rPr lang="en-GB" dirty="0"/>
              <a:t>state-funded primary schools with one to 150 pupils will receive a grant payment of £800 </a:t>
            </a:r>
          </a:p>
          <a:p>
            <a:pPr marL="285750" indent="-285750">
              <a:buFont typeface="Arial" panose="020B0604020202020204" pitchFamily="34" charset="0"/>
              <a:buChar char="•"/>
            </a:pPr>
            <a:r>
              <a:rPr lang="en-GB" dirty="0"/>
              <a:t>state-funded primary schools with more than 150 pupils will receive a grant payment of £200 </a:t>
            </a:r>
          </a:p>
          <a:p>
            <a:pPr marL="285750" indent="-285750">
              <a:buFont typeface="Arial" panose="020B0604020202020204" pitchFamily="34" charset="0"/>
              <a:buChar char="•"/>
            </a:pPr>
            <a:r>
              <a:rPr lang="en-GB" dirty="0"/>
              <a:t>state-funded secondary schools and state-funded 16 to 19 educational settings with one to 600 pupils will receive a grant payment of £200</a:t>
            </a:r>
          </a:p>
        </p:txBody>
      </p:sp>
      <p:sp>
        <p:nvSpPr>
          <p:cNvPr id="5" name="TextBox 4">
            <a:extLst>
              <a:ext uri="{FF2B5EF4-FFF2-40B4-BE49-F238E27FC236}">
                <a16:creationId xmlns:a16="http://schemas.microsoft.com/office/drawing/2014/main" id="{91449F07-45FA-B3A9-257A-85EABC6E6A26}"/>
              </a:ext>
            </a:extLst>
          </p:cNvPr>
          <p:cNvSpPr txBox="1"/>
          <p:nvPr/>
        </p:nvSpPr>
        <p:spPr>
          <a:xfrm>
            <a:off x="838200" y="1800463"/>
            <a:ext cx="3690650" cy="3693319"/>
          </a:xfrm>
          <a:prstGeom prst="rect">
            <a:avLst/>
          </a:prstGeom>
          <a:noFill/>
        </p:spPr>
        <p:txBody>
          <a:bodyPr wrap="square" rtlCol="0">
            <a:spAutoFit/>
          </a:bodyPr>
          <a:lstStyle/>
          <a:p>
            <a:pPr algn="l"/>
            <a:r>
              <a:rPr lang="en-GB" b="1" i="0" dirty="0">
                <a:solidFill>
                  <a:srgbClr val="0B0C0C"/>
                </a:solidFill>
                <a:effectLst/>
                <a:latin typeface="GDS Transport"/>
              </a:rPr>
              <a:t>Scholarships</a:t>
            </a:r>
          </a:p>
          <a:p>
            <a:pPr algn="l"/>
            <a:r>
              <a:rPr lang="en-GB" b="0" i="0" dirty="0">
                <a:solidFill>
                  <a:srgbClr val="0B0C0C"/>
                </a:solidFill>
                <a:effectLst/>
                <a:latin typeface="GDS Transport"/>
              </a:rPr>
              <a:t>From autumn 2022, the organisations eligible to access scholarships are:</a:t>
            </a:r>
          </a:p>
          <a:p>
            <a:pPr algn="l">
              <a:buFont typeface="Arial" panose="020B0604020202020204" pitchFamily="34" charset="0"/>
              <a:buChar char="•"/>
            </a:pPr>
            <a:r>
              <a:rPr lang="en-GB" b="0" i="0" dirty="0">
                <a:solidFill>
                  <a:srgbClr val="0B0C0C"/>
                </a:solidFill>
                <a:effectLst/>
                <a:latin typeface="GDS Transport"/>
              </a:rPr>
              <a:t>state-funded schools</a:t>
            </a:r>
          </a:p>
          <a:p>
            <a:pPr algn="l">
              <a:buFont typeface="Arial" panose="020B0604020202020204" pitchFamily="34" charset="0"/>
              <a:buChar char="•"/>
            </a:pPr>
            <a:r>
              <a:rPr lang="en-GB" b="0" i="0" dirty="0">
                <a:solidFill>
                  <a:srgbClr val="0B0C0C"/>
                </a:solidFill>
                <a:effectLst/>
                <a:latin typeface="GDS Transport"/>
              </a:rPr>
              <a:t>state-funded 16 to 19 organisations</a:t>
            </a:r>
          </a:p>
          <a:p>
            <a:pPr algn="l">
              <a:buFont typeface="Arial" panose="020B0604020202020204" pitchFamily="34" charset="0"/>
              <a:buChar char="•"/>
            </a:pPr>
            <a:r>
              <a:rPr lang="en-GB" b="0" i="0" dirty="0">
                <a:solidFill>
                  <a:srgbClr val="0B0C0C"/>
                </a:solidFill>
                <a:effectLst/>
                <a:latin typeface="GDS Transport"/>
              </a:rPr>
              <a:t>independent special schools</a:t>
            </a:r>
          </a:p>
          <a:p>
            <a:pPr algn="l">
              <a:buFont typeface="Arial" panose="020B0604020202020204" pitchFamily="34" charset="0"/>
              <a:buChar char="•"/>
            </a:pPr>
            <a:r>
              <a:rPr lang="en-GB" b="0" i="0" dirty="0">
                <a:solidFill>
                  <a:srgbClr val="0B0C0C"/>
                </a:solidFill>
                <a:effectLst/>
                <a:latin typeface="GDS Transport"/>
              </a:rPr>
              <a:t>virtual schools (local-authority-run organisations that support the education of children in care)</a:t>
            </a:r>
          </a:p>
          <a:p>
            <a:pPr algn="l">
              <a:buFont typeface="Arial" panose="020B0604020202020204" pitchFamily="34" charset="0"/>
              <a:buChar char="•"/>
            </a:pPr>
            <a:r>
              <a:rPr lang="en-GB" b="0" i="0" dirty="0">
                <a:solidFill>
                  <a:srgbClr val="0B0C0C"/>
                </a:solidFill>
                <a:effectLst/>
                <a:latin typeface="GDS Transport"/>
              </a:rPr>
              <a:t>hospital schools not already included in other categories of eligible organisations</a:t>
            </a:r>
          </a:p>
          <a:p>
            <a:pPr algn="l">
              <a:buFont typeface="Arial" panose="020B0604020202020204" pitchFamily="34" charset="0"/>
              <a:buChar char="•"/>
            </a:pPr>
            <a:r>
              <a:rPr lang="en-GB" b="0" i="0" dirty="0">
                <a:solidFill>
                  <a:srgbClr val="0B0C0C"/>
                </a:solidFill>
                <a:effectLst/>
                <a:latin typeface="GDS Transport"/>
              </a:rPr>
              <a:t>young offender institutions</a:t>
            </a:r>
          </a:p>
        </p:txBody>
      </p:sp>
    </p:spTree>
    <p:extLst>
      <p:ext uri="{BB962C8B-B14F-4D97-AF65-F5344CB8AC3E}">
        <p14:creationId xmlns:p14="http://schemas.microsoft.com/office/powerpoint/2010/main" val="37714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1EE-94DC-7F2F-B9B5-313E64C02597}"/>
              </a:ext>
            </a:extLst>
          </p:cNvPr>
          <p:cNvSpPr>
            <a:spLocks noGrp="1"/>
          </p:cNvSpPr>
          <p:nvPr>
            <p:ph type="title"/>
          </p:nvPr>
        </p:nvSpPr>
        <p:spPr/>
        <p:txBody>
          <a:bodyPr/>
          <a:lstStyle/>
          <a:p>
            <a:r>
              <a:rPr lang="en-GB" dirty="0"/>
              <a:t>School Leader Programme with NPQSL</a:t>
            </a:r>
          </a:p>
        </p:txBody>
      </p:sp>
      <p:sp>
        <p:nvSpPr>
          <p:cNvPr id="4" name="TextBox 3">
            <a:extLst>
              <a:ext uri="{FF2B5EF4-FFF2-40B4-BE49-F238E27FC236}">
                <a16:creationId xmlns:a16="http://schemas.microsoft.com/office/drawing/2014/main" id="{4D0C670B-DDB1-601B-22A5-54284132F9ED}"/>
              </a:ext>
            </a:extLst>
          </p:cNvPr>
          <p:cNvSpPr txBox="1"/>
          <p:nvPr/>
        </p:nvSpPr>
        <p:spPr>
          <a:xfrm>
            <a:off x="838200" y="1800463"/>
            <a:ext cx="3690650" cy="3970318"/>
          </a:xfrm>
          <a:prstGeom prst="rect">
            <a:avLst/>
          </a:prstGeom>
          <a:noFill/>
        </p:spPr>
        <p:txBody>
          <a:bodyPr wrap="square" rtlCol="0">
            <a:spAutoFit/>
          </a:bodyPr>
          <a:lstStyle/>
          <a:p>
            <a:pPr algn="l"/>
            <a:r>
              <a:rPr lang="en-GB" b="1" i="0" dirty="0">
                <a:solidFill>
                  <a:srgbClr val="0B0C0C"/>
                </a:solidFill>
                <a:effectLst/>
                <a:latin typeface="GDS Transport"/>
              </a:rPr>
              <a:t>The School Leader Programme with NPQSL is a dual award which has mapped the DfE's NPQ for Senior Leadership (NPQSL) to the Level 5 Operations/Departmental Manager Standard.</a:t>
            </a:r>
          </a:p>
          <a:p>
            <a:pPr algn="l"/>
            <a:endParaRPr lang="en-GB" b="1" i="0" dirty="0">
              <a:solidFill>
                <a:srgbClr val="0B0C0C"/>
              </a:solidFill>
              <a:effectLst/>
              <a:latin typeface="GDS Transport"/>
            </a:endParaRPr>
          </a:p>
          <a:p>
            <a:pPr algn="l"/>
            <a:r>
              <a:rPr lang="en-GB" i="0" dirty="0">
                <a:solidFill>
                  <a:srgbClr val="0B0C0C"/>
                </a:solidFill>
                <a:effectLst/>
                <a:latin typeface="GDS Transport"/>
              </a:rPr>
              <a:t>By mapping the two qualifications, we have created a programme which allows participants to complete two qualifications concurrently with a much smaller workload than would be required if completing the qualifications separately.</a:t>
            </a:r>
          </a:p>
        </p:txBody>
      </p:sp>
      <p:sp>
        <p:nvSpPr>
          <p:cNvPr id="5" name="TextBox 4">
            <a:extLst>
              <a:ext uri="{FF2B5EF4-FFF2-40B4-BE49-F238E27FC236}">
                <a16:creationId xmlns:a16="http://schemas.microsoft.com/office/drawing/2014/main" id="{D8D8C68F-37BC-2B10-B67C-F60058CAA09D}"/>
              </a:ext>
            </a:extLst>
          </p:cNvPr>
          <p:cNvSpPr txBox="1"/>
          <p:nvPr/>
        </p:nvSpPr>
        <p:spPr>
          <a:xfrm>
            <a:off x="5550195" y="1800463"/>
            <a:ext cx="4848447" cy="3477875"/>
          </a:xfrm>
          <a:prstGeom prst="rect">
            <a:avLst/>
          </a:prstGeom>
          <a:noFill/>
        </p:spPr>
        <p:txBody>
          <a:bodyPr wrap="square" rtlCol="0">
            <a:spAutoFit/>
          </a:bodyPr>
          <a:lstStyle/>
          <a:p>
            <a:r>
              <a:rPr lang="en-GB" sz="2000" b="1" dirty="0"/>
              <a:t>Benefits for participants</a:t>
            </a:r>
          </a:p>
          <a:p>
            <a:endParaRPr lang="en-GB" sz="2000" b="1" dirty="0"/>
          </a:p>
          <a:p>
            <a:pPr marL="285750" indent="-285750">
              <a:buFont typeface="Arial" panose="020B0604020202020204" pitchFamily="34" charset="0"/>
              <a:buChar char="•"/>
            </a:pPr>
            <a:r>
              <a:rPr lang="en-GB" dirty="0"/>
              <a:t>Access extra 1:1 coaching and content</a:t>
            </a:r>
          </a:p>
          <a:p>
            <a:pPr marL="285750" indent="-285750">
              <a:buFont typeface="Arial" panose="020B0604020202020204" pitchFamily="34" charset="0"/>
              <a:buChar char="•"/>
            </a:pPr>
            <a:r>
              <a:rPr lang="en-GB" dirty="0"/>
              <a:t>Extend your leadership training</a:t>
            </a:r>
          </a:p>
          <a:p>
            <a:pPr marL="285750" indent="-285750">
              <a:buFont typeface="Arial" panose="020B0604020202020204" pitchFamily="34" charset="0"/>
              <a:buChar char="•"/>
            </a:pPr>
            <a:r>
              <a:rPr lang="en-GB" dirty="0"/>
              <a:t>Gain an additional qualification</a:t>
            </a:r>
          </a:p>
          <a:p>
            <a:pPr marL="285750" indent="-285750">
              <a:buFont typeface="Arial" panose="020B0604020202020204" pitchFamily="34" charset="0"/>
              <a:buChar char="•"/>
            </a:pPr>
            <a:r>
              <a:rPr lang="en-GB" dirty="0"/>
              <a:t>Train at no cost to you or your school </a:t>
            </a:r>
          </a:p>
          <a:p>
            <a:pPr marL="285750" indent="-285750">
              <a:buFont typeface="Arial" panose="020B0604020202020204" pitchFamily="34" charset="0"/>
              <a:buChar char="•"/>
            </a:pPr>
            <a:r>
              <a:rPr lang="en-GB" dirty="0"/>
              <a:t>Access to </a:t>
            </a:r>
            <a:r>
              <a:rPr lang="en-GB" dirty="0" err="1"/>
              <a:t>FranklinCovey</a:t>
            </a:r>
            <a:r>
              <a:rPr lang="en-GB" dirty="0"/>
              <a:t> resources</a:t>
            </a:r>
          </a:p>
          <a:p>
            <a:pPr marL="285750" indent="-285750">
              <a:buFont typeface="Arial" panose="020B0604020202020204" pitchFamily="34" charset="0"/>
              <a:buChar char="•"/>
            </a:pPr>
            <a:r>
              <a:rPr lang="en-GB" dirty="0"/>
              <a:t>Funding through the Apprenticeship Levy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Visit: https://www.bestpracticenet.co.uk/school-leader-programme-with-npqsl</a:t>
            </a:r>
          </a:p>
        </p:txBody>
      </p:sp>
      <p:pic>
        <p:nvPicPr>
          <p:cNvPr id="1026" name="Picture 2" descr="apprenticeship provider of the year">
            <a:extLst>
              <a:ext uri="{FF2B5EF4-FFF2-40B4-BE49-F238E27FC236}">
                <a16:creationId xmlns:a16="http://schemas.microsoft.com/office/drawing/2014/main" id="{F969EE89-443A-EA6D-2AB8-BDE7B62D7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839" y="5929695"/>
            <a:ext cx="2166009" cy="800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98FDC96-B7D2-2D0E-2D6E-85CFBF01A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848" y="6045562"/>
            <a:ext cx="3158313" cy="56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7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normAutofit/>
          </a:bodyPr>
          <a:lstStyle/>
          <a:p>
            <a:r>
              <a:rPr lang="en-GB" sz="3733" b="1" dirty="0">
                <a:latin typeface="Century Gothic" pitchFamily="34" charset="0"/>
              </a:rPr>
              <a:t>Next steps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a:xfrm>
            <a:off x="381000" y="1837691"/>
            <a:ext cx="10850880" cy="2978150"/>
          </a:xfrm>
        </p:spPr>
        <p:txBody>
          <a:bodyPr vert="horz" lIns="91440" tIns="45720" rIns="91440" bIns="45720" rtlCol="0" anchor="t">
            <a:noAutofit/>
          </a:bodyPr>
          <a:lstStyle/>
          <a:p>
            <a:pPr lvl="1"/>
            <a:r>
              <a:rPr lang="en-GB" sz="2400" dirty="0"/>
              <a:t>NPQSL can be viewed at </a:t>
            </a:r>
            <a:r>
              <a:rPr lang="en-GB" sz="2400" dirty="0">
                <a:hlinkClick r:id="rId4"/>
              </a:rPr>
              <a:t>https://www.bestpracticenet.co.uk/npqsl</a:t>
            </a:r>
            <a:endParaRPr lang="en-GB" sz="2400" dirty="0"/>
          </a:p>
          <a:p>
            <a:pPr lvl="1"/>
            <a:r>
              <a:rPr lang="en-GB" sz="2400" dirty="0"/>
              <a:t>The apprenticeship route can be viewed at </a:t>
            </a:r>
            <a:r>
              <a:rPr lang="en-GB" sz="2400" dirty="0">
                <a:hlinkClick r:id="rId5" action="ppaction://hlinkfile"/>
              </a:rPr>
              <a:t>https://www.bestpracticenet.co.uk/school-leader-programme-with-npqsl</a:t>
            </a:r>
            <a:endParaRPr lang="en-GB" sz="2400" dirty="0"/>
          </a:p>
          <a:p>
            <a:pPr lvl="1"/>
            <a:r>
              <a:rPr lang="en-GB" sz="2400" dirty="0">
                <a:cs typeface="Calibri"/>
              </a:rPr>
              <a:t>International candidates should visit </a:t>
            </a:r>
            <a:r>
              <a:rPr lang="en-GB" sz="2400" dirty="0">
                <a:cs typeface="Calibri"/>
                <a:hlinkClick r:id="rId6"/>
              </a:rPr>
              <a:t>https://www.bestpracticenet.co.uk/npqsl-international</a:t>
            </a:r>
            <a:endParaRPr lang="en-GB" sz="2400" dirty="0">
              <a:ea typeface="+mn-lt"/>
              <a:cs typeface="+mn-lt"/>
            </a:endParaRPr>
          </a:p>
          <a:p>
            <a:pPr lvl="1"/>
            <a:r>
              <a:rPr lang="en-GB" sz="2400" dirty="0"/>
              <a:t>Download qualification specifications</a:t>
            </a:r>
          </a:p>
          <a:p>
            <a:pPr lvl="1"/>
            <a:r>
              <a:rPr lang="en-GB" sz="2400" dirty="0"/>
              <a:t>Discuss with school CPD lead, headteacher or relevant senior leaders</a:t>
            </a:r>
          </a:p>
          <a:p>
            <a:pPr lvl="1"/>
            <a:r>
              <a:rPr lang="en-GB" sz="2400" dirty="0"/>
              <a:t>Contact us through the live chat function on our web site, </a:t>
            </a:r>
            <a:r>
              <a:rPr lang="en-GB" sz="2400" dirty="0">
                <a:hlinkClick r:id="rId7"/>
              </a:rPr>
              <a:t>enquiries@bestpracticenet.co.uk</a:t>
            </a:r>
            <a:r>
              <a:rPr lang="en-GB" sz="2400" dirty="0"/>
              <a:t> or phone </a:t>
            </a:r>
            <a:r>
              <a:rPr lang="en-GB" sz="2400" u="sng" dirty="0">
                <a:solidFill>
                  <a:srgbClr val="CE0F69"/>
                </a:solidFill>
              </a:rPr>
              <a:t>0117 920 94028</a:t>
            </a:r>
            <a:endParaRPr lang="en-GB" sz="2400" b="0" i="0" u="sng" strike="noStrike" dirty="0">
              <a:solidFill>
                <a:srgbClr val="CE0F69"/>
              </a:solidFill>
              <a:effectLst/>
            </a:endParaRPr>
          </a:p>
          <a:p>
            <a:pPr lvl="1"/>
            <a:r>
              <a:rPr lang="en-GB" sz="2400" dirty="0"/>
              <a:t>Apply sooner rather than later to avoid the last-minute rush!</a:t>
            </a:r>
          </a:p>
          <a:p>
            <a:pPr lvl="1"/>
            <a:r>
              <a:rPr lang="en-GB" sz="2400" b="1" dirty="0"/>
              <a:t>Application deadline 25 July</a:t>
            </a:r>
          </a:p>
          <a:p>
            <a:pPr marL="457200" lvl="1" indent="0">
              <a:buNone/>
            </a:pPr>
            <a:endParaRPr lang="en-GB" sz="2400" dirty="0"/>
          </a:p>
          <a:p>
            <a:endParaRPr lang="en-GB" sz="2400" dirty="0"/>
          </a:p>
        </p:txBody>
      </p:sp>
    </p:spTree>
    <p:extLst>
      <p:ext uri="{BB962C8B-B14F-4D97-AF65-F5344CB8AC3E}">
        <p14:creationId xmlns:p14="http://schemas.microsoft.com/office/powerpoint/2010/main" val="397906345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pic>
        <p:nvPicPr>
          <p:cNvPr id="4" name="Picture 3" descr="Text&#10;&#10;Description automatically generated">
            <a:extLst>
              <a:ext uri="{FF2B5EF4-FFF2-40B4-BE49-F238E27FC236}">
                <a16:creationId xmlns:a16="http://schemas.microsoft.com/office/drawing/2014/main" id="{44C0C339-B46C-F5CD-DC2F-21AE49DCCF9A}"/>
              </a:ext>
            </a:extLst>
          </p:cNvPr>
          <p:cNvPicPr>
            <a:picLocks noChangeAspect="1"/>
          </p:cNvPicPr>
          <p:nvPr/>
        </p:nvPicPr>
        <p:blipFill>
          <a:blip r:embed="rId2">
            <a:alphaModFix/>
          </a:blip>
          <a:stretch>
            <a:fillRect/>
          </a:stretch>
        </p:blipFill>
        <p:spPr>
          <a:xfrm>
            <a:off x="350004" y="1542520"/>
            <a:ext cx="3026355" cy="1357038"/>
          </a:xfrm>
          <a:prstGeom prst="rect">
            <a:avLst/>
          </a:prstGeom>
        </p:spPr>
      </p:pic>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 what changed in 2020?</a:t>
            </a:r>
          </a:p>
        </p:txBody>
      </p:sp>
      <p:pic>
        <p:nvPicPr>
          <p:cNvPr id="6" name="Picture 5">
            <a:extLst>
              <a:ext uri="{FF2B5EF4-FFF2-40B4-BE49-F238E27FC236}">
                <a16:creationId xmlns:a16="http://schemas.microsoft.com/office/drawing/2014/main" id="{56EF62A2-9096-18AF-52F6-95FF694C2962}"/>
              </a:ext>
            </a:extLst>
          </p:cNvPr>
          <p:cNvPicPr>
            <a:picLocks noChangeAspect="1"/>
          </p:cNvPicPr>
          <p:nvPr/>
        </p:nvPicPr>
        <p:blipFill>
          <a:blip r:embed="rId3"/>
          <a:stretch>
            <a:fillRect/>
          </a:stretch>
        </p:blipFill>
        <p:spPr>
          <a:xfrm>
            <a:off x="986008" y="1822024"/>
            <a:ext cx="10211084" cy="3064301"/>
          </a:xfrm>
          <a:prstGeom prst="rect">
            <a:avLst/>
          </a:prstGeom>
        </p:spPr>
      </p:pic>
      <p:sp>
        <p:nvSpPr>
          <p:cNvPr id="8" name="Content Placeholder 2">
            <a:extLst>
              <a:ext uri="{FF2B5EF4-FFF2-40B4-BE49-F238E27FC236}">
                <a16:creationId xmlns:a16="http://schemas.microsoft.com/office/drawing/2014/main" id="{B78D5395-EBC6-414A-D60B-F91C8461B678}"/>
              </a:ext>
            </a:extLst>
          </p:cNvPr>
          <p:cNvSpPr>
            <a:spLocks noGrp="1"/>
          </p:cNvSpPr>
          <p:nvPr>
            <p:ph sz="quarter" idx="11"/>
          </p:nvPr>
        </p:nvSpPr>
        <p:spPr>
          <a:xfrm>
            <a:off x="986008" y="1756355"/>
            <a:ext cx="10211084" cy="3195637"/>
          </a:xfrm>
          <a:solidFill>
            <a:schemeClr val="bg1"/>
          </a:solidFill>
          <a:ln>
            <a:solidFill>
              <a:schemeClr val="bg1"/>
            </a:solidFill>
          </a:ln>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Through the revised Initial Teacher Training Core Content Framework and the implementation of the Early Career Framework, the DfE are now supporting teachers in the first years of their career with a structured two-year induction into the profession</a:t>
            </a:r>
          </a:p>
          <a:p>
            <a:pPr marL="228594" indent="-228594">
              <a:buClr>
                <a:srgbClr val="006BB5"/>
              </a:buClr>
              <a:buFont typeface="Wingdings" panose="05000000000000000000" pitchFamily="2" charset="2"/>
              <a:buChar char="§"/>
            </a:pPr>
            <a:r>
              <a:rPr lang="en-GB" sz="2000" dirty="0"/>
              <a:t>NPQ content areas are threaded from the Early Career Framework</a:t>
            </a:r>
          </a:p>
          <a:p>
            <a:pPr marL="228594" indent="-228594">
              <a:buClr>
                <a:srgbClr val="006BB5"/>
              </a:buClr>
              <a:buFont typeface="Wingdings" panose="05000000000000000000" pitchFamily="2" charset="2"/>
              <a:buChar char="§"/>
            </a:pPr>
            <a:r>
              <a:rPr lang="en-GB" sz="2000" dirty="0"/>
              <a:t>The NPQs and New Headteacher Programme build on this foundation to provide continuous career pathways with training and support for teachers and leaders at all levels (with Teaching content from the ECF in all of the specialist NPQs)</a:t>
            </a:r>
          </a:p>
          <a:p>
            <a:pPr marL="228594" indent="-228594">
              <a:buClr>
                <a:srgbClr val="006BB5"/>
              </a:buClr>
              <a:buFont typeface="Wingdings" panose="05000000000000000000" pitchFamily="2" charset="2"/>
              <a:buChar char="§"/>
            </a:pPr>
            <a:r>
              <a:rPr lang="en-GB" sz="2000" dirty="0"/>
              <a:t>The revised suite of specialist and leadership NPQs will complete the golden thread from initial teacher training through to school leadership, rooting teacher and leader development in the best available evidence and collective wisdom of the profession</a:t>
            </a:r>
          </a:p>
          <a:p>
            <a:pPr>
              <a:buClr>
                <a:srgbClr val="006BB5"/>
              </a:buClr>
            </a:pPr>
            <a:endParaRPr lang="en-GB" sz="2000" dirty="0"/>
          </a:p>
        </p:txBody>
      </p:sp>
    </p:spTree>
    <p:extLst>
      <p:ext uri="{BB962C8B-B14F-4D97-AF65-F5344CB8AC3E}">
        <p14:creationId xmlns:p14="http://schemas.microsoft.com/office/powerpoint/2010/main" val="3278583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a:xfrm>
            <a:off x="825676" y="169152"/>
            <a:ext cx="10515600" cy="1325563"/>
          </a:xfrm>
        </p:spPr>
        <p:txBody>
          <a:bodyPr/>
          <a:lstStyle/>
          <a:p>
            <a:r>
              <a:rPr lang="en-GB" b="1" dirty="0"/>
              <a:t>NPQ programmes: what changed in 2020?</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71343" y="1446388"/>
            <a:ext cx="4778697" cy="4586150"/>
          </a:xfrm>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Specialist NPQs support career pathway width and replace old NPQML</a:t>
            </a:r>
          </a:p>
          <a:p>
            <a:pPr marL="228594" indent="-228594">
              <a:buClr>
                <a:srgbClr val="006BB5"/>
              </a:buClr>
              <a:buFont typeface="Wingdings" panose="05000000000000000000" pitchFamily="2" charset="2"/>
              <a:buChar char="§"/>
            </a:pPr>
            <a:r>
              <a:rPr lang="en-GB" sz="20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2000" dirty="0"/>
              <a:t>Behaviours do not feature in DfE frameworks, however, BPN have embedded these throughout</a:t>
            </a:r>
          </a:p>
          <a:p>
            <a:pPr marL="228594" indent="-228594">
              <a:buClr>
                <a:srgbClr val="006BB5"/>
              </a:buClr>
              <a:buFont typeface="Wingdings" panose="05000000000000000000" pitchFamily="2" charset="2"/>
              <a:buChar char="§"/>
            </a:pPr>
            <a:r>
              <a:rPr lang="en-GB" sz="2000" dirty="0"/>
              <a:t>Greater emphasis on practice-based activity and participant context – practice activities, leadership performance coach</a:t>
            </a:r>
          </a:p>
          <a:p>
            <a:pPr marL="228594" indent="-228594">
              <a:buClr>
                <a:srgbClr val="006BB5"/>
              </a:buClr>
              <a:buFont typeface="Wingdings" panose="05000000000000000000" pitchFamily="2" charset="2"/>
              <a:buChar char="§"/>
            </a:pPr>
            <a:r>
              <a:rPr lang="en-GB" sz="2000" dirty="0"/>
              <a:t>Domain-specific evidence base</a:t>
            </a:r>
          </a:p>
          <a:p>
            <a:pPr>
              <a:buClr>
                <a:srgbClr val="006BB5"/>
              </a:buClr>
            </a:pPr>
            <a:endParaRPr lang="en-GB" sz="2000" dirty="0"/>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2630435330"/>
              </p:ext>
            </p:extLst>
          </p:nvPr>
        </p:nvGraphicFramePr>
        <p:xfrm>
          <a:off x="838200" y="1378868"/>
          <a:ext cx="5937738" cy="4647198"/>
        </p:xfrm>
        <a:graphic>
          <a:graphicData uri="http://schemas.openxmlformats.org/drawingml/2006/table">
            <a:tbl>
              <a:tblPr firstCol="1" bandRow="1">
                <a:tableStyleId>{5C22544A-7EE6-4342-B048-85BDC9FD1C3A}</a:tableStyleId>
              </a:tblPr>
              <a:tblGrid>
                <a:gridCol w="1912106">
                  <a:extLst>
                    <a:ext uri="{9D8B030D-6E8A-4147-A177-3AD203B41FA5}">
                      <a16:colId xmlns:a16="http://schemas.microsoft.com/office/drawing/2014/main" val="3871482898"/>
                    </a:ext>
                  </a:extLst>
                </a:gridCol>
                <a:gridCol w="4025632">
                  <a:extLst>
                    <a:ext uri="{9D8B030D-6E8A-4147-A177-3AD203B41FA5}">
                      <a16:colId xmlns:a16="http://schemas.microsoft.com/office/drawing/2014/main" val="2193875372"/>
                    </a:ext>
                  </a:extLst>
                </a:gridCol>
              </a:tblGrid>
              <a:tr h="827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Teaching (NPQLT)</a:t>
                      </a:r>
                    </a:p>
                    <a:p>
                      <a:endParaRPr lang="en-GB" sz="15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teaching in a subject, year group, key stage or phase</a:t>
                      </a:r>
                    </a:p>
                    <a:p>
                      <a:endParaRPr lang="en-GB" sz="1500" dirty="0"/>
                    </a:p>
                  </a:txBody>
                  <a:tcPr marL="121920" marR="121920" marT="60960" marB="60960"/>
                </a:tc>
                <a:extLst>
                  <a:ext uri="{0D108BD9-81ED-4DB2-BD59-A6C34878D82A}">
                    <a16:rowId xmlns:a16="http://schemas.microsoft.com/office/drawing/2014/main" val="209508453"/>
                  </a:ext>
                </a:extLst>
              </a:tr>
              <a:tr h="777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Teacher Development (NPQLTD)</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the development of other teachers</a:t>
                      </a:r>
                    </a:p>
                    <a:p>
                      <a:endParaRPr lang="en-GB" sz="1500" dirty="0"/>
                    </a:p>
                  </a:txBody>
                  <a:tcPr marL="121920" marR="121920" marT="60960" marB="60960"/>
                </a:tc>
                <a:extLst>
                  <a:ext uri="{0D108BD9-81ED-4DB2-BD59-A6C34878D82A}">
                    <a16:rowId xmlns:a16="http://schemas.microsoft.com/office/drawing/2014/main" val="478835394"/>
                  </a:ext>
                </a:extLst>
              </a:tr>
              <a:tr h="777196">
                <a:tc>
                  <a:txBody>
                    <a:bodyPr/>
                    <a:lstStyle/>
                    <a:p>
                      <a:r>
                        <a:rPr lang="en-GB" sz="1500" dirty="0"/>
                        <a:t>NPQ Leading Behaviour &amp; Culture (NPQLBC)</a:t>
                      </a:r>
                    </a:p>
                  </a:txBody>
                  <a:tcPr marL="121920" marR="121920" marT="60960" marB="60960"/>
                </a:tc>
                <a:tc>
                  <a:txBody>
                    <a:bodyPr/>
                    <a:lstStyle/>
                    <a:p>
                      <a:r>
                        <a:rPr lang="en-GB" sz="1500" dirty="0"/>
                        <a:t>For those who lead, or aspire to lead behaviour and culture and/or pupil well-being</a:t>
                      </a:r>
                    </a:p>
                  </a:txBody>
                  <a:tcPr marL="121920" marR="121920" marT="60960" marB="60960"/>
                </a:tc>
                <a:extLst>
                  <a:ext uri="{0D108BD9-81ED-4DB2-BD59-A6C34878D82A}">
                    <a16:rowId xmlns:a16="http://schemas.microsoft.com/office/drawing/2014/main" val="3809474751"/>
                  </a:ext>
                </a:extLst>
              </a:tr>
              <a:tr h="650444">
                <a:tc>
                  <a:txBody>
                    <a:bodyPr/>
                    <a:lstStyle/>
                    <a:p>
                      <a:r>
                        <a:rPr lang="en-GB" sz="1500" dirty="0"/>
                        <a:t>NPQ Senior Leadership (NPQSL)</a:t>
                      </a:r>
                    </a:p>
                  </a:txBody>
                  <a:tcPr marL="121920" marR="121920" marT="60960" marB="60960"/>
                </a:tc>
                <a:tc>
                  <a:txBody>
                    <a:bodyPr/>
                    <a:lstStyle/>
                    <a:p>
                      <a:r>
                        <a:rPr lang="en-GB" sz="15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650444">
                <a:tc>
                  <a:txBody>
                    <a:bodyPr/>
                    <a:lstStyle/>
                    <a:p>
                      <a:r>
                        <a:rPr lang="en-GB" sz="1500" dirty="0"/>
                        <a:t>NPQ Headship (NPQH)</a:t>
                      </a:r>
                    </a:p>
                  </a:txBody>
                  <a:tcPr marL="121920" marR="121920" marT="60960" marB="60960"/>
                </a:tc>
                <a:tc>
                  <a:txBody>
                    <a:bodyPr/>
                    <a:lstStyle/>
                    <a:p>
                      <a:r>
                        <a:rPr lang="en-GB" sz="15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903393">
                <a:tc>
                  <a:txBody>
                    <a:bodyPr/>
                    <a:lstStyle/>
                    <a:p>
                      <a:r>
                        <a:rPr lang="en-GB" sz="1500" dirty="0"/>
                        <a:t>NPQ Executive Leadership (NPQEL)</a:t>
                      </a:r>
                    </a:p>
                  </a:txBody>
                  <a:tcPr marL="121920" marR="121920" marT="60960" marB="60960"/>
                </a:tc>
                <a:tc>
                  <a:txBody>
                    <a:bodyPr/>
                    <a:lstStyle/>
                    <a:p>
                      <a:r>
                        <a:rPr lang="en-GB" sz="15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graphicFrame>
        <p:nvGraphicFramePr>
          <p:cNvPr id="4" name="Table 6">
            <a:extLst>
              <a:ext uri="{FF2B5EF4-FFF2-40B4-BE49-F238E27FC236}">
                <a16:creationId xmlns:a16="http://schemas.microsoft.com/office/drawing/2014/main" id="{E457481C-C0AA-77D5-82E0-1A59B0EDB6DE}"/>
              </a:ext>
            </a:extLst>
          </p:cNvPr>
          <p:cNvGraphicFramePr>
            <a:graphicFrameLocks noGrp="1"/>
          </p:cNvGraphicFramePr>
          <p:nvPr>
            <p:extLst>
              <p:ext uri="{D42A27DB-BD31-4B8C-83A1-F6EECF244321}">
                <p14:modId xmlns:p14="http://schemas.microsoft.com/office/powerpoint/2010/main" val="1623206537"/>
              </p:ext>
            </p:extLst>
          </p:nvPr>
        </p:nvGraphicFramePr>
        <p:xfrm>
          <a:off x="325296" y="1378868"/>
          <a:ext cx="500380" cy="4577470"/>
        </p:xfrm>
        <a:graphic>
          <a:graphicData uri="http://schemas.openxmlformats.org/drawingml/2006/table">
            <a:tbl>
              <a:tblPr firstRow="1" bandRow="1">
                <a:tableStyleId>{2D5ABB26-0587-4C30-8999-92F81FD0307C}</a:tableStyleId>
              </a:tblPr>
              <a:tblGrid>
                <a:gridCol w="500380">
                  <a:extLst>
                    <a:ext uri="{9D8B030D-6E8A-4147-A177-3AD203B41FA5}">
                      <a16:colId xmlns:a16="http://schemas.microsoft.com/office/drawing/2014/main" val="2761210155"/>
                    </a:ext>
                  </a:extLst>
                </a:gridCol>
              </a:tblGrid>
              <a:tr h="1990205">
                <a:tc>
                  <a:txBody>
                    <a:bodyPr/>
                    <a:lstStyle/>
                    <a:p>
                      <a:r>
                        <a:rPr lang="en-GB" sz="2000" b="1" dirty="0"/>
                        <a:t>Specialist NPQs</a:t>
                      </a:r>
                    </a:p>
                  </a:txBody>
                  <a:tcPr vert="vert270"/>
                </a:tc>
                <a:extLst>
                  <a:ext uri="{0D108BD9-81ED-4DB2-BD59-A6C34878D82A}">
                    <a16:rowId xmlns:a16="http://schemas.microsoft.com/office/drawing/2014/main" val="3967820875"/>
                  </a:ext>
                </a:extLst>
              </a:tr>
              <a:tr h="2587265">
                <a:tc>
                  <a:txBody>
                    <a:bodyPr/>
                    <a:lstStyle/>
                    <a:p>
                      <a:r>
                        <a:rPr lang="en-GB" sz="2000" b="1" dirty="0"/>
                        <a:t>Leadership NPQs</a:t>
                      </a:r>
                    </a:p>
                  </a:txBody>
                  <a:tcPr vert="vert270"/>
                </a:tc>
                <a:extLst>
                  <a:ext uri="{0D108BD9-81ED-4DB2-BD59-A6C34878D82A}">
                    <a16:rowId xmlns:a16="http://schemas.microsoft.com/office/drawing/2014/main" val="2943892280"/>
                  </a:ext>
                </a:extLst>
              </a:tr>
            </a:tbl>
          </a:graphicData>
        </a:graphic>
      </p:graphicFrame>
      <p:sp>
        <p:nvSpPr>
          <p:cNvPr id="6" name="Oval 5">
            <a:extLst>
              <a:ext uri="{FF2B5EF4-FFF2-40B4-BE49-F238E27FC236}">
                <a16:creationId xmlns:a16="http://schemas.microsoft.com/office/drawing/2014/main" id="{1D44975E-84BC-D10D-E4BE-2E9CA5605931}"/>
              </a:ext>
            </a:extLst>
          </p:cNvPr>
          <p:cNvSpPr/>
          <p:nvPr/>
        </p:nvSpPr>
        <p:spPr>
          <a:xfrm>
            <a:off x="250134" y="3556091"/>
            <a:ext cx="6971343" cy="106569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9115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877D-0C34-92F4-512E-D31BB9D315CA}"/>
              </a:ext>
            </a:extLst>
          </p:cNvPr>
          <p:cNvSpPr>
            <a:spLocks noGrp="1"/>
          </p:cNvSpPr>
          <p:nvPr>
            <p:ph type="title"/>
          </p:nvPr>
        </p:nvSpPr>
        <p:spPr/>
        <p:txBody>
          <a:bodyPr/>
          <a:lstStyle/>
          <a:p>
            <a:r>
              <a:rPr lang="en-GB" dirty="0"/>
              <a:t>Who can apply?</a:t>
            </a:r>
          </a:p>
        </p:txBody>
      </p:sp>
      <p:pic>
        <p:nvPicPr>
          <p:cNvPr id="6" name="Picture 5" descr="A collage of people posing for the camera&#10;&#10;Description automatically generated with medium confidence">
            <a:extLst>
              <a:ext uri="{FF2B5EF4-FFF2-40B4-BE49-F238E27FC236}">
                <a16:creationId xmlns:a16="http://schemas.microsoft.com/office/drawing/2014/main" id="{D72842DB-A03C-5A29-FC35-91EA54952BEA}"/>
              </a:ext>
            </a:extLst>
          </p:cNvPr>
          <p:cNvPicPr>
            <a:picLocks noChangeAspect="1"/>
          </p:cNvPicPr>
          <p:nvPr/>
        </p:nvPicPr>
        <p:blipFill>
          <a:blip r:embed="rId2"/>
          <a:stretch>
            <a:fillRect/>
          </a:stretch>
        </p:blipFill>
        <p:spPr>
          <a:xfrm>
            <a:off x="2238214" y="1350446"/>
            <a:ext cx="7715572" cy="5142429"/>
          </a:xfrm>
          <a:prstGeom prst="rect">
            <a:avLst/>
          </a:prstGeom>
        </p:spPr>
      </p:pic>
    </p:spTree>
    <p:extLst>
      <p:ext uri="{BB962C8B-B14F-4D97-AF65-F5344CB8AC3E}">
        <p14:creationId xmlns:p14="http://schemas.microsoft.com/office/powerpoint/2010/main" val="7403751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DB8BD17-9FDB-4F87-8F66-5E208324480A}"/>
              </a:ext>
            </a:extLst>
          </p:cNvPr>
          <p:cNvGraphicFramePr>
            <a:graphicFrameLocks noGrp="1"/>
          </p:cNvGraphicFramePr>
          <p:nvPr>
            <p:extLst>
              <p:ext uri="{D42A27DB-BD31-4B8C-83A1-F6EECF244321}">
                <p14:modId xmlns:p14="http://schemas.microsoft.com/office/powerpoint/2010/main" val="2539372047"/>
              </p:ext>
            </p:extLst>
          </p:nvPr>
        </p:nvGraphicFramePr>
        <p:xfrm>
          <a:off x="806823" y="1043705"/>
          <a:ext cx="10148047" cy="4961640"/>
        </p:xfrm>
        <a:graphic>
          <a:graphicData uri="http://schemas.openxmlformats.org/drawingml/2006/table">
            <a:tbl>
              <a:tblPr firstRow="1" bandRow="1">
                <a:tableStyleId>{5C22544A-7EE6-4342-B048-85BDC9FD1C3A}</a:tableStyleId>
              </a:tblPr>
              <a:tblGrid>
                <a:gridCol w="10148047">
                  <a:extLst>
                    <a:ext uri="{9D8B030D-6E8A-4147-A177-3AD203B41FA5}">
                      <a16:colId xmlns:a16="http://schemas.microsoft.com/office/drawing/2014/main" val="2880773605"/>
                    </a:ext>
                  </a:extLst>
                </a:gridCol>
              </a:tblGrid>
              <a:tr h="63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DfE Framework Content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u="sng" dirty="0"/>
                        <a:t>Leadership NPQs (NPQSL, NPQH, NPQEL)</a:t>
                      </a:r>
                    </a:p>
                  </a:txBody>
                  <a:tcPr/>
                </a:tc>
                <a:extLst>
                  <a:ext uri="{0D108BD9-81ED-4DB2-BD59-A6C34878D82A}">
                    <a16:rowId xmlns:a16="http://schemas.microsoft.com/office/drawing/2014/main" val="22892319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 School</a:t>
                      </a:r>
                      <a:r>
                        <a:rPr lang="en-GB" sz="2000" baseline="0" dirty="0"/>
                        <a:t> Culture</a:t>
                      </a:r>
                      <a:endParaRPr lang="en-GB" sz="2000" dirty="0"/>
                    </a:p>
                  </a:txBody>
                  <a:tcPr/>
                </a:tc>
                <a:extLst>
                  <a:ext uri="{0D108BD9-81ED-4DB2-BD59-A6C34878D82A}">
                    <a16:rowId xmlns:a16="http://schemas.microsoft.com/office/drawing/2014/main" val="3528053494"/>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2. Teaching</a:t>
                      </a:r>
                    </a:p>
                  </a:txBody>
                  <a:tcPr/>
                </a:tc>
                <a:extLst>
                  <a:ext uri="{0D108BD9-81ED-4DB2-BD59-A6C34878D82A}">
                    <a16:rowId xmlns:a16="http://schemas.microsoft.com/office/drawing/2014/main" val="1465002121"/>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3. Curriculum</a:t>
                      </a:r>
                      <a:r>
                        <a:rPr lang="en-GB" sz="2000" baseline="0" dirty="0"/>
                        <a:t> &amp; Assessment</a:t>
                      </a:r>
                      <a:endParaRPr lang="en-GB" sz="2000" dirty="0"/>
                    </a:p>
                  </a:txBody>
                  <a:tcPr/>
                </a:tc>
                <a:extLst>
                  <a:ext uri="{0D108BD9-81ED-4DB2-BD59-A6C34878D82A}">
                    <a16:rowId xmlns:a16="http://schemas.microsoft.com/office/drawing/2014/main" val="3728656899"/>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4. Behaviour</a:t>
                      </a:r>
                    </a:p>
                  </a:txBody>
                  <a:tcPr/>
                </a:tc>
                <a:extLst>
                  <a:ext uri="{0D108BD9-81ED-4DB2-BD59-A6C34878D82A}">
                    <a16:rowId xmlns:a16="http://schemas.microsoft.com/office/drawing/2014/main" val="144028851"/>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 Additional and Special Education Needs/Disabilities</a:t>
                      </a:r>
                    </a:p>
                  </a:txBody>
                  <a:tcPr/>
                </a:tc>
                <a:extLst>
                  <a:ext uri="{0D108BD9-81ED-4DB2-BD59-A6C34878D82A}">
                    <a16:rowId xmlns:a16="http://schemas.microsoft.com/office/drawing/2014/main" val="265526549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6. Professional Development</a:t>
                      </a:r>
                    </a:p>
                  </a:txBody>
                  <a:tcPr/>
                </a:tc>
                <a:extLst>
                  <a:ext uri="{0D108BD9-81ED-4DB2-BD59-A6C34878D82A}">
                    <a16:rowId xmlns:a16="http://schemas.microsoft.com/office/drawing/2014/main" val="1560104058"/>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7. Organisational Management</a:t>
                      </a:r>
                    </a:p>
                  </a:txBody>
                  <a:tcPr/>
                </a:tc>
                <a:extLst>
                  <a:ext uri="{0D108BD9-81ED-4DB2-BD59-A6C34878D82A}">
                    <a16:rowId xmlns:a16="http://schemas.microsoft.com/office/drawing/2014/main" val="3211036273"/>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8. Implementation</a:t>
                      </a:r>
                    </a:p>
                  </a:txBody>
                  <a:tcPr/>
                </a:tc>
                <a:extLst>
                  <a:ext uri="{0D108BD9-81ED-4DB2-BD59-A6C34878D82A}">
                    <a16:rowId xmlns:a16="http://schemas.microsoft.com/office/drawing/2014/main" val="310613153"/>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9. Working in Partnership</a:t>
                      </a:r>
                    </a:p>
                  </a:txBody>
                  <a:tcPr/>
                </a:tc>
                <a:extLst>
                  <a:ext uri="{0D108BD9-81ED-4DB2-BD59-A6C34878D82A}">
                    <a16:rowId xmlns:a16="http://schemas.microsoft.com/office/drawing/2014/main" val="315736001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10. Governance and accountability</a:t>
                      </a:r>
                    </a:p>
                  </a:txBody>
                  <a:tcPr/>
                </a:tc>
                <a:extLst>
                  <a:ext uri="{0D108BD9-81ED-4DB2-BD59-A6C34878D82A}">
                    <a16:rowId xmlns:a16="http://schemas.microsoft.com/office/drawing/2014/main" val="1799753389"/>
                  </a:ext>
                </a:extLst>
              </a:tr>
            </a:tbl>
          </a:graphicData>
        </a:graphic>
      </p:graphicFrame>
      <p:sp>
        <p:nvSpPr>
          <p:cNvPr id="4" name="Title 1">
            <a:extLst>
              <a:ext uri="{FF2B5EF4-FFF2-40B4-BE49-F238E27FC236}">
                <a16:creationId xmlns:a16="http://schemas.microsoft.com/office/drawing/2014/main" id="{3525E295-7643-8ED1-D3C4-FCE1C3721B4E}"/>
              </a:ext>
            </a:extLst>
          </p:cNvPr>
          <p:cNvSpPr>
            <a:spLocks noGrp="1"/>
          </p:cNvSpPr>
          <p:nvPr>
            <p:ph type="title"/>
          </p:nvPr>
        </p:nvSpPr>
        <p:spPr>
          <a:xfrm>
            <a:off x="579120" y="37547"/>
            <a:ext cx="10515600" cy="1325563"/>
          </a:xfrm>
        </p:spPr>
        <p:txBody>
          <a:bodyPr>
            <a:normAutofit/>
          </a:bodyPr>
          <a:lstStyle/>
          <a:p>
            <a:r>
              <a:rPr lang="en-GB" sz="3733" b="1" dirty="0">
                <a:latin typeface="Century Gothic" pitchFamily="34" charset="0"/>
              </a:rPr>
              <a:t>Programmes overview: content areas</a:t>
            </a:r>
          </a:p>
        </p:txBody>
      </p:sp>
    </p:spTree>
    <p:extLst>
      <p:ext uri="{BB962C8B-B14F-4D97-AF65-F5344CB8AC3E}">
        <p14:creationId xmlns:p14="http://schemas.microsoft.com/office/powerpoint/2010/main" val="43311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a:xfrm>
            <a:off x="717015" y="106362"/>
            <a:ext cx="10515600" cy="1325563"/>
          </a:xfrm>
        </p:spPr>
        <p:txBody>
          <a:bodyPr>
            <a:normAutofit/>
          </a:bodyPr>
          <a:lstStyle/>
          <a:p>
            <a:r>
              <a:rPr lang="en-GB" sz="3733" b="1" dirty="0">
                <a:latin typeface="Century Gothic" pitchFamily="34" charset="0"/>
              </a:rPr>
              <a:t>Programme Structure – u</a:t>
            </a:r>
            <a:r>
              <a:rPr lang="en-GB" sz="2800" b="1" dirty="0">
                <a:latin typeface="Century Gothic" pitchFamily="34" charset="0"/>
              </a:rPr>
              <a:t>pdated for Autumn 2023</a:t>
            </a:r>
          </a:p>
        </p:txBody>
      </p:sp>
      <p:pic>
        <p:nvPicPr>
          <p:cNvPr id="6" name="Graphic 5">
            <a:extLst>
              <a:ext uri="{FF2B5EF4-FFF2-40B4-BE49-F238E27FC236}">
                <a16:creationId xmlns:a16="http://schemas.microsoft.com/office/drawing/2014/main" id="{6F4DB286-4F66-55EE-A286-FF27C6A39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175" y="1188282"/>
            <a:ext cx="10153650" cy="4991100"/>
          </a:xfrm>
          <a:prstGeom prst="rect">
            <a:avLst/>
          </a:prstGeom>
        </p:spPr>
      </p:pic>
    </p:spTree>
    <p:extLst>
      <p:ext uri="{BB962C8B-B14F-4D97-AF65-F5344CB8AC3E}">
        <p14:creationId xmlns:p14="http://schemas.microsoft.com/office/powerpoint/2010/main" val="365588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Leadership NPQ programmes: assessment</a:t>
            </a:r>
          </a:p>
        </p:txBody>
      </p:sp>
      <p:sp>
        <p:nvSpPr>
          <p:cNvPr id="6" name="TextBox 5">
            <a:extLst>
              <a:ext uri="{FF2B5EF4-FFF2-40B4-BE49-F238E27FC236}">
                <a16:creationId xmlns:a16="http://schemas.microsoft.com/office/drawing/2014/main" id="{4724AB8C-BCA3-44E0-5F5B-F9490C571AFB}"/>
              </a:ext>
            </a:extLst>
          </p:cNvPr>
          <p:cNvSpPr txBox="1"/>
          <p:nvPr/>
        </p:nvSpPr>
        <p:spPr>
          <a:xfrm>
            <a:off x="838200" y="1468914"/>
            <a:ext cx="10012680" cy="4888518"/>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lvl1pPr>
            <a:lvl2pPr marL="685800" indent="-228600">
              <a:lnSpc>
                <a:spcPct val="90000"/>
              </a:lnSpc>
              <a:spcBef>
                <a:spcPts val="500"/>
              </a:spcBef>
              <a:buClr>
                <a:schemeClr val="accent1"/>
              </a:buClr>
              <a:buFont typeface="Arial" panose="020B0604020202020204" pitchFamily="34" charset="0"/>
              <a:buChar char="•"/>
              <a:defRPr sz="2800"/>
            </a:lvl2pPr>
            <a:lvl3pPr marL="1143000" indent="-228600">
              <a:lnSpc>
                <a:spcPct val="90000"/>
              </a:lnSpc>
              <a:spcBef>
                <a:spcPts val="500"/>
              </a:spcBef>
              <a:buFont typeface="Arial" panose="020B0604020202020204" pitchFamily="34" charset="0"/>
              <a:buChar char="•"/>
              <a:defRPr sz="2400"/>
            </a:lvl3pPr>
            <a:lvl4pPr marL="1600200" indent="-228600">
              <a:lnSpc>
                <a:spcPct val="90000"/>
              </a:lnSpc>
              <a:spcBef>
                <a:spcPts val="500"/>
              </a:spcBef>
              <a:buFont typeface="Arial" panose="020B0604020202020204" pitchFamily="34" charset="0"/>
              <a:buChar char="•"/>
              <a:defRPr sz="2000"/>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buClr>
                <a:srgbClr val="006BB5"/>
              </a:buClr>
              <a:buFont typeface="Wingdings" panose="05000000000000000000" pitchFamily="2" charset="2"/>
              <a:buChar char="§"/>
            </a:pPr>
            <a:r>
              <a:rPr lang="en-GB" b="0" dirty="0"/>
              <a:t>18-month programme followed by summative assessment task</a:t>
            </a:r>
          </a:p>
          <a:p>
            <a:pPr marL="228594" indent="-228594">
              <a:buClr>
                <a:srgbClr val="006BB5"/>
              </a:buClr>
              <a:buFont typeface="Wingdings" panose="05000000000000000000" pitchFamily="2" charset="2"/>
              <a:buChar char="§"/>
            </a:pPr>
            <a:r>
              <a:rPr lang="en-GB" b="0" dirty="0"/>
              <a:t>Case study (will only cover content which is referred to in the NPQ Content Framework)</a:t>
            </a:r>
          </a:p>
          <a:p>
            <a:pPr marL="228594" indent="-228594">
              <a:buClr>
                <a:srgbClr val="006BB5"/>
              </a:buClr>
              <a:buFont typeface="Wingdings" panose="05000000000000000000" pitchFamily="2" charset="2"/>
              <a:buChar char="§"/>
            </a:pPr>
            <a:r>
              <a:rPr lang="en-GB" b="0" dirty="0"/>
              <a:t>SAT will allow participants to demonstrate understanding of the DfE’s NPQ Framework ‘learn that’ statements and how they can successfully apply this new knowledge through the ‘learn how to’ statements</a:t>
            </a:r>
          </a:p>
          <a:p>
            <a:pPr marL="228594" indent="-228594">
              <a:buClr>
                <a:srgbClr val="006BB5"/>
              </a:buClr>
              <a:buFont typeface="Wingdings" panose="05000000000000000000" pitchFamily="2" charset="2"/>
              <a:buChar char="§"/>
            </a:pPr>
            <a:r>
              <a:rPr lang="en-GB" b="0" dirty="0"/>
              <a:t>The SAT will have its own mark scheme and marks will be awarded for both 'learn that' and 'learn how to' statements</a:t>
            </a:r>
          </a:p>
          <a:p>
            <a:pPr marL="228594" indent="-228594">
              <a:buClr>
                <a:srgbClr val="006BB5"/>
              </a:buClr>
              <a:buFont typeface="Wingdings" panose="05000000000000000000" pitchFamily="2" charset="2"/>
              <a:buChar char="§"/>
            </a:pPr>
            <a:r>
              <a:rPr lang="en-GB" b="0" dirty="0"/>
              <a:t>The SAT submission is 1,500 words (up to an additional 1,000 words can be used if required): participants receive the unseen case study at the start of an eight-day assessment window and submit their response by midnight of the eighth day </a:t>
            </a:r>
          </a:p>
          <a:p>
            <a:pPr marL="228594" indent="-228594">
              <a:buClr>
                <a:srgbClr val="006BB5"/>
              </a:buClr>
              <a:buFont typeface="Wingdings" panose="05000000000000000000" pitchFamily="2" charset="2"/>
              <a:buChar char="§"/>
            </a:pPr>
            <a:r>
              <a:rPr lang="en-GB" b="0" dirty="0"/>
              <a:t>This SAT window falls 18-21 months after the start of the programme. </a:t>
            </a:r>
          </a:p>
          <a:p>
            <a:pPr marL="228594" indent="-228594">
              <a:buClr>
                <a:srgbClr val="006BB5"/>
              </a:buClr>
              <a:buFont typeface="Wingdings" panose="05000000000000000000" pitchFamily="2" charset="2"/>
              <a:buChar char="§"/>
            </a:pPr>
            <a:r>
              <a:rPr lang="en-GB" b="0" dirty="0"/>
              <a:t>Participants are required to meet 90%+ engagement as well as a successful SAT to pass their programme</a:t>
            </a:r>
          </a:p>
        </p:txBody>
      </p:sp>
    </p:spTree>
    <p:extLst>
      <p:ext uri="{BB962C8B-B14F-4D97-AF65-F5344CB8AC3E}">
        <p14:creationId xmlns:p14="http://schemas.microsoft.com/office/powerpoint/2010/main" val="39904328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object 3">
            <a:extLst>
              <a:ext uri="{FF2B5EF4-FFF2-40B4-BE49-F238E27FC236}">
                <a16:creationId xmlns:a16="http://schemas.microsoft.com/office/drawing/2014/main" id="{61202742-5486-31E8-AED7-6A085B18D859}"/>
              </a:ext>
            </a:extLst>
          </p:cNvPr>
          <p:cNvGrpSpPr/>
          <p:nvPr/>
        </p:nvGrpSpPr>
        <p:grpSpPr>
          <a:xfrm>
            <a:off x="1947164" y="2861788"/>
            <a:ext cx="2323252" cy="2375747"/>
            <a:chOff x="1286255" y="2129015"/>
            <a:chExt cx="1742439" cy="1781810"/>
          </a:xfrm>
        </p:grpSpPr>
        <p:pic>
          <p:nvPicPr>
            <p:cNvPr id="59" name="object 4">
              <a:extLst>
                <a:ext uri="{FF2B5EF4-FFF2-40B4-BE49-F238E27FC236}">
                  <a16:creationId xmlns:a16="http://schemas.microsoft.com/office/drawing/2014/main" id="{81D0F786-A00E-A578-5788-5F56DE5DCD5D}"/>
                </a:ext>
              </a:extLst>
            </p:cNvPr>
            <p:cNvPicPr/>
            <p:nvPr/>
          </p:nvPicPr>
          <p:blipFill>
            <a:blip r:embed="rId3" cstate="print"/>
            <a:stretch>
              <a:fillRect/>
            </a:stretch>
          </p:blipFill>
          <p:spPr>
            <a:xfrm>
              <a:off x="1286255" y="2234184"/>
              <a:ext cx="1741932" cy="1676400"/>
            </a:xfrm>
            <a:prstGeom prst="rect">
              <a:avLst/>
            </a:prstGeom>
          </p:spPr>
        </p:pic>
        <p:sp>
          <p:nvSpPr>
            <p:cNvPr id="60" name="object 5">
              <a:extLst>
                <a:ext uri="{FF2B5EF4-FFF2-40B4-BE49-F238E27FC236}">
                  <a16:creationId xmlns:a16="http://schemas.microsoft.com/office/drawing/2014/main" id="{153B85D7-2267-E66F-994B-540D7707AFC3}"/>
                </a:ext>
              </a:extLst>
            </p:cNvPr>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1" name="object 6">
              <a:extLst>
                <a:ext uri="{FF2B5EF4-FFF2-40B4-BE49-F238E27FC236}">
                  <a16:creationId xmlns:a16="http://schemas.microsoft.com/office/drawing/2014/main" id="{F11DF91D-D836-CD94-9F26-4FCB4DF51CAA}"/>
                </a:ext>
              </a:extLst>
            </p:cNvPr>
            <p:cNvPicPr/>
            <p:nvPr/>
          </p:nvPicPr>
          <p:blipFill>
            <a:blip r:embed="rId4" cstate="print"/>
            <a:stretch>
              <a:fillRect/>
            </a:stretch>
          </p:blipFill>
          <p:spPr>
            <a:xfrm>
              <a:off x="1645919" y="2129015"/>
              <a:ext cx="1022591" cy="551700"/>
            </a:xfrm>
            <a:prstGeom prst="rect">
              <a:avLst/>
            </a:prstGeom>
          </p:spPr>
        </p:pic>
        <p:pic>
          <p:nvPicPr>
            <p:cNvPr id="62" name="object 7">
              <a:extLst>
                <a:ext uri="{FF2B5EF4-FFF2-40B4-BE49-F238E27FC236}">
                  <a16:creationId xmlns:a16="http://schemas.microsoft.com/office/drawing/2014/main" id="{09BC335E-14C1-70E8-4CBF-5761EE8AE505}"/>
                </a:ext>
              </a:extLst>
            </p:cNvPr>
            <p:cNvPicPr/>
            <p:nvPr/>
          </p:nvPicPr>
          <p:blipFill>
            <a:blip r:embed="rId5" cstate="print"/>
            <a:stretch>
              <a:fillRect/>
            </a:stretch>
          </p:blipFill>
          <p:spPr>
            <a:xfrm>
              <a:off x="1755647" y="2132088"/>
              <a:ext cx="801611" cy="573011"/>
            </a:xfrm>
            <a:prstGeom prst="rect">
              <a:avLst/>
            </a:prstGeom>
          </p:spPr>
        </p:pic>
        <p:pic>
          <p:nvPicPr>
            <p:cNvPr id="63" name="object 8">
              <a:extLst>
                <a:ext uri="{FF2B5EF4-FFF2-40B4-BE49-F238E27FC236}">
                  <a16:creationId xmlns:a16="http://schemas.microsoft.com/office/drawing/2014/main" id="{856EDC08-4C74-AA9D-AFAD-08903E1A689D}"/>
                </a:ext>
              </a:extLst>
            </p:cNvPr>
            <p:cNvPicPr/>
            <p:nvPr/>
          </p:nvPicPr>
          <p:blipFill>
            <a:blip r:embed="rId6" cstate="print"/>
            <a:stretch>
              <a:fillRect/>
            </a:stretch>
          </p:blipFill>
          <p:spPr>
            <a:xfrm>
              <a:off x="1688591" y="2148840"/>
              <a:ext cx="941832" cy="470916"/>
            </a:xfrm>
            <a:prstGeom prst="rect">
              <a:avLst/>
            </a:prstGeom>
          </p:spPr>
        </p:pic>
      </p:grpSp>
      <p:sp>
        <p:nvSpPr>
          <p:cNvPr id="64" name="object 9">
            <a:extLst>
              <a:ext uri="{FF2B5EF4-FFF2-40B4-BE49-F238E27FC236}">
                <a16:creationId xmlns:a16="http://schemas.microsoft.com/office/drawing/2014/main" id="{E8924A8E-CACA-F5B8-7801-38BFC7108963}"/>
              </a:ext>
            </a:extLst>
          </p:cNvPr>
          <p:cNvSpPr txBox="1"/>
          <p:nvPr/>
        </p:nvSpPr>
        <p:spPr>
          <a:xfrm>
            <a:off x="722930" y="1783942"/>
            <a:ext cx="5677870" cy="951543"/>
          </a:xfrm>
          <a:prstGeom prst="rect">
            <a:avLst/>
          </a:prstGeom>
        </p:spPr>
        <p:txBody>
          <a:bodyPr vert="horz" wrap="square" lIns="0" tIns="17780" rIns="0" bIns="0" rtlCol="0">
            <a:spAutoFit/>
          </a:bodyPr>
          <a:lstStyle/>
          <a:p>
            <a:pPr marL="16933" marR="670543">
              <a:spcBef>
                <a:spcPts val="140"/>
              </a:spcBef>
            </a:pPr>
            <a:r>
              <a:rPr lang="en-GB" spc="-7" dirty="0">
                <a:solidFill>
                  <a:srgbClr val="3A3A3A"/>
                </a:solidFill>
                <a:latin typeface="Calibri"/>
                <a:cs typeface="Calibri"/>
              </a:rPr>
              <a:t>Every</a:t>
            </a:r>
            <a:r>
              <a:rPr lang="en-GB" dirty="0">
                <a:solidFill>
                  <a:srgbClr val="3A3A3A"/>
                </a:solidFill>
                <a:latin typeface="Calibri"/>
                <a:cs typeface="Calibri"/>
              </a:rPr>
              <a:t> </a:t>
            </a:r>
            <a:r>
              <a:rPr lang="en-GB" spc="-7" dirty="0">
                <a:solidFill>
                  <a:srgbClr val="3A3A3A"/>
                </a:solidFill>
                <a:latin typeface="Calibri"/>
                <a:cs typeface="Calibri"/>
              </a:rPr>
              <a:t>child</a:t>
            </a:r>
            <a:r>
              <a:rPr lang="en-GB" spc="7" dirty="0">
                <a:solidFill>
                  <a:srgbClr val="3A3A3A"/>
                </a:solidFill>
                <a:latin typeface="Calibri"/>
                <a:cs typeface="Calibri"/>
              </a:rPr>
              <a:t> </a:t>
            </a:r>
            <a:r>
              <a:rPr lang="en-GB" dirty="0">
                <a:solidFill>
                  <a:srgbClr val="3A3A3A"/>
                </a:solidFill>
                <a:latin typeface="Calibri"/>
                <a:cs typeface="Calibri"/>
              </a:rPr>
              <a:t>able</a:t>
            </a:r>
            <a:r>
              <a:rPr lang="en-GB" spc="7"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benefit</a:t>
            </a:r>
            <a:r>
              <a:rPr lang="en-GB" spc="27" dirty="0">
                <a:solidFill>
                  <a:srgbClr val="3A3A3A"/>
                </a:solidFill>
                <a:latin typeface="Calibri"/>
                <a:cs typeface="Calibri"/>
              </a:rPr>
              <a:t> </a:t>
            </a:r>
            <a:r>
              <a:rPr lang="en-GB" spc="-7" dirty="0">
                <a:solidFill>
                  <a:srgbClr val="3A3A3A"/>
                </a:solidFill>
                <a:latin typeface="Calibri"/>
                <a:cs typeface="Calibri"/>
              </a:rPr>
              <a:t>from</a:t>
            </a:r>
            <a:r>
              <a:rPr lang="en-GB" spc="-40" dirty="0">
                <a:solidFill>
                  <a:srgbClr val="3A3A3A"/>
                </a:solidFill>
                <a:latin typeface="Calibri"/>
                <a:cs typeface="Calibri"/>
              </a:rPr>
              <a:t> </a:t>
            </a:r>
            <a:r>
              <a:rPr lang="en-GB" dirty="0">
                <a:solidFill>
                  <a:srgbClr val="3A3A3A"/>
                </a:solidFill>
                <a:latin typeface="Calibri"/>
                <a:cs typeface="Calibri"/>
              </a:rPr>
              <a:t>an </a:t>
            </a:r>
            <a:r>
              <a:rPr lang="en-GB" spc="-7" dirty="0">
                <a:solidFill>
                  <a:srgbClr val="3A3A3A"/>
                </a:solidFill>
                <a:latin typeface="Calibri"/>
                <a:cs typeface="Calibri"/>
              </a:rPr>
              <a:t>excellent education,</a:t>
            </a:r>
            <a:r>
              <a:rPr lang="en-GB" spc="7" dirty="0">
                <a:solidFill>
                  <a:srgbClr val="3A3A3A"/>
                </a:solidFill>
                <a:latin typeface="Calibri"/>
                <a:cs typeface="Calibri"/>
              </a:rPr>
              <a:t> </a:t>
            </a:r>
            <a:r>
              <a:rPr lang="en-GB" dirty="0">
                <a:solidFill>
                  <a:srgbClr val="3A3A3A"/>
                </a:solidFill>
                <a:latin typeface="Calibri"/>
                <a:cs typeface="Calibri"/>
              </a:rPr>
              <a:t>regardless</a:t>
            </a:r>
            <a:r>
              <a:rPr lang="en-GB" spc="13" dirty="0">
                <a:solidFill>
                  <a:srgbClr val="3A3A3A"/>
                </a:solidFill>
                <a:latin typeface="Calibri"/>
                <a:cs typeface="Calibri"/>
              </a:rPr>
              <a:t> </a:t>
            </a:r>
            <a:r>
              <a:rPr lang="en-GB" spc="-7" dirty="0">
                <a:solidFill>
                  <a:srgbClr val="3A3A3A"/>
                </a:solidFill>
                <a:latin typeface="Calibri"/>
                <a:cs typeface="Calibri"/>
              </a:rPr>
              <a:t>of</a:t>
            </a:r>
            <a:r>
              <a:rPr lang="en-GB" spc="-13" dirty="0">
                <a:solidFill>
                  <a:srgbClr val="3A3A3A"/>
                </a:solidFill>
                <a:latin typeface="Calibri"/>
                <a:cs typeface="Calibri"/>
              </a:rPr>
              <a:t> </a:t>
            </a:r>
            <a:r>
              <a:rPr lang="en-GB" spc="-7" dirty="0">
                <a:solidFill>
                  <a:srgbClr val="3A3A3A"/>
                </a:solidFill>
                <a:latin typeface="Calibri"/>
                <a:cs typeface="Calibri"/>
              </a:rPr>
              <a:t>background</a:t>
            </a:r>
            <a:endParaRPr lang="en-GB" dirty="0">
              <a:latin typeface="Calibri"/>
              <a:cs typeface="Calibri"/>
            </a:endParaRPr>
          </a:p>
          <a:p>
            <a:pPr marL="16933" marR="6773">
              <a:spcBef>
                <a:spcPts val="800"/>
              </a:spcBef>
            </a:pPr>
            <a:r>
              <a:rPr lang="en-GB" spc="-7" dirty="0">
                <a:solidFill>
                  <a:srgbClr val="3A3A3A"/>
                </a:solidFill>
                <a:latin typeface="Calibri"/>
                <a:cs typeface="Calibri"/>
              </a:rPr>
              <a:t>Every</a:t>
            </a:r>
            <a:r>
              <a:rPr lang="en-GB" spc="7" dirty="0">
                <a:solidFill>
                  <a:srgbClr val="3A3A3A"/>
                </a:solidFill>
                <a:latin typeface="Calibri"/>
                <a:cs typeface="Calibri"/>
              </a:rPr>
              <a:t> </a:t>
            </a:r>
            <a:r>
              <a:rPr lang="en-GB" spc="-7" dirty="0">
                <a:solidFill>
                  <a:srgbClr val="3A3A3A"/>
                </a:solidFill>
                <a:latin typeface="Calibri"/>
                <a:cs typeface="Calibri"/>
              </a:rPr>
              <a:t>education</a:t>
            </a:r>
            <a:r>
              <a:rPr lang="en-GB" spc="20" dirty="0">
                <a:solidFill>
                  <a:srgbClr val="3A3A3A"/>
                </a:solidFill>
                <a:latin typeface="Calibri"/>
                <a:cs typeface="Calibri"/>
              </a:rPr>
              <a:t> </a:t>
            </a:r>
            <a:r>
              <a:rPr lang="en-GB" spc="-7" dirty="0">
                <a:solidFill>
                  <a:srgbClr val="3A3A3A"/>
                </a:solidFill>
                <a:latin typeface="Calibri"/>
                <a:cs typeface="Calibri"/>
              </a:rPr>
              <a:t>professional</a:t>
            </a:r>
            <a:r>
              <a:rPr lang="en-GB" spc="-27" dirty="0">
                <a:solidFill>
                  <a:srgbClr val="3A3A3A"/>
                </a:solidFill>
                <a:latin typeface="Calibri"/>
                <a:cs typeface="Calibri"/>
              </a:rPr>
              <a:t> </a:t>
            </a:r>
            <a:r>
              <a:rPr lang="en-GB" spc="-7" dirty="0">
                <a:solidFill>
                  <a:srgbClr val="3A3A3A"/>
                </a:solidFill>
                <a:latin typeface="Calibri"/>
                <a:cs typeface="Calibri"/>
              </a:rPr>
              <a:t>able</a:t>
            </a:r>
            <a:r>
              <a:rPr lang="en-GB" spc="20"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a:t>
            </a:r>
            <a:r>
              <a:rPr lang="en-GB" dirty="0">
                <a:solidFill>
                  <a:srgbClr val="3A3A3A"/>
                </a:solidFill>
                <a:latin typeface="Calibri"/>
                <a:cs typeface="Calibri"/>
              </a:rPr>
              <a:t>grow</a:t>
            </a:r>
            <a:r>
              <a:rPr lang="en-GB" spc="-20" dirty="0">
                <a:solidFill>
                  <a:srgbClr val="3A3A3A"/>
                </a:solidFill>
                <a:latin typeface="Calibri"/>
                <a:cs typeface="Calibri"/>
              </a:rPr>
              <a:t> </a:t>
            </a:r>
            <a:r>
              <a:rPr lang="en-GB" spc="-7" dirty="0">
                <a:solidFill>
                  <a:srgbClr val="3A3A3A"/>
                </a:solidFill>
                <a:latin typeface="Calibri"/>
                <a:cs typeface="Calibri"/>
              </a:rPr>
              <a:t>and</a:t>
            </a:r>
            <a:r>
              <a:rPr lang="en-GB" spc="7" dirty="0">
                <a:solidFill>
                  <a:srgbClr val="3A3A3A"/>
                </a:solidFill>
                <a:latin typeface="Calibri"/>
                <a:cs typeface="Calibri"/>
              </a:rPr>
              <a:t> </a:t>
            </a:r>
            <a:r>
              <a:rPr lang="en-GB" dirty="0">
                <a:solidFill>
                  <a:srgbClr val="3A3A3A"/>
                </a:solidFill>
                <a:latin typeface="Calibri"/>
                <a:cs typeface="Calibri"/>
              </a:rPr>
              <a:t>give </a:t>
            </a:r>
            <a:r>
              <a:rPr lang="en-GB" spc="-400" dirty="0">
                <a:solidFill>
                  <a:srgbClr val="3A3A3A"/>
                </a:solidFill>
                <a:latin typeface="Calibri"/>
                <a:cs typeface="Calibri"/>
              </a:rPr>
              <a:t> </a:t>
            </a:r>
            <a:r>
              <a:rPr lang="en-GB" spc="-7" dirty="0">
                <a:solidFill>
                  <a:srgbClr val="3A3A3A"/>
                </a:solidFill>
                <a:latin typeface="Calibri"/>
                <a:cs typeface="Calibri"/>
              </a:rPr>
              <a:t>their</a:t>
            </a:r>
            <a:r>
              <a:rPr lang="en-GB" dirty="0">
                <a:solidFill>
                  <a:srgbClr val="3A3A3A"/>
                </a:solidFill>
                <a:latin typeface="Calibri"/>
                <a:cs typeface="Calibri"/>
              </a:rPr>
              <a:t> </a:t>
            </a:r>
            <a:r>
              <a:rPr lang="en-GB" spc="-7" dirty="0">
                <a:solidFill>
                  <a:srgbClr val="3A3A3A"/>
                </a:solidFill>
                <a:latin typeface="Calibri"/>
                <a:cs typeface="Calibri"/>
              </a:rPr>
              <a:t>best</a:t>
            </a:r>
            <a:endParaRPr lang="en-GB" dirty="0">
              <a:latin typeface="Calibri"/>
              <a:cs typeface="Calibri"/>
            </a:endParaRPr>
          </a:p>
        </p:txBody>
      </p:sp>
      <p:grpSp>
        <p:nvGrpSpPr>
          <p:cNvPr id="65" name="object 10">
            <a:extLst>
              <a:ext uri="{FF2B5EF4-FFF2-40B4-BE49-F238E27FC236}">
                <a16:creationId xmlns:a16="http://schemas.microsoft.com/office/drawing/2014/main" id="{9CF3078F-0533-23A5-D70D-BD6FF45ADD0C}"/>
              </a:ext>
            </a:extLst>
          </p:cNvPr>
          <p:cNvGrpSpPr/>
          <p:nvPr/>
        </p:nvGrpSpPr>
        <p:grpSpPr>
          <a:xfrm>
            <a:off x="3263901" y="3698972"/>
            <a:ext cx="1365673" cy="770467"/>
            <a:chOff x="2273807" y="2756903"/>
            <a:chExt cx="1024255" cy="577850"/>
          </a:xfrm>
        </p:grpSpPr>
        <p:pic>
          <p:nvPicPr>
            <p:cNvPr id="66" name="object 11">
              <a:extLst>
                <a:ext uri="{FF2B5EF4-FFF2-40B4-BE49-F238E27FC236}">
                  <a16:creationId xmlns:a16="http://schemas.microsoft.com/office/drawing/2014/main" id="{10FE7BEA-AA68-037A-2A77-F672E1BFFC6F}"/>
                </a:ext>
              </a:extLst>
            </p:cNvPr>
            <p:cNvPicPr/>
            <p:nvPr/>
          </p:nvPicPr>
          <p:blipFill>
            <a:blip r:embed="rId7" cstate="print"/>
            <a:stretch>
              <a:fillRect/>
            </a:stretch>
          </p:blipFill>
          <p:spPr>
            <a:xfrm>
              <a:off x="2273807" y="2756903"/>
              <a:ext cx="1024153" cy="551700"/>
            </a:xfrm>
            <a:prstGeom prst="rect">
              <a:avLst/>
            </a:prstGeom>
          </p:spPr>
        </p:pic>
        <p:pic>
          <p:nvPicPr>
            <p:cNvPr id="67" name="object 12">
              <a:extLst>
                <a:ext uri="{FF2B5EF4-FFF2-40B4-BE49-F238E27FC236}">
                  <a16:creationId xmlns:a16="http://schemas.microsoft.com/office/drawing/2014/main" id="{D32D07F6-DFDD-857C-2AB3-0E6D4707C742}"/>
                </a:ext>
              </a:extLst>
            </p:cNvPr>
            <p:cNvPicPr/>
            <p:nvPr/>
          </p:nvPicPr>
          <p:blipFill>
            <a:blip r:embed="rId8" cstate="print"/>
            <a:stretch>
              <a:fillRect/>
            </a:stretch>
          </p:blipFill>
          <p:spPr>
            <a:xfrm>
              <a:off x="2377439" y="2759989"/>
              <a:ext cx="815352" cy="574522"/>
            </a:xfrm>
            <a:prstGeom prst="rect">
              <a:avLst/>
            </a:prstGeom>
          </p:spPr>
        </p:pic>
        <p:pic>
          <p:nvPicPr>
            <p:cNvPr id="68" name="object 13">
              <a:extLst>
                <a:ext uri="{FF2B5EF4-FFF2-40B4-BE49-F238E27FC236}">
                  <a16:creationId xmlns:a16="http://schemas.microsoft.com/office/drawing/2014/main" id="{0D364E6D-8975-020A-A93C-CA27F5EE9ADC}"/>
                </a:ext>
              </a:extLst>
            </p:cNvPr>
            <p:cNvPicPr/>
            <p:nvPr/>
          </p:nvPicPr>
          <p:blipFill>
            <a:blip r:embed="rId9" cstate="print"/>
            <a:stretch>
              <a:fillRect/>
            </a:stretch>
          </p:blipFill>
          <p:spPr>
            <a:xfrm>
              <a:off x="2316479" y="2776727"/>
              <a:ext cx="943356" cy="470916"/>
            </a:xfrm>
            <a:prstGeom prst="rect">
              <a:avLst/>
            </a:prstGeom>
          </p:spPr>
        </p:pic>
      </p:grpSp>
      <p:sp>
        <p:nvSpPr>
          <p:cNvPr id="69" name="object 14">
            <a:extLst>
              <a:ext uri="{FF2B5EF4-FFF2-40B4-BE49-F238E27FC236}">
                <a16:creationId xmlns:a16="http://schemas.microsoft.com/office/drawing/2014/main" id="{6E09CBC8-DBEB-7358-6601-2A19ACFEBBB1}"/>
              </a:ext>
            </a:extLst>
          </p:cNvPr>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70" name="object 15">
            <a:extLst>
              <a:ext uri="{FF2B5EF4-FFF2-40B4-BE49-F238E27FC236}">
                <a16:creationId xmlns:a16="http://schemas.microsoft.com/office/drawing/2014/main" id="{AFEC1A61-2D30-DB9C-6BE3-9B1268874258}"/>
              </a:ext>
            </a:extLst>
          </p:cNvPr>
          <p:cNvGrpSpPr/>
          <p:nvPr/>
        </p:nvGrpSpPr>
        <p:grpSpPr>
          <a:xfrm>
            <a:off x="2426718" y="4536172"/>
            <a:ext cx="1363980" cy="770467"/>
            <a:chOff x="1645920" y="3384803"/>
            <a:chExt cx="1022985" cy="577850"/>
          </a:xfrm>
        </p:grpSpPr>
        <p:pic>
          <p:nvPicPr>
            <p:cNvPr id="71" name="object 16">
              <a:extLst>
                <a:ext uri="{FF2B5EF4-FFF2-40B4-BE49-F238E27FC236}">
                  <a16:creationId xmlns:a16="http://schemas.microsoft.com/office/drawing/2014/main" id="{C075F2E0-8641-9CAD-A3AB-6CE618051C30}"/>
                </a:ext>
              </a:extLst>
            </p:cNvPr>
            <p:cNvPicPr/>
            <p:nvPr/>
          </p:nvPicPr>
          <p:blipFill>
            <a:blip r:embed="rId4" cstate="print"/>
            <a:stretch>
              <a:fillRect/>
            </a:stretch>
          </p:blipFill>
          <p:spPr>
            <a:xfrm>
              <a:off x="1645920" y="3384803"/>
              <a:ext cx="1022591" cy="551700"/>
            </a:xfrm>
            <a:prstGeom prst="rect">
              <a:avLst/>
            </a:prstGeom>
          </p:spPr>
        </p:pic>
        <p:pic>
          <p:nvPicPr>
            <p:cNvPr id="72" name="object 17">
              <a:extLst>
                <a:ext uri="{FF2B5EF4-FFF2-40B4-BE49-F238E27FC236}">
                  <a16:creationId xmlns:a16="http://schemas.microsoft.com/office/drawing/2014/main" id="{84A21194-46C8-2D37-D0F9-E481D9A93A43}"/>
                </a:ext>
              </a:extLst>
            </p:cNvPr>
            <p:cNvPicPr/>
            <p:nvPr/>
          </p:nvPicPr>
          <p:blipFill>
            <a:blip r:embed="rId10" cstate="print"/>
            <a:stretch>
              <a:fillRect/>
            </a:stretch>
          </p:blipFill>
          <p:spPr>
            <a:xfrm>
              <a:off x="1761744" y="3387851"/>
              <a:ext cx="818388" cy="574522"/>
            </a:xfrm>
            <a:prstGeom prst="rect">
              <a:avLst/>
            </a:prstGeom>
          </p:spPr>
        </p:pic>
        <p:pic>
          <p:nvPicPr>
            <p:cNvPr id="73" name="object 18">
              <a:extLst>
                <a:ext uri="{FF2B5EF4-FFF2-40B4-BE49-F238E27FC236}">
                  <a16:creationId xmlns:a16="http://schemas.microsoft.com/office/drawing/2014/main" id="{6FAFA104-6E07-C4D9-4A63-F8773D134141}"/>
                </a:ext>
              </a:extLst>
            </p:cNvPr>
            <p:cNvPicPr/>
            <p:nvPr/>
          </p:nvPicPr>
          <p:blipFill>
            <a:blip r:embed="rId11" cstate="print"/>
            <a:stretch>
              <a:fillRect/>
            </a:stretch>
          </p:blipFill>
          <p:spPr>
            <a:xfrm>
              <a:off x="1688592" y="3404615"/>
              <a:ext cx="941832" cy="470915"/>
            </a:xfrm>
            <a:prstGeom prst="rect">
              <a:avLst/>
            </a:prstGeom>
          </p:spPr>
        </p:pic>
      </p:grpSp>
      <p:sp>
        <p:nvSpPr>
          <p:cNvPr id="74" name="object 19">
            <a:extLst>
              <a:ext uri="{FF2B5EF4-FFF2-40B4-BE49-F238E27FC236}">
                <a16:creationId xmlns:a16="http://schemas.microsoft.com/office/drawing/2014/main" id="{C850B65F-3B3F-4D31-0CEB-39B7F41377A2}"/>
              </a:ext>
            </a:extLst>
          </p:cNvPr>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75" name="object 20">
            <a:extLst>
              <a:ext uri="{FF2B5EF4-FFF2-40B4-BE49-F238E27FC236}">
                <a16:creationId xmlns:a16="http://schemas.microsoft.com/office/drawing/2014/main" id="{D95F960E-FFDF-10B8-D89A-D80079D02197}"/>
              </a:ext>
            </a:extLst>
          </p:cNvPr>
          <p:cNvGrpSpPr/>
          <p:nvPr/>
        </p:nvGrpSpPr>
        <p:grpSpPr>
          <a:xfrm>
            <a:off x="1589534" y="3698972"/>
            <a:ext cx="1363980" cy="770467"/>
            <a:chOff x="1018032" y="2756903"/>
            <a:chExt cx="1022985" cy="577850"/>
          </a:xfrm>
        </p:grpSpPr>
        <p:pic>
          <p:nvPicPr>
            <p:cNvPr id="76" name="object 21">
              <a:extLst>
                <a:ext uri="{FF2B5EF4-FFF2-40B4-BE49-F238E27FC236}">
                  <a16:creationId xmlns:a16="http://schemas.microsoft.com/office/drawing/2014/main" id="{6F3B1AE3-CA7C-697F-8B29-8328B9848AA2}"/>
                </a:ext>
              </a:extLst>
            </p:cNvPr>
            <p:cNvPicPr/>
            <p:nvPr/>
          </p:nvPicPr>
          <p:blipFill>
            <a:blip r:embed="rId4" cstate="print"/>
            <a:stretch>
              <a:fillRect/>
            </a:stretch>
          </p:blipFill>
          <p:spPr>
            <a:xfrm>
              <a:off x="1018032" y="2756903"/>
              <a:ext cx="1022591" cy="551700"/>
            </a:xfrm>
            <a:prstGeom prst="rect">
              <a:avLst/>
            </a:prstGeom>
          </p:spPr>
        </p:pic>
        <p:pic>
          <p:nvPicPr>
            <p:cNvPr id="77" name="object 22">
              <a:extLst>
                <a:ext uri="{FF2B5EF4-FFF2-40B4-BE49-F238E27FC236}">
                  <a16:creationId xmlns:a16="http://schemas.microsoft.com/office/drawing/2014/main" id="{61538F7D-F04B-0DDA-260C-8D051504E4D3}"/>
                </a:ext>
              </a:extLst>
            </p:cNvPr>
            <p:cNvPicPr/>
            <p:nvPr/>
          </p:nvPicPr>
          <p:blipFill>
            <a:blip r:embed="rId12" cstate="print"/>
            <a:stretch>
              <a:fillRect/>
            </a:stretch>
          </p:blipFill>
          <p:spPr>
            <a:xfrm>
              <a:off x="1072896" y="2759989"/>
              <a:ext cx="911339" cy="574522"/>
            </a:xfrm>
            <a:prstGeom prst="rect">
              <a:avLst/>
            </a:prstGeom>
          </p:spPr>
        </p:pic>
        <p:pic>
          <p:nvPicPr>
            <p:cNvPr id="78" name="object 23">
              <a:extLst>
                <a:ext uri="{FF2B5EF4-FFF2-40B4-BE49-F238E27FC236}">
                  <a16:creationId xmlns:a16="http://schemas.microsoft.com/office/drawing/2014/main" id="{165054FE-7FF6-0C2C-05D1-7A3687F5294A}"/>
                </a:ext>
              </a:extLst>
            </p:cNvPr>
            <p:cNvPicPr/>
            <p:nvPr/>
          </p:nvPicPr>
          <p:blipFill>
            <a:blip r:embed="rId13" cstate="print"/>
            <a:stretch>
              <a:fillRect/>
            </a:stretch>
          </p:blipFill>
          <p:spPr>
            <a:xfrm>
              <a:off x="1060704" y="2776727"/>
              <a:ext cx="941832" cy="470916"/>
            </a:xfrm>
            <a:prstGeom prst="rect">
              <a:avLst/>
            </a:prstGeom>
          </p:spPr>
        </p:pic>
      </p:grpSp>
      <p:sp>
        <p:nvSpPr>
          <p:cNvPr id="79" name="object 24">
            <a:extLst>
              <a:ext uri="{FF2B5EF4-FFF2-40B4-BE49-F238E27FC236}">
                <a16:creationId xmlns:a16="http://schemas.microsoft.com/office/drawing/2014/main" id="{5E6C9CEF-B29A-60C8-4CDE-2497F85BD150}"/>
              </a:ext>
            </a:extLst>
          </p:cNvPr>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sp>
        <p:nvSpPr>
          <p:cNvPr id="80" name="object 27">
            <a:extLst>
              <a:ext uri="{FF2B5EF4-FFF2-40B4-BE49-F238E27FC236}">
                <a16:creationId xmlns:a16="http://schemas.microsoft.com/office/drawing/2014/main" id="{8BAD9BA3-1AAF-9FDE-7EE8-1439B4ADFF7C}"/>
              </a:ext>
            </a:extLst>
          </p:cNvPr>
          <p:cNvSpPr txBox="1"/>
          <p:nvPr/>
        </p:nvSpPr>
        <p:spPr>
          <a:xfrm>
            <a:off x="804774" y="6256629"/>
            <a:ext cx="177800" cy="182166"/>
          </a:xfrm>
          <a:prstGeom prst="rect">
            <a:avLst/>
          </a:prstGeom>
        </p:spPr>
        <p:txBody>
          <a:bodyPr vert="horz" wrap="square" lIns="0" tIns="17780" rIns="0" bIns="0" rtlCol="0">
            <a:spAutoFit/>
          </a:bodyPr>
          <a:lstStyle/>
          <a:p>
            <a:pPr marL="50799">
              <a:spcBef>
                <a:spcPts val="140"/>
              </a:spcBef>
            </a:pPr>
            <a:fld id="{81D60167-4931-47E6-BA6A-407CBD079E47}" type="slidenum">
              <a:rPr sz="1067" dirty="0">
                <a:solidFill>
                  <a:srgbClr val="A6A6A6"/>
                </a:solidFill>
                <a:latin typeface="Century Gothic"/>
                <a:cs typeface="Century Gothic"/>
              </a:rPr>
              <a:pPr marL="50799">
                <a:spcBef>
                  <a:spcPts val="140"/>
                </a:spcBef>
              </a:pPr>
              <a:t>8</a:t>
            </a:fld>
            <a:endParaRPr sz="1067">
              <a:latin typeface="Century Gothic"/>
              <a:cs typeface="Century Gothic"/>
            </a:endParaRPr>
          </a:p>
        </p:txBody>
      </p:sp>
      <p:graphicFrame>
        <p:nvGraphicFramePr>
          <p:cNvPr id="81" name="object 25">
            <a:extLst>
              <a:ext uri="{FF2B5EF4-FFF2-40B4-BE49-F238E27FC236}">
                <a16:creationId xmlns:a16="http://schemas.microsoft.com/office/drawing/2014/main" id="{0DE2266E-3125-A341-0065-B48862D462B2}"/>
              </a:ext>
            </a:extLst>
          </p:cNvPr>
          <p:cNvGraphicFramePr>
            <a:graphicFrameLocks noGrp="1"/>
          </p:cNvGraphicFramePr>
          <p:nvPr>
            <p:extLst>
              <p:ext uri="{D42A27DB-BD31-4B8C-83A1-F6EECF244321}">
                <p14:modId xmlns:p14="http://schemas.microsoft.com/office/powerpoint/2010/main" val="2785071256"/>
              </p:ext>
            </p:extLst>
          </p:nvPr>
        </p:nvGraphicFramePr>
        <p:xfrm>
          <a:off x="895423" y="5485657"/>
          <a:ext cx="4886960" cy="683670"/>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445926">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dirty="0">
                        <a:latin typeface="Calibri"/>
                        <a:cs typeface="Calibri"/>
                      </a:endParaRPr>
                    </a:p>
                  </a:txBody>
                  <a:tcPr marL="0" marR="0" marT="0" marB="0"/>
                </a:tc>
                <a:tc>
                  <a:txBody>
                    <a:bodyPr/>
                    <a:lstStyle/>
                    <a:p>
                      <a:pPr marL="64769">
                        <a:lnSpc>
                          <a:spcPts val="1335"/>
                        </a:lnSpc>
                      </a:pPr>
                      <a:r>
                        <a:rPr lang="en-GB" sz="1600" dirty="0">
                          <a:solidFill>
                            <a:srgbClr val="006BB5"/>
                          </a:solidFill>
                          <a:latin typeface="Calibri"/>
                          <a:cs typeface="Calibri"/>
                        </a:rPr>
                        <a:t>|</a:t>
                      </a:r>
                      <a:endParaRPr lang="en-GB" sz="1600" dirty="0">
                        <a:latin typeface="Calibri"/>
                        <a:cs typeface="Calibri"/>
                      </a:endParaRPr>
                    </a:p>
                  </a:txBody>
                  <a:tcPr marL="0" marR="0" marT="0" marB="0"/>
                </a:tc>
                <a:tc>
                  <a:txBody>
                    <a:bodyPr/>
                    <a:lstStyle/>
                    <a:p>
                      <a:pPr marL="180975">
                        <a:lnSpc>
                          <a:spcPts val="1335"/>
                        </a:lnSpc>
                      </a:pPr>
                      <a:r>
                        <a:rPr lang="en-GB" sz="1600" b="1" spc="-5" dirty="0">
                          <a:latin typeface="Calibri"/>
                          <a:cs typeface="Calibri"/>
                        </a:rPr>
                        <a:t>96%</a:t>
                      </a:r>
                      <a:r>
                        <a:rPr lang="en-GB" sz="1600" b="1" spc="-10" dirty="0">
                          <a:latin typeface="Calibri"/>
                          <a:cs typeface="Calibri"/>
                        </a:rPr>
                        <a:t> </a:t>
                      </a:r>
                      <a:r>
                        <a:rPr lang="en-GB" sz="1600" spc="-5" dirty="0">
                          <a:latin typeface="Calibri"/>
                          <a:cs typeface="Calibri"/>
                        </a:rPr>
                        <a:t>Satisfaction</a:t>
                      </a:r>
                      <a:endParaRPr lang="en-GB" sz="1600" dirty="0">
                        <a:latin typeface="Calibri"/>
                        <a:cs typeface="Calibri"/>
                      </a:endParaRPr>
                    </a:p>
                  </a:txBody>
                  <a:tcPr marL="0" marR="0" marT="0" marB="0"/>
                </a:tc>
                <a:extLst>
                  <a:ext uri="{0D108BD9-81ED-4DB2-BD59-A6C34878D82A}">
                    <a16:rowId xmlns:a16="http://schemas.microsoft.com/office/drawing/2014/main" val="10000"/>
                  </a:ext>
                </a:extLst>
              </a:tr>
              <a:tr h="237744">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a:t>
                      </a:r>
                      <a:r>
                        <a:rPr lang="en-GB" sz="1600" b="1" spc="-5" dirty="0">
                          <a:latin typeface="Calibri"/>
                          <a:cs typeface="Calibri"/>
                        </a:rPr>
                        <a:t>6.1</a:t>
                      </a:r>
                      <a:r>
                        <a:rPr sz="1600" b="1" spc="-5" dirty="0">
                          <a:latin typeface="Calibri"/>
                          <a:cs typeface="Calibri"/>
                        </a:rPr>
                        <a:t>%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82" name="Title 30">
            <a:extLst>
              <a:ext uri="{FF2B5EF4-FFF2-40B4-BE49-F238E27FC236}">
                <a16:creationId xmlns:a16="http://schemas.microsoft.com/office/drawing/2014/main" id="{1531C763-BFD4-5953-E04F-0C8F89B90CEE}"/>
              </a:ext>
            </a:extLst>
          </p:cNvPr>
          <p:cNvSpPr>
            <a:spLocks noGrp="1"/>
          </p:cNvSpPr>
          <p:nvPr>
            <p:ph type="title"/>
          </p:nvPr>
        </p:nvSpPr>
        <p:spPr>
          <a:xfrm>
            <a:off x="594360" y="365125"/>
            <a:ext cx="10515600" cy="1325563"/>
          </a:xfrm>
        </p:spPr>
        <p:txBody>
          <a:bodyPr>
            <a:normAutofit/>
          </a:bodyPr>
          <a:lstStyle/>
          <a:p>
            <a:r>
              <a:rPr lang="en-GB" sz="3733" b="1" dirty="0">
                <a:latin typeface="Century Gothic" pitchFamily="34" charset="0"/>
              </a:rPr>
              <a:t>Best Practice Network &amp; </a:t>
            </a:r>
            <a:br>
              <a:rPr lang="en-GB" sz="3733" b="1" dirty="0">
                <a:latin typeface="Century Gothic" pitchFamily="34" charset="0"/>
              </a:rPr>
            </a:br>
            <a:r>
              <a:rPr lang="en-GB" sz="3733" b="1" dirty="0">
                <a:latin typeface="Century Gothic" pitchFamily="34" charset="0"/>
              </a:rPr>
              <a:t>Outstanding Leaders Partnership</a:t>
            </a:r>
          </a:p>
        </p:txBody>
      </p:sp>
      <p:sp>
        <p:nvSpPr>
          <p:cNvPr id="83" name="object 14">
            <a:extLst>
              <a:ext uri="{FF2B5EF4-FFF2-40B4-BE49-F238E27FC236}">
                <a16:creationId xmlns:a16="http://schemas.microsoft.com/office/drawing/2014/main" id="{E401C119-4F25-36BF-9686-FE655DB49255}"/>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pic>
        <p:nvPicPr>
          <p:cNvPr id="84" name="Picture 83">
            <a:extLst>
              <a:ext uri="{FF2B5EF4-FFF2-40B4-BE49-F238E27FC236}">
                <a16:creationId xmlns:a16="http://schemas.microsoft.com/office/drawing/2014/main" id="{C282E47A-014D-6CD7-2985-5DD709E43B72}"/>
              </a:ext>
            </a:extLst>
          </p:cNvPr>
          <p:cNvPicPr>
            <a:picLocks noChangeAspect="1"/>
          </p:cNvPicPr>
          <p:nvPr/>
        </p:nvPicPr>
        <p:blipFill>
          <a:blip r:embed="rId14"/>
          <a:stretch>
            <a:fillRect/>
          </a:stretch>
        </p:blipFill>
        <p:spPr>
          <a:xfrm>
            <a:off x="6836891" y="1622882"/>
            <a:ext cx="4557547" cy="43973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8021-ED14-8EB1-8729-7FA26FB63549}"/>
              </a:ext>
            </a:extLst>
          </p:cNvPr>
          <p:cNvSpPr>
            <a:spLocks noGrp="1"/>
          </p:cNvSpPr>
          <p:nvPr>
            <p:ph type="title"/>
          </p:nvPr>
        </p:nvSpPr>
        <p:spPr/>
        <p:txBody>
          <a:bodyPr/>
          <a:lstStyle/>
          <a:p>
            <a:r>
              <a:rPr lang="en-GB" dirty="0"/>
              <a:t>Local Groups, Nationwide Delivery</a:t>
            </a:r>
          </a:p>
        </p:txBody>
      </p:sp>
      <p:pic>
        <p:nvPicPr>
          <p:cNvPr id="4" name="Picture 3">
            <a:extLst>
              <a:ext uri="{FF2B5EF4-FFF2-40B4-BE49-F238E27FC236}">
                <a16:creationId xmlns:a16="http://schemas.microsoft.com/office/drawing/2014/main" id="{E05171B9-0C7D-CE4A-A19C-8E67424A6EED}"/>
              </a:ext>
            </a:extLst>
          </p:cNvPr>
          <p:cNvPicPr>
            <a:picLocks noChangeAspect="1"/>
          </p:cNvPicPr>
          <p:nvPr/>
        </p:nvPicPr>
        <p:blipFill>
          <a:blip r:embed="rId3"/>
          <a:stretch>
            <a:fillRect/>
          </a:stretch>
        </p:blipFill>
        <p:spPr>
          <a:xfrm>
            <a:off x="838200" y="1690688"/>
            <a:ext cx="4821618" cy="4089278"/>
          </a:xfrm>
          <a:prstGeom prst="rect">
            <a:avLst/>
          </a:prstGeom>
        </p:spPr>
      </p:pic>
      <p:sp>
        <p:nvSpPr>
          <p:cNvPr id="5" name="TextBox 4">
            <a:extLst>
              <a:ext uri="{FF2B5EF4-FFF2-40B4-BE49-F238E27FC236}">
                <a16:creationId xmlns:a16="http://schemas.microsoft.com/office/drawing/2014/main" id="{84FBD4D8-7F84-9BB9-0B99-5238998F7D0C}"/>
              </a:ext>
            </a:extLst>
          </p:cNvPr>
          <p:cNvSpPr txBox="1"/>
          <p:nvPr/>
        </p:nvSpPr>
        <p:spPr>
          <a:xfrm>
            <a:off x="6096000" y="1532649"/>
            <a:ext cx="5438563" cy="4247317"/>
          </a:xfrm>
          <a:prstGeom prst="rect">
            <a:avLst/>
          </a:prstGeom>
          <a:noFill/>
        </p:spPr>
        <p:txBody>
          <a:bodyPr wrap="square" rtlCol="0">
            <a:spAutoFit/>
          </a:bodyPr>
          <a:lstStyle/>
          <a:p>
            <a:r>
              <a:rPr lang="en-GB" dirty="0"/>
              <a:t>NPQs are delivered in partnership with TSHs, MATs and other schools groups across England.</a:t>
            </a:r>
          </a:p>
          <a:p>
            <a:endParaRPr lang="en-GB" dirty="0"/>
          </a:p>
          <a:p>
            <a:r>
              <a:rPr lang="en-GB" dirty="0"/>
              <a:t>Face-to-Face events are facilitated by local school leaders familiar with local challenges.</a:t>
            </a:r>
          </a:p>
          <a:p>
            <a:endParaRPr lang="en-GB" dirty="0"/>
          </a:p>
          <a:p>
            <a:r>
              <a:rPr lang="en-GB" dirty="0"/>
              <a:t>As most applications are received in July, we are unable to confirm viable groups until later in the year. However, we expect to be running groups in the same places we did in 2022. See 2022 Group Map here.</a:t>
            </a:r>
          </a:p>
          <a:p>
            <a:endParaRPr lang="en-GB" dirty="0"/>
          </a:p>
          <a:p>
            <a:r>
              <a:rPr lang="en-GB" dirty="0"/>
              <a:t>We have a growing number of international partners delivering NPQ Face-to-Face events, although the majority of international NPQs are delivered remotely. Contact us for your nearest international NPQ group.</a:t>
            </a:r>
          </a:p>
        </p:txBody>
      </p:sp>
    </p:spTree>
    <p:extLst>
      <p:ext uri="{BB962C8B-B14F-4D97-AF65-F5344CB8AC3E}">
        <p14:creationId xmlns:p14="http://schemas.microsoft.com/office/powerpoint/2010/main" val="1743236390"/>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themeOverride>
</file>

<file path=docProps/app.xml><?xml version="1.0" encoding="utf-8"?>
<Properties xmlns="http://schemas.openxmlformats.org/officeDocument/2006/extended-properties" xmlns:vt="http://schemas.openxmlformats.org/officeDocument/2006/docPropsVTypes">
  <Template/>
  <TotalTime>17659</TotalTime>
  <Words>2678</Words>
  <Application>Microsoft Office PowerPoint</Application>
  <PresentationFormat>Widescreen</PresentationFormat>
  <Paragraphs>230</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GDS Transport</vt:lpstr>
      <vt:lpstr>Wingdings</vt:lpstr>
      <vt:lpstr>Office Theme</vt:lpstr>
      <vt:lpstr>Leadership National Professional Qualifications (NPQs)</vt:lpstr>
      <vt:lpstr>NPQ programmes: what changed in 2020?</vt:lpstr>
      <vt:lpstr>NPQ programmes: what changed in 2020?</vt:lpstr>
      <vt:lpstr>Who can apply?</vt:lpstr>
      <vt:lpstr>Programmes overview: content areas</vt:lpstr>
      <vt:lpstr>Programme Structure – updated for Autumn 2023</vt:lpstr>
      <vt:lpstr>Leadership NPQ programmes: assessment</vt:lpstr>
      <vt:lpstr>Best Practice Network &amp;  Outstanding Leaders Partnership</vt:lpstr>
      <vt:lpstr>Local Groups, Nationwide Delivery</vt:lpstr>
      <vt:lpstr>NPQSL: Participant and partnership perspectives</vt:lpstr>
      <vt:lpstr>Funding – England only</vt:lpstr>
      <vt:lpstr>School Leader Programme with NPQSL</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Thomas Bullock</cp:lastModifiedBy>
  <cp:revision>64</cp:revision>
  <dcterms:created xsi:type="dcterms:W3CDTF">2021-03-17T14:12:44Z</dcterms:created>
  <dcterms:modified xsi:type="dcterms:W3CDTF">2023-06-14T13:48:45Z</dcterms:modified>
</cp:coreProperties>
</file>