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23"/>
  </p:notesMasterIdLst>
  <p:sldIdLst>
    <p:sldId id="256" r:id="rId6"/>
    <p:sldId id="272" r:id="rId7"/>
    <p:sldId id="261" r:id="rId8"/>
    <p:sldId id="4123" r:id="rId9"/>
    <p:sldId id="4129" r:id="rId10"/>
    <p:sldId id="265" r:id="rId11"/>
    <p:sldId id="4137" r:id="rId12"/>
    <p:sldId id="4122" r:id="rId13"/>
    <p:sldId id="4116" r:id="rId14"/>
    <p:sldId id="4135" r:id="rId15"/>
    <p:sldId id="4136" r:id="rId16"/>
    <p:sldId id="268" r:id="rId17"/>
    <p:sldId id="269" r:id="rId18"/>
    <p:sldId id="259" r:id="rId19"/>
    <p:sldId id="271" r:id="rId20"/>
    <p:sldId id="266"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26F"/>
    <a:srgbClr val="CE0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EF301-B1A5-415D-B5AC-238CC25D6152}" v="4" dt="2024-07-18T14:52:2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89" autoAdjust="0"/>
  </p:normalViewPr>
  <p:slideViewPr>
    <p:cSldViewPr snapToGrid="0">
      <p:cViewPr varScale="1">
        <p:scale>
          <a:sx n="85" d="100"/>
          <a:sy n="85" d="100"/>
        </p:scale>
        <p:origin x="4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ero Snyman" userId="d39aaa51-c428-481a-bb17-3d439332e64d" providerId="ADAL" clId="{58F78D80-CA95-4F3C-B293-E07A4A81B221}"/>
    <pc:docChg chg="undo custSel addSld delSld modSld">
      <pc:chgData name="Almero Snyman" userId="d39aaa51-c428-481a-bb17-3d439332e64d" providerId="ADAL" clId="{58F78D80-CA95-4F3C-B293-E07A4A81B221}" dt="2024-07-18T08:51:13.616" v="257" actId="14100"/>
      <pc:docMkLst>
        <pc:docMk/>
      </pc:docMkLst>
      <pc:sldChg chg="addSp delSp modSp mod">
        <pc:chgData name="Almero Snyman" userId="d39aaa51-c428-481a-bb17-3d439332e64d" providerId="ADAL" clId="{58F78D80-CA95-4F3C-B293-E07A4A81B221}" dt="2024-07-18T08:49:56.242" v="248" actId="1076"/>
        <pc:sldMkLst>
          <pc:docMk/>
          <pc:sldMk cId="3173028767" sldId="256"/>
        </pc:sldMkLst>
        <pc:picChg chg="add del mod">
          <ac:chgData name="Almero Snyman" userId="d39aaa51-c428-481a-bb17-3d439332e64d" providerId="ADAL" clId="{58F78D80-CA95-4F3C-B293-E07A4A81B221}" dt="2024-07-18T08:40:52.306" v="217" actId="478"/>
          <ac:picMkLst>
            <pc:docMk/>
            <pc:sldMk cId="3173028767" sldId="256"/>
            <ac:picMk id="5" creationId="{FEFA163D-D333-8979-1B33-31E9B1E46290}"/>
          </ac:picMkLst>
        </pc:picChg>
        <pc:picChg chg="add del mod modCrop">
          <ac:chgData name="Almero Snyman" userId="d39aaa51-c428-481a-bb17-3d439332e64d" providerId="ADAL" clId="{58F78D80-CA95-4F3C-B293-E07A4A81B221}" dt="2024-07-18T08:49:53.330" v="247" actId="478"/>
          <ac:picMkLst>
            <pc:docMk/>
            <pc:sldMk cId="3173028767" sldId="256"/>
            <ac:picMk id="7" creationId="{7F02C4B8-5D1E-581C-664C-515235173C74}"/>
          </ac:picMkLst>
        </pc:picChg>
        <pc:picChg chg="add mod">
          <ac:chgData name="Almero Snyman" userId="d39aaa51-c428-481a-bb17-3d439332e64d" providerId="ADAL" clId="{58F78D80-CA95-4F3C-B293-E07A4A81B221}" dt="2024-07-18T08:49:56.242" v="248" actId="1076"/>
          <ac:picMkLst>
            <pc:docMk/>
            <pc:sldMk cId="3173028767" sldId="256"/>
            <ac:picMk id="9" creationId="{F008D86C-91CD-8DEB-E5AD-288E4E0CCA88}"/>
          </ac:picMkLst>
        </pc:picChg>
      </pc:sldChg>
      <pc:sldChg chg="del">
        <pc:chgData name="Almero Snyman" userId="d39aaa51-c428-481a-bb17-3d439332e64d" providerId="ADAL" clId="{58F78D80-CA95-4F3C-B293-E07A4A81B221}" dt="2024-07-18T08:20:57.061" v="32" actId="47"/>
        <pc:sldMkLst>
          <pc:docMk/>
          <pc:sldMk cId="3437126264" sldId="4113"/>
        </pc:sldMkLst>
      </pc:sldChg>
      <pc:sldChg chg="addSp delSp modSp mod">
        <pc:chgData name="Almero Snyman" userId="d39aaa51-c428-481a-bb17-3d439332e64d" providerId="ADAL" clId="{58F78D80-CA95-4F3C-B293-E07A4A81B221}" dt="2024-07-18T08:51:13.616" v="257" actId="14100"/>
        <pc:sldMkLst>
          <pc:docMk/>
          <pc:sldMk cId="3287820918" sldId="4123"/>
        </pc:sldMkLst>
        <pc:spChg chg="mod">
          <ac:chgData name="Almero Snyman" userId="d39aaa51-c428-481a-bb17-3d439332e64d" providerId="ADAL" clId="{58F78D80-CA95-4F3C-B293-E07A4A81B221}" dt="2024-07-18T08:50:55.658" v="255" actId="1076"/>
          <ac:spMkLst>
            <pc:docMk/>
            <pc:sldMk cId="3287820918" sldId="4123"/>
            <ac:spMk id="3" creationId="{482A15DC-3607-FF86-90D8-7A040B4B70FA}"/>
          </ac:spMkLst>
        </pc:spChg>
        <pc:spChg chg="mod">
          <ac:chgData name="Almero Snyman" userId="d39aaa51-c428-481a-bb17-3d439332e64d" providerId="ADAL" clId="{58F78D80-CA95-4F3C-B293-E07A4A81B221}" dt="2024-07-18T08:51:13.616" v="257" actId="14100"/>
          <ac:spMkLst>
            <pc:docMk/>
            <pc:sldMk cId="3287820918" sldId="4123"/>
            <ac:spMk id="6" creationId="{EE1A216B-16DB-948D-CEBC-B2263980B053}"/>
          </ac:spMkLst>
        </pc:spChg>
        <pc:picChg chg="add del mod">
          <ac:chgData name="Almero Snyman" userId="d39aaa51-c428-481a-bb17-3d439332e64d" providerId="ADAL" clId="{58F78D80-CA95-4F3C-B293-E07A4A81B221}" dt="2024-07-18T08:46:16.103" v="222" actId="478"/>
          <ac:picMkLst>
            <pc:docMk/>
            <pc:sldMk cId="3287820918" sldId="4123"/>
            <ac:picMk id="5" creationId="{FD27F2F4-1B3B-9356-D375-00D40DDB7E2C}"/>
          </ac:picMkLst>
        </pc:picChg>
        <pc:picChg chg="mod">
          <ac:chgData name="Almero Snyman" userId="d39aaa51-c428-481a-bb17-3d439332e64d" providerId="ADAL" clId="{58F78D80-CA95-4F3C-B293-E07A4A81B221}" dt="2024-07-18T08:50:38.689" v="252" actId="1076"/>
          <ac:picMkLst>
            <pc:docMk/>
            <pc:sldMk cId="3287820918" sldId="4123"/>
            <ac:picMk id="2050" creationId="{2643D48E-704F-464F-1CF8-F935A40342BA}"/>
          </ac:picMkLst>
        </pc:picChg>
      </pc:sldChg>
      <pc:sldChg chg="addSp delSp modSp add mod">
        <pc:chgData name="Almero Snyman" userId="d39aaa51-c428-481a-bb17-3d439332e64d" providerId="ADAL" clId="{58F78D80-CA95-4F3C-B293-E07A4A81B221}" dt="2024-07-18T08:38:12.513" v="215" actId="20577"/>
        <pc:sldMkLst>
          <pc:docMk/>
          <pc:sldMk cId="1586821307" sldId="4136"/>
        </pc:sldMkLst>
        <pc:spChg chg="del">
          <ac:chgData name="Almero Snyman" userId="d39aaa51-c428-481a-bb17-3d439332e64d" providerId="ADAL" clId="{58F78D80-CA95-4F3C-B293-E07A4A81B221}" dt="2024-07-18T08:31:34.143" v="34" actId="478"/>
          <ac:spMkLst>
            <pc:docMk/>
            <pc:sldMk cId="1586821307" sldId="4136"/>
            <ac:spMk id="2" creationId="{A6E93689-7E69-C138-24EB-A34A0CD41AB0}"/>
          </ac:spMkLst>
        </pc:spChg>
        <pc:spChg chg="mod">
          <ac:chgData name="Almero Snyman" userId="d39aaa51-c428-481a-bb17-3d439332e64d" providerId="ADAL" clId="{58F78D80-CA95-4F3C-B293-E07A4A81B221}" dt="2024-07-16T11:18:53.839" v="30" actId="14100"/>
          <ac:spMkLst>
            <pc:docMk/>
            <pc:sldMk cId="1586821307" sldId="4136"/>
            <ac:spMk id="3" creationId="{20820658-CEB4-92CF-AEDF-0510DAB08A2C}"/>
          </ac:spMkLst>
        </pc:spChg>
        <pc:spChg chg="mod">
          <ac:chgData name="Almero Snyman" userId="d39aaa51-c428-481a-bb17-3d439332e64d" providerId="ADAL" clId="{58F78D80-CA95-4F3C-B293-E07A4A81B221}" dt="2024-07-16T11:18:46.101" v="28" actId="20577"/>
          <ac:spMkLst>
            <pc:docMk/>
            <pc:sldMk cId="1586821307" sldId="4136"/>
            <ac:spMk id="4" creationId="{1CC08F7C-21C7-6013-B3FB-94F5EA3CF196}"/>
          </ac:spMkLst>
        </pc:spChg>
        <pc:spChg chg="del">
          <ac:chgData name="Almero Snyman" userId="d39aaa51-c428-481a-bb17-3d439332e64d" providerId="ADAL" clId="{58F78D80-CA95-4F3C-B293-E07A4A81B221}" dt="2024-07-18T08:31:35.023" v="35" actId="478"/>
          <ac:spMkLst>
            <pc:docMk/>
            <pc:sldMk cId="1586821307" sldId="4136"/>
            <ac:spMk id="5" creationId="{CCA27229-EE8B-D9A8-D64E-16E03B03A6D1}"/>
          </ac:spMkLst>
        </pc:spChg>
        <pc:spChg chg="del">
          <ac:chgData name="Almero Snyman" userId="d39aaa51-c428-481a-bb17-3d439332e64d" providerId="ADAL" clId="{58F78D80-CA95-4F3C-B293-E07A4A81B221}" dt="2024-07-18T08:31:38.024" v="36" actId="478"/>
          <ac:spMkLst>
            <pc:docMk/>
            <pc:sldMk cId="1586821307" sldId="4136"/>
            <ac:spMk id="6" creationId="{B519FA0A-DA05-C369-D5EA-A1C9842169FF}"/>
          </ac:spMkLst>
        </pc:spChg>
        <pc:spChg chg="del">
          <ac:chgData name="Almero Snyman" userId="d39aaa51-c428-481a-bb17-3d439332e64d" providerId="ADAL" clId="{58F78D80-CA95-4F3C-B293-E07A4A81B221}" dt="2024-07-18T08:31:42.880" v="37" actId="478"/>
          <ac:spMkLst>
            <pc:docMk/>
            <pc:sldMk cId="1586821307" sldId="4136"/>
            <ac:spMk id="10" creationId="{A22BF753-E371-8277-D58A-E93E59E2A516}"/>
          </ac:spMkLst>
        </pc:spChg>
        <pc:spChg chg="del">
          <ac:chgData name="Almero Snyman" userId="d39aaa51-c428-481a-bb17-3d439332e64d" providerId="ADAL" clId="{58F78D80-CA95-4F3C-B293-E07A4A81B221}" dt="2024-07-18T08:31:44.774" v="38" actId="478"/>
          <ac:spMkLst>
            <pc:docMk/>
            <pc:sldMk cId="1586821307" sldId="4136"/>
            <ac:spMk id="11" creationId="{A2E30C3E-124B-4671-522A-ABCC1346F3D1}"/>
          </ac:spMkLst>
        </pc:spChg>
        <pc:spChg chg="del">
          <ac:chgData name="Almero Snyman" userId="d39aaa51-c428-481a-bb17-3d439332e64d" providerId="ADAL" clId="{58F78D80-CA95-4F3C-B293-E07A4A81B221}" dt="2024-07-18T08:31:42.880" v="37" actId="478"/>
          <ac:spMkLst>
            <pc:docMk/>
            <pc:sldMk cId="1586821307" sldId="4136"/>
            <ac:spMk id="12" creationId="{0CC24E09-F6E9-66DE-EDA7-C823C4E6770E}"/>
          </ac:spMkLst>
        </pc:spChg>
        <pc:spChg chg="del">
          <ac:chgData name="Almero Snyman" userId="d39aaa51-c428-481a-bb17-3d439332e64d" providerId="ADAL" clId="{58F78D80-CA95-4F3C-B293-E07A4A81B221}" dt="2024-07-18T08:31:42.880" v="37" actId="478"/>
          <ac:spMkLst>
            <pc:docMk/>
            <pc:sldMk cId="1586821307" sldId="4136"/>
            <ac:spMk id="13" creationId="{E0BF5D4A-C8CA-9C50-B8B8-F77E94EFA906}"/>
          </ac:spMkLst>
        </pc:spChg>
        <pc:spChg chg="del">
          <ac:chgData name="Almero Snyman" userId="d39aaa51-c428-481a-bb17-3d439332e64d" providerId="ADAL" clId="{58F78D80-CA95-4F3C-B293-E07A4A81B221}" dt="2024-07-18T08:31:42.880" v="37" actId="478"/>
          <ac:spMkLst>
            <pc:docMk/>
            <pc:sldMk cId="1586821307" sldId="4136"/>
            <ac:spMk id="14" creationId="{EE7D84E0-4144-C620-0269-517C480823B5}"/>
          </ac:spMkLst>
        </pc:spChg>
        <pc:spChg chg="del">
          <ac:chgData name="Almero Snyman" userId="d39aaa51-c428-481a-bb17-3d439332e64d" providerId="ADAL" clId="{58F78D80-CA95-4F3C-B293-E07A4A81B221}" dt="2024-07-18T08:31:42.880" v="37" actId="478"/>
          <ac:spMkLst>
            <pc:docMk/>
            <pc:sldMk cId="1586821307" sldId="4136"/>
            <ac:spMk id="15" creationId="{7515D52F-A4EE-F5E7-D163-E7CE03146483}"/>
          </ac:spMkLst>
        </pc:spChg>
        <pc:spChg chg="add mod">
          <ac:chgData name="Almero Snyman" userId="d39aaa51-c428-481a-bb17-3d439332e64d" providerId="ADAL" clId="{58F78D80-CA95-4F3C-B293-E07A4A81B221}" dt="2024-07-18T08:38:12.513" v="215" actId="20577"/>
          <ac:spMkLst>
            <pc:docMk/>
            <pc:sldMk cId="1586821307" sldId="4136"/>
            <ac:spMk id="16" creationId="{D4F49934-63B3-D879-F662-41A0AA5B24C7}"/>
          </ac:spMkLst>
        </pc:spChg>
        <pc:spChg chg="del">
          <ac:chgData name="Almero Snyman" userId="d39aaa51-c428-481a-bb17-3d439332e64d" providerId="ADAL" clId="{58F78D80-CA95-4F3C-B293-E07A4A81B221}" dt="2024-07-18T08:21:05.466" v="33" actId="478"/>
          <ac:spMkLst>
            <pc:docMk/>
            <pc:sldMk cId="1586821307" sldId="4136"/>
            <ac:spMk id="17" creationId="{D7B0E9F5-D567-ABAB-B979-53E4CDD8264B}"/>
          </ac:spMkLst>
        </pc:spChg>
        <pc:spChg chg="add">
          <ac:chgData name="Almero Snyman" userId="d39aaa51-c428-481a-bb17-3d439332e64d" providerId="ADAL" clId="{58F78D80-CA95-4F3C-B293-E07A4A81B221}" dt="2024-07-18T08:35:01.080" v="169"/>
          <ac:spMkLst>
            <pc:docMk/>
            <pc:sldMk cId="1586821307" sldId="4136"/>
            <ac:spMk id="18" creationId="{EF376D6A-1826-8042-C9D4-E986A4ACA286}"/>
          </ac:spMkLst>
        </pc:spChg>
        <pc:spChg chg="del">
          <ac:chgData name="Almero Snyman" userId="d39aaa51-c428-481a-bb17-3d439332e64d" providerId="ADAL" clId="{58F78D80-CA95-4F3C-B293-E07A4A81B221}" dt="2024-07-18T08:34:26.707" v="168" actId="478"/>
          <ac:spMkLst>
            <pc:docMk/>
            <pc:sldMk cId="1586821307" sldId="4136"/>
            <ac:spMk id="19" creationId="{F13B134E-AB3B-F4F9-4183-111E61C048DA}"/>
          </ac:spMkLst>
        </pc:spChg>
        <pc:picChg chg="del">
          <ac:chgData name="Almero Snyman" userId="d39aaa51-c428-481a-bb17-3d439332e64d" providerId="ADAL" clId="{58F78D80-CA95-4F3C-B293-E07A4A81B221}" dt="2024-07-18T08:31:44.774" v="38" actId="478"/>
          <ac:picMkLst>
            <pc:docMk/>
            <pc:sldMk cId="1586821307" sldId="4136"/>
            <ac:picMk id="7" creationId="{CC932C51-F2BA-07E4-A221-D89EF07106AD}"/>
          </ac:picMkLst>
        </pc:picChg>
        <pc:picChg chg="del">
          <ac:chgData name="Almero Snyman" userId="d39aaa51-c428-481a-bb17-3d439332e64d" providerId="ADAL" clId="{58F78D80-CA95-4F3C-B293-E07A4A81B221}" dt="2024-07-18T08:31:44.774" v="38" actId="478"/>
          <ac:picMkLst>
            <pc:docMk/>
            <pc:sldMk cId="1586821307" sldId="4136"/>
            <ac:picMk id="8" creationId="{82BB8380-3AF8-DC6C-1C40-717D3D29710A}"/>
          </ac:picMkLst>
        </pc:picChg>
        <pc:picChg chg="del">
          <ac:chgData name="Almero Snyman" userId="d39aaa51-c428-481a-bb17-3d439332e64d" providerId="ADAL" clId="{58F78D80-CA95-4F3C-B293-E07A4A81B221}" dt="2024-07-18T08:31:44.774" v="38" actId="478"/>
          <ac:picMkLst>
            <pc:docMk/>
            <pc:sldMk cId="1586821307" sldId="4136"/>
            <ac:picMk id="9" creationId="{3668DA27-2247-0C1B-9DD1-ED2C14608291}"/>
          </ac:picMkLst>
        </pc:picChg>
      </pc:sldChg>
      <pc:sldChg chg="add">
        <pc:chgData name="Almero Snyman" userId="d39aaa51-c428-481a-bb17-3d439332e64d" providerId="ADAL" clId="{58F78D80-CA95-4F3C-B293-E07A4A81B221}" dt="2024-07-18T08:19:02.060" v="31"/>
        <pc:sldMkLst>
          <pc:docMk/>
          <pc:sldMk cId="593047320" sldId="4137"/>
        </pc:sldMkLst>
      </pc:sldChg>
    </pc:docChg>
  </pc:docChgLst>
  <pc:docChgLst>
    <pc:chgData name="Maggie McAlea" userId="816b4a78-5948-48b0-88a0-39f93e2e199e" providerId="ADAL" clId="{284EF301-B1A5-415D-B5AC-238CC25D6152}"/>
    <pc:docChg chg="modSld sldOrd">
      <pc:chgData name="Maggie McAlea" userId="816b4a78-5948-48b0-88a0-39f93e2e199e" providerId="ADAL" clId="{284EF301-B1A5-415D-B5AC-238CC25D6152}" dt="2024-07-22T14:43:25.480" v="17" actId="20577"/>
      <pc:docMkLst>
        <pc:docMk/>
      </pc:docMkLst>
      <pc:sldChg chg="ord">
        <pc:chgData name="Maggie McAlea" userId="816b4a78-5948-48b0-88a0-39f93e2e199e" providerId="ADAL" clId="{284EF301-B1A5-415D-B5AC-238CC25D6152}" dt="2024-07-18T14:52:11.759" v="1"/>
        <pc:sldMkLst>
          <pc:docMk/>
          <pc:sldMk cId="1024945663" sldId="266"/>
        </pc:sldMkLst>
      </pc:sldChg>
      <pc:sldChg chg="modSp mod">
        <pc:chgData name="Maggie McAlea" userId="816b4a78-5948-48b0-88a0-39f93e2e199e" providerId="ADAL" clId="{284EF301-B1A5-415D-B5AC-238CC25D6152}" dt="2024-07-22T14:43:25.480" v="17" actId="20577"/>
        <pc:sldMkLst>
          <pc:docMk/>
          <pc:sldMk cId="1863265591" sldId="270"/>
        </pc:sldMkLst>
        <pc:spChg chg="mod">
          <ac:chgData name="Maggie McAlea" userId="816b4a78-5948-48b0-88a0-39f93e2e199e" providerId="ADAL" clId="{284EF301-B1A5-415D-B5AC-238CC25D6152}" dt="2024-07-22T14:43:25.480" v="17" actId="20577"/>
          <ac:spMkLst>
            <pc:docMk/>
            <pc:sldMk cId="1863265591" sldId="270"/>
            <ac:spMk id="10" creationId="{DC3FF7AE-2096-3A70-F411-3497AEE6A239}"/>
          </ac:spMkLst>
        </pc:spChg>
      </pc:sldChg>
      <pc:sldChg chg="ord">
        <pc:chgData name="Maggie McAlea" userId="816b4a78-5948-48b0-88a0-39f93e2e199e" providerId="ADAL" clId="{284EF301-B1A5-415D-B5AC-238CC25D6152}" dt="2024-07-18T14:52:28.835" v="7"/>
        <pc:sldMkLst>
          <pc:docMk/>
          <pc:sldMk cId="2189127148" sldId="4122"/>
        </pc:sldMkLst>
      </pc:sldChg>
      <pc:sldChg chg="ord">
        <pc:chgData name="Maggie McAlea" userId="816b4a78-5948-48b0-88a0-39f93e2e199e" providerId="ADAL" clId="{284EF301-B1A5-415D-B5AC-238CC25D6152}" dt="2024-07-18T14:52:24.012" v="5"/>
        <pc:sldMkLst>
          <pc:docMk/>
          <pc:sldMk cId="1586821307" sldId="413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4B36D-0AB5-4EDF-85E6-CB1663DC901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B588D8-685F-4B7E-9BA4-C70173B7D747}">
      <dgm:prSet custT="1"/>
      <dgm:spPr/>
      <dgm:t>
        <a:bodyPr/>
        <a:lstStyle/>
        <a:p>
          <a:pPr>
            <a:lnSpc>
              <a:spcPct val="100000"/>
            </a:lnSpc>
          </a:pPr>
          <a:r>
            <a:rPr lang="en-US" sz="1800">
              <a:latin typeface="+mj-lt"/>
            </a:rPr>
            <a:t>Blended programme of face to face and online study </a:t>
          </a:r>
        </a:p>
      </dgm:t>
    </dgm:pt>
    <dgm:pt modelId="{9E875734-0F4D-458B-87D9-7F6E431216BC}" type="parTrans" cxnId="{750AF90C-B454-470F-8926-B70FEF09899A}">
      <dgm:prSet/>
      <dgm:spPr/>
      <dgm:t>
        <a:bodyPr/>
        <a:lstStyle/>
        <a:p>
          <a:endParaRPr lang="en-US"/>
        </a:p>
      </dgm:t>
    </dgm:pt>
    <dgm:pt modelId="{954509E8-92E3-45C5-B2FD-F469BC97D4C3}" type="sibTrans" cxnId="{750AF90C-B454-470F-8926-B70FEF09899A}">
      <dgm:prSet/>
      <dgm:spPr/>
      <dgm:t>
        <a:bodyPr/>
        <a:lstStyle/>
        <a:p>
          <a:pPr>
            <a:lnSpc>
              <a:spcPct val="100000"/>
            </a:lnSpc>
          </a:pPr>
          <a:endParaRPr lang="en-US"/>
        </a:p>
      </dgm:t>
    </dgm:pt>
    <dgm:pt modelId="{D2439DB1-A852-47A9-B00F-56438F51DD40}">
      <dgm:prSet/>
      <dgm:spPr/>
      <dgm:t>
        <a:bodyPr/>
        <a:lstStyle/>
        <a:p>
          <a:pPr>
            <a:lnSpc>
              <a:spcPct val="100000"/>
            </a:lnSpc>
          </a:pPr>
          <a:endParaRPr lang="en-US"/>
        </a:p>
      </dgm:t>
    </dgm:pt>
    <dgm:pt modelId="{C8D83979-4FDF-416E-B1AE-9EF42AC27BCC}" type="parTrans" cxnId="{53F15C02-DE1A-4663-96F0-46A61EB6B275}">
      <dgm:prSet/>
      <dgm:spPr/>
      <dgm:t>
        <a:bodyPr/>
        <a:lstStyle/>
        <a:p>
          <a:endParaRPr lang="en-US"/>
        </a:p>
      </dgm:t>
    </dgm:pt>
    <dgm:pt modelId="{C285F51B-BD34-448D-B2F2-D077EA8A6C64}" type="sibTrans" cxnId="{53F15C02-DE1A-4663-96F0-46A61EB6B275}">
      <dgm:prSet/>
      <dgm:spPr/>
      <dgm:t>
        <a:bodyPr/>
        <a:lstStyle/>
        <a:p>
          <a:pPr>
            <a:lnSpc>
              <a:spcPct val="100000"/>
            </a:lnSpc>
          </a:pPr>
          <a:endParaRPr lang="en-US"/>
        </a:p>
      </dgm:t>
    </dgm:pt>
    <dgm:pt modelId="{9917826D-12F2-4EA2-A203-5183951F8B27}">
      <dgm:prSet custT="1"/>
      <dgm:spPr/>
      <dgm:t>
        <a:bodyPr/>
        <a:lstStyle/>
        <a:p>
          <a:pPr>
            <a:lnSpc>
              <a:spcPct val="100000"/>
            </a:lnSpc>
          </a:pPr>
          <a:r>
            <a:rPr lang="en-US" sz="1800">
              <a:latin typeface="+mj-lt"/>
            </a:rPr>
            <a:t>Specialist 1-2-1 Tutor Support </a:t>
          </a:r>
        </a:p>
      </dgm:t>
    </dgm:pt>
    <dgm:pt modelId="{64D5A5BF-13DE-44B8-8411-4BDC58B5C33E}" type="parTrans" cxnId="{C539F27E-D2FA-4ABB-961E-E8A4937492C2}">
      <dgm:prSet/>
      <dgm:spPr/>
      <dgm:t>
        <a:bodyPr/>
        <a:lstStyle/>
        <a:p>
          <a:endParaRPr lang="en-US"/>
        </a:p>
      </dgm:t>
    </dgm:pt>
    <dgm:pt modelId="{85214164-27A1-4831-8B95-D5AD70626190}" type="sibTrans" cxnId="{C539F27E-D2FA-4ABB-961E-E8A4937492C2}">
      <dgm:prSet/>
      <dgm:spPr/>
      <dgm:t>
        <a:bodyPr/>
        <a:lstStyle/>
        <a:p>
          <a:pPr>
            <a:lnSpc>
              <a:spcPct val="100000"/>
            </a:lnSpc>
          </a:pPr>
          <a:endParaRPr lang="en-US"/>
        </a:p>
      </dgm:t>
    </dgm:pt>
    <dgm:pt modelId="{1730C429-AA00-4EAB-8144-1C09021714E5}">
      <dgm:prSet custT="1"/>
      <dgm:spPr/>
      <dgm:t>
        <a:bodyPr/>
        <a:lstStyle/>
        <a:p>
          <a:pPr>
            <a:lnSpc>
              <a:spcPct val="100000"/>
            </a:lnSpc>
          </a:pPr>
          <a:r>
            <a:rPr lang="en-US" sz="1800">
              <a:latin typeface="+mj-lt"/>
            </a:rPr>
            <a:t>BPN boost – personal development, career information advice and guidance and welfare programme</a:t>
          </a:r>
        </a:p>
      </dgm:t>
    </dgm:pt>
    <dgm:pt modelId="{C3F67504-2A76-4EFC-AE8F-0D9D0D842726}" type="parTrans" cxnId="{FEE059C7-710B-4E12-83BA-902D7E44AF8E}">
      <dgm:prSet/>
      <dgm:spPr/>
      <dgm:t>
        <a:bodyPr/>
        <a:lstStyle/>
        <a:p>
          <a:endParaRPr lang="en-US"/>
        </a:p>
      </dgm:t>
    </dgm:pt>
    <dgm:pt modelId="{FA6D0AB6-24C9-43E0-94A4-E2164B34BB8B}" type="sibTrans" cxnId="{FEE059C7-710B-4E12-83BA-902D7E44AF8E}">
      <dgm:prSet/>
      <dgm:spPr/>
      <dgm:t>
        <a:bodyPr/>
        <a:lstStyle/>
        <a:p>
          <a:pPr>
            <a:lnSpc>
              <a:spcPct val="100000"/>
            </a:lnSpc>
          </a:pPr>
          <a:endParaRPr lang="en-US"/>
        </a:p>
      </dgm:t>
    </dgm:pt>
    <dgm:pt modelId="{A309D990-8490-4F25-9FBA-D7C7062AB8FA}">
      <dgm:prSet custT="1"/>
      <dgm:spPr/>
      <dgm:t>
        <a:bodyPr/>
        <a:lstStyle/>
        <a:p>
          <a:pPr>
            <a:lnSpc>
              <a:spcPct val="100000"/>
            </a:lnSpc>
          </a:pPr>
          <a:r>
            <a:rPr lang="en-US" sz="1800">
              <a:latin typeface="+mj-lt"/>
            </a:rPr>
            <a:t>Regular reflections on learning and practice</a:t>
          </a:r>
        </a:p>
      </dgm:t>
    </dgm:pt>
    <dgm:pt modelId="{145622F1-EABB-4EEB-893F-56409B2B92B1}" type="parTrans" cxnId="{25EFE269-D632-4BDF-8F27-2E42A11D7E6C}">
      <dgm:prSet/>
      <dgm:spPr/>
      <dgm:t>
        <a:bodyPr/>
        <a:lstStyle/>
        <a:p>
          <a:endParaRPr lang="en-US"/>
        </a:p>
      </dgm:t>
    </dgm:pt>
    <dgm:pt modelId="{6B6DCE93-8AA7-4274-A0C1-297F88F2B3BC}" type="sibTrans" cxnId="{25EFE269-D632-4BDF-8F27-2E42A11D7E6C}">
      <dgm:prSet/>
      <dgm:spPr/>
      <dgm:t>
        <a:bodyPr/>
        <a:lstStyle/>
        <a:p>
          <a:pPr>
            <a:lnSpc>
              <a:spcPct val="100000"/>
            </a:lnSpc>
          </a:pPr>
          <a:endParaRPr lang="en-US"/>
        </a:p>
      </dgm:t>
    </dgm:pt>
    <dgm:pt modelId="{55942925-4666-48BB-A0AB-0DE6DCEAB01B}">
      <dgm:prSet custT="1"/>
      <dgm:spPr/>
      <dgm:t>
        <a:bodyPr/>
        <a:lstStyle/>
        <a:p>
          <a:pPr>
            <a:lnSpc>
              <a:spcPct val="100000"/>
            </a:lnSpc>
          </a:pPr>
          <a:r>
            <a:rPr lang="en-US" sz="1800">
              <a:latin typeface="+mj-lt"/>
            </a:rPr>
            <a:t>Partnership working between BPN, the apprentice and the employer</a:t>
          </a:r>
        </a:p>
      </dgm:t>
    </dgm:pt>
    <dgm:pt modelId="{6C984733-3B34-47E1-A1D7-4E1792A27B8B}" type="parTrans" cxnId="{9E856EFD-55AC-4B65-8A33-41D1267CA8FF}">
      <dgm:prSet/>
      <dgm:spPr/>
      <dgm:t>
        <a:bodyPr/>
        <a:lstStyle/>
        <a:p>
          <a:endParaRPr lang="en-US"/>
        </a:p>
      </dgm:t>
    </dgm:pt>
    <dgm:pt modelId="{B62B4BE4-5C23-437F-80ED-78FF75E42F31}" type="sibTrans" cxnId="{9E856EFD-55AC-4B65-8A33-41D1267CA8FF}">
      <dgm:prSet/>
      <dgm:spPr/>
      <dgm:t>
        <a:bodyPr/>
        <a:lstStyle/>
        <a:p>
          <a:endParaRPr lang="en-US"/>
        </a:p>
      </dgm:t>
    </dgm:pt>
    <dgm:pt modelId="{462BBEC2-6B2C-4352-AE57-C982DDEC3D5B}" type="pres">
      <dgm:prSet presAssocID="{C2C4B36D-0AB5-4EDF-85E6-CB1663DC901C}" presName="root" presStyleCnt="0">
        <dgm:presLayoutVars>
          <dgm:dir/>
          <dgm:resizeHandles val="exact"/>
        </dgm:presLayoutVars>
      </dgm:prSet>
      <dgm:spPr/>
    </dgm:pt>
    <dgm:pt modelId="{6A7E36E5-4C13-4013-9F24-B1D1349AC557}" type="pres">
      <dgm:prSet presAssocID="{C2C4B36D-0AB5-4EDF-85E6-CB1663DC901C}" presName="container" presStyleCnt="0">
        <dgm:presLayoutVars>
          <dgm:dir/>
          <dgm:resizeHandles val="exact"/>
        </dgm:presLayoutVars>
      </dgm:prSet>
      <dgm:spPr/>
    </dgm:pt>
    <dgm:pt modelId="{954A9FE9-EE2F-491F-8FE8-F8640A882281}" type="pres">
      <dgm:prSet presAssocID="{A0B588D8-685F-4B7E-9BA4-C70173B7D747}" presName="compNode" presStyleCnt="0"/>
      <dgm:spPr/>
    </dgm:pt>
    <dgm:pt modelId="{4E1D89F1-4498-4F84-8DFE-F160CF7E15A1}" type="pres">
      <dgm:prSet presAssocID="{A0B588D8-685F-4B7E-9BA4-C70173B7D747}" presName="iconBgRect" presStyleLbl="bgShp" presStyleIdx="0" presStyleCnt="6"/>
      <dgm:spPr/>
    </dgm:pt>
    <dgm:pt modelId="{2CCCB229-7439-4137-8CC6-6C0FB8982937}" type="pres">
      <dgm:prSet presAssocID="{A0B588D8-685F-4B7E-9BA4-C70173B7D7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B07C82AC-90E6-4409-AA16-B1245F8CED9D}" type="pres">
      <dgm:prSet presAssocID="{A0B588D8-685F-4B7E-9BA4-C70173B7D747}" presName="spaceRect" presStyleCnt="0"/>
      <dgm:spPr/>
    </dgm:pt>
    <dgm:pt modelId="{A45AF163-41C1-4ABE-9C34-F6710617C06D}" type="pres">
      <dgm:prSet presAssocID="{A0B588D8-685F-4B7E-9BA4-C70173B7D747}" presName="textRect" presStyleLbl="revTx" presStyleIdx="0" presStyleCnt="6">
        <dgm:presLayoutVars>
          <dgm:chMax val="1"/>
          <dgm:chPref val="1"/>
        </dgm:presLayoutVars>
      </dgm:prSet>
      <dgm:spPr/>
    </dgm:pt>
    <dgm:pt modelId="{DB8E1E49-2580-4EDC-A051-6D905DC71AAB}" type="pres">
      <dgm:prSet presAssocID="{954509E8-92E3-45C5-B2FD-F469BC97D4C3}" presName="sibTrans" presStyleLbl="sibTrans2D1" presStyleIdx="0" presStyleCnt="0"/>
      <dgm:spPr/>
    </dgm:pt>
    <dgm:pt modelId="{4FFAABD4-A41E-4B93-BDD9-A16F97CC2C43}" type="pres">
      <dgm:prSet presAssocID="{D2439DB1-A852-47A9-B00F-56438F51DD40}" presName="compNode" presStyleCnt="0"/>
      <dgm:spPr/>
    </dgm:pt>
    <dgm:pt modelId="{903FBEB8-6352-4B11-8500-DC0087D55639}" type="pres">
      <dgm:prSet presAssocID="{D2439DB1-A852-47A9-B00F-56438F51DD40}" presName="iconBgRect" presStyleLbl="bgShp" presStyleIdx="1" presStyleCnt="6" custLinFactNeighborX="8685" custLinFactNeighborY="-4673"/>
      <dgm:spPr/>
    </dgm:pt>
    <dgm:pt modelId="{89E68B7E-E501-4A74-B77F-A9CC797A4A32}" type="pres">
      <dgm:prSet presAssocID="{D2439DB1-A852-47A9-B00F-56438F51DD40}" presName="iconRect" presStyleLbl="node1" presStyleIdx="1" presStyleCnt="6" custLinFactNeighborX="15580" custLinFactNeighborY="-835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4F5D8AA-A110-4A17-BE5E-0894292CA014}" type="pres">
      <dgm:prSet presAssocID="{D2439DB1-A852-47A9-B00F-56438F51DD40}" presName="spaceRect" presStyleCnt="0"/>
      <dgm:spPr/>
    </dgm:pt>
    <dgm:pt modelId="{3BE3C5D8-4771-41EF-BC69-0A1F03D93A14}" type="pres">
      <dgm:prSet presAssocID="{D2439DB1-A852-47A9-B00F-56438F51DD40}" presName="textRect" presStyleLbl="revTx" presStyleIdx="1" presStyleCnt="6">
        <dgm:presLayoutVars>
          <dgm:chMax val="1"/>
          <dgm:chPref val="1"/>
        </dgm:presLayoutVars>
      </dgm:prSet>
      <dgm:spPr/>
    </dgm:pt>
    <dgm:pt modelId="{58D8A578-C0FC-42AA-9A9A-D0E65C96F1F2}" type="pres">
      <dgm:prSet presAssocID="{C285F51B-BD34-448D-B2F2-D077EA8A6C64}" presName="sibTrans" presStyleLbl="sibTrans2D1" presStyleIdx="0" presStyleCnt="0"/>
      <dgm:spPr/>
    </dgm:pt>
    <dgm:pt modelId="{70E43EEC-54F7-4AA3-B78A-D886DB618CB2}" type="pres">
      <dgm:prSet presAssocID="{9917826D-12F2-4EA2-A203-5183951F8B27}" presName="compNode" presStyleCnt="0"/>
      <dgm:spPr/>
    </dgm:pt>
    <dgm:pt modelId="{4926E63C-A817-4D1F-84E4-9B5FAAF679C4}" type="pres">
      <dgm:prSet presAssocID="{9917826D-12F2-4EA2-A203-5183951F8B27}" presName="iconBgRect" presStyleLbl="bgShp" presStyleIdx="2" presStyleCnt="6"/>
      <dgm:spPr/>
    </dgm:pt>
    <dgm:pt modelId="{FB65C093-D710-45DF-B247-B443A341732C}" type="pres">
      <dgm:prSet presAssocID="{9917826D-12F2-4EA2-A203-5183951F8B2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413E6C20-E7C3-4291-8D1C-32CD1D371E06}" type="pres">
      <dgm:prSet presAssocID="{9917826D-12F2-4EA2-A203-5183951F8B27}" presName="spaceRect" presStyleCnt="0"/>
      <dgm:spPr/>
    </dgm:pt>
    <dgm:pt modelId="{21D54AB1-24BC-4F57-BFBC-61FCB1D2F6BB}" type="pres">
      <dgm:prSet presAssocID="{9917826D-12F2-4EA2-A203-5183951F8B27}" presName="textRect" presStyleLbl="revTx" presStyleIdx="2" presStyleCnt="6">
        <dgm:presLayoutVars>
          <dgm:chMax val="1"/>
          <dgm:chPref val="1"/>
        </dgm:presLayoutVars>
      </dgm:prSet>
      <dgm:spPr/>
    </dgm:pt>
    <dgm:pt modelId="{B207B9E7-1A73-49DC-A04D-46C52C22B715}" type="pres">
      <dgm:prSet presAssocID="{85214164-27A1-4831-8B95-D5AD70626190}" presName="sibTrans" presStyleLbl="sibTrans2D1" presStyleIdx="0" presStyleCnt="0"/>
      <dgm:spPr/>
    </dgm:pt>
    <dgm:pt modelId="{33BB444D-27CD-478D-BE0E-EC55C8E2BD04}" type="pres">
      <dgm:prSet presAssocID="{1730C429-AA00-4EAB-8144-1C09021714E5}" presName="compNode" presStyleCnt="0"/>
      <dgm:spPr/>
    </dgm:pt>
    <dgm:pt modelId="{1EE66F1C-E94E-42F9-856C-E612EBDC2FBF}" type="pres">
      <dgm:prSet presAssocID="{1730C429-AA00-4EAB-8144-1C09021714E5}" presName="iconBgRect" presStyleLbl="bgShp" presStyleIdx="3" presStyleCnt="6"/>
      <dgm:spPr/>
    </dgm:pt>
    <dgm:pt modelId="{1AB94D98-0F6D-4C03-B59D-FEE745632384}" type="pres">
      <dgm:prSet presAssocID="{1730C429-AA00-4EAB-8144-1C09021714E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prouting Seed with solid fill"/>
        </a:ext>
      </dgm:extLst>
    </dgm:pt>
    <dgm:pt modelId="{1916F1E0-1C98-46F7-B12A-5CA4B8618BB4}" type="pres">
      <dgm:prSet presAssocID="{1730C429-AA00-4EAB-8144-1C09021714E5}" presName="spaceRect" presStyleCnt="0"/>
      <dgm:spPr/>
    </dgm:pt>
    <dgm:pt modelId="{2B79DC85-C430-46A4-9044-A8097C614AF3}" type="pres">
      <dgm:prSet presAssocID="{1730C429-AA00-4EAB-8144-1C09021714E5}" presName="textRect" presStyleLbl="revTx" presStyleIdx="3" presStyleCnt="6" custLinFactNeighborX="961" custLinFactNeighborY="11324">
        <dgm:presLayoutVars>
          <dgm:chMax val="1"/>
          <dgm:chPref val="1"/>
        </dgm:presLayoutVars>
      </dgm:prSet>
      <dgm:spPr/>
    </dgm:pt>
    <dgm:pt modelId="{1EE998F1-DC76-495A-9436-0C93DD70F928}" type="pres">
      <dgm:prSet presAssocID="{FA6D0AB6-24C9-43E0-94A4-E2164B34BB8B}" presName="sibTrans" presStyleLbl="sibTrans2D1" presStyleIdx="0" presStyleCnt="0"/>
      <dgm:spPr/>
    </dgm:pt>
    <dgm:pt modelId="{3D018533-8847-46AB-BA28-4913796D81E3}" type="pres">
      <dgm:prSet presAssocID="{A309D990-8490-4F25-9FBA-D7C7062AB8FA}" presName="compNode" presStyleCnt="0"/>
      <dgm:spPr/>
    </dgm:pt>
    <dgm:pt modelId="{1C42FD84-E28A-475E-B829-A3C5B382E18A}" type="pres">
      <dgm:prSet presAssocID="{A309D990-8490-4F25-9FBA-D7C7062AB8FA}" presName="iconBgRect" presStyleLbl="bgShp" presStyleIdx="4" presStyleCnt="6"/>
      <dgm:spPr/>
    </dgm:pt>
    <dgm:pt modelId="{F16D4B5D-C0A5-4914-8455-73829FC79B69}" type="pres">
      <dgm:prSet presAssocID="{A309D990-8490-4F25-9FBA-D7C7062AB8F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5053C424-25EE-479C-85B0-55EC58BB0DFA}" type="pres">
      <dgm:prSet presAssocID="{A309D990-8490-4F25-9FBA-D7C7062AB8FA}" presName="spaceRect" presStyleCnt="0"/>
      <dgm:spPr/>
    </dgm:pt>
    <dgm:pt modelId="{82F93E8B-B396-4A92-B6EC-4BBCD4512493}" type="pres">
      <dgm:prSet presAssocID="{A309D990-8490-4F25-9FBA-D7C7062AB8FA}" presName="textRect" presStyleLbl="revTx" presStyleIdx="4" presStyleCnt="6">
        <dgm:presLayoutVars>
          <dgm:chMax val="1"/>
          <dgm:chPref val="1"/>
        </dgm:presLayoutVars>
      </dgm:prSet>
      <dgm:spPr/>
    </dgm:pt>
    <dgm:pt modelId="{09FC2D39-8744-4D45-B041-9FA578ADDF06}" type="pres">
      <dgm:prSet presAssocID="{6B6DCE93-8AA7-4274-A0C1-297F88F2B3BC}" presName="sibTrans" presStyleLbl="sibTrans2D1" presStyleIdx="0" presStyleCnt="0"/>
      <dgm:spPr/>
    </dgm:pt>
    <dgm:pt modelId="{63B776A1-04B1-48F2-B5C1-2D7AB18308D7}" type="pres">
      <dgm:prSet presAssocID="{55942925-4666-48BB-A0AB-0DE6DCEAB01B}" presName="compNode" presStyleCnt="0"/>
      <dgm:spPr/>
    </dgm:pt>
    <dgm:pt modelId="{75BBABC9-0C01-4844-A63F-035DC603D87B}" type="pres">
      <dgm:prSet presAssocID="{55942925-4666-48BB-A0AB-0DE6DCEAB01B}" presName="iconBgRect" presStyleLbl="bgShp" presStyleIdx="5" presStyleCnt="6"/>
      <dgm:spPr/>
    </dgm:pt>
    <dgm:pt modelId="{53D2D0C5-23BE-443B-A2F6-28AE3882C33C}" type="pres">
      <dgm:prSet presAssocID="{55942925-4666-48BB-A0AB-0DE6DCEAB01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8E136F8F-C658-4D03-A7ED-0FA220075E2F}" type="pres">
      <dgm:prSet presAssocID="{55942925-4666-48BB-A0AB-0DE6DCEAB01B}" presName="spaceRect" presStyleCnt="0"/>
      <dgm:spPr/>
    </dgm:pt>
    <dgm:pt modelId="{4B585DF2-5C5C-457A-AC1A-EF6FF0624D37}" type="pres">
      <dgm:prSet presAssocID="{55942925-4666-48BB-A0AB-0DE6DCEAB01B}" presName="textRect" presStyleLbl="revTx" presStyleIdx="5" presStyleCnt="6">
        <dgm:presLayoutVars>
          <dgm:chMax val="1"/>
          <dgm:chPref val="1"/>
        </dgm:presLayoutVars>
      </dgm:prSet>
      <dgm:spPr/>
    </dgm:pt>
  </dgm:ptLst>
  <dgm:cxnLst>
    <dgm:cxn modelId="{53F15C02-DE1A-4663-96F0-46A61EB6B275}" srcId="{C2C4B36D-0AB5-4EDF-85E6-CB1663DC901C}" destId="{D2439DB1-A852-47A9-B00F-56438F51DD40}" srcOrd="1" destOrd="0" parTransId="{C8D83979-4FDF-416E-B1AE-9EF42AC27BCC}" sibTransId="{C285F51B-BD34-448D-B2F2-D077EA8A6C64}"/>
    <dgm:cxn modelId="{750AF90C-B454-470F-8926-B70FEF09899A}" srcId="{C2C4B36D-0AB5-4EDF-85E6-CB1663DC901C}" destId="{A0B588D8-685F-4B7E-9BA4-C70173B7D747}" srcOrd="0" destOrd="0" parTransId="{9E875734-0F4D-458B-87D9-7F6E431216BC}" sibTransId="{954509E8-92E3-45C5-B2FD-F469BC97D4C3}"/>
    <dgm:cxn modelId="{A0930617-B66B-4860-AB09-BE81F28789FD}" type="presOf" srcId="{85214164-27A1-4831-8B95-D5AD70626190}" destId="{B207B9E7-1A73-49DC-A04D-46C52C22B715}" srcOrd="0" destOrd="0" presId="urn:microsoft.com/office/officeart/2018/2/layout/IconCircleList"/>
    <dgm:cxn modelId="{7F46A51E-3B75-4BEA-AD2D-9F5225514832}" type="presOf" srcId="{A0B588D8-685F-4B7E-9BA4-C70173B7D747}" destId="{A45AF163-41C1-4ABE-9C34-F6710617C06D}" srcOrd="0" destOrd="0" presId="urn:microsoft.com/office/officeart/2018/2/layout/IconCircleList"/>
    <dgm:cxn modelId="{E9C2B022-839B-4BBA-BAF4-40765D481047}" type="presOf" srcId="{FA6D0AB6-24C9-43E0-94A4-E2164B34BB8B}" destId="{1EE998F1-DC76-495A-9436-0C93DD70F928}" srcOrd="0" destOrd="0" presId="urn:microsoft.com/office/officeart/2018/2/layout/IconCircleList"/>
    <dgm:cxn modelId="{DED75025-4B47-43CA-A6BC-4AFC11990DB5}" type="presOf" srcId="{9917826D-12F2-4EA2-A203-5183951F8B27}" destId="{21D54AB1-24BC-4F57-BFBC-61FCB1D2F6BB}" srcOrd="0" destOrd="0" presId="urn:microsoft.com/office/officeart/2018/2/layout/IconCircleList"/>
    <dgm:cxn modelId="{B886BE27-FF92-472A-B1A4-45F3B3387AD7}" type="presOf" srcId="{954509E8-92E3-45C5-B2FD-F469BC97D4C3}" destId="{DB8E1E49-2580-4EDC-A051-6D905DC71AAB}" srcOrd="0" destOrd="0" presId="urn:microsoft.com/office/officeart/2018/2/layout/IconCircleList"/>
    <dgm:cxn modelId="{C07D215E-C62C-4771-96BA-2CA10EB87C7B}" type="presOf" srcId="{C2C4B36D-0AB5-4EDF-85E6-CB1663DC901C}" destId="{462BBEC2-6B2C-4352-AE57-C982DDEC3D5B}" srcOrd="0" destOrd="0" presId="urn:microsoft.com/office/officeart/2018/2/layout/IconCircleList"/>
    <dgm:cxn modelId="{29509261-3C8A-4AFC-A431-4C030BFD2C92}" type="presOf" srcId="{D2439DB1-A852-47A9-B00F-56438F51DD40}" destId="{3BE3C5D8-4771-41EF-BC69-0A1F03D93A14}" srcOrd="0" destOrd="0" presId="urn:microsoft.com/office/officeart/2018/2/layout/IconCircleList"/>
    <dgm:cxn modelId="{C10EED67-FCFA-4E77-A430-577ADF37A319}" type="presOf" srcId="{A309D990-8490-4F25-9FBA-D7C7062AB8FA}" destId="{82F93E8B-B396-4A92-B6EC-4BBCD4512493}" srcOrd="0" destOrd="0" presId="urn:microsoft.com/office/officeart/2018/2/layout/IconCircleList"/>
    <dgm:cxn modelId="{25EFE269-D632-4BDF-8F27-2E42A11D7E6C}" srcId="{C2C4B36D-0AB5-4EDF-85E6-CB1663DC901C}" destId="{A309D990-8490-4F25-9FBA-D7C7062AB8FA}" srcOrd="4" destOrd="0" parTransId="{145622F1-EABB-4EEB-893F-56409B2B92B1}" sibTransId="{6B6DCE93-8AA7-4274-A0C1-297F88F2B3BC}"/>
    <dgm:cxn modelId="{BD46714A-178C-4F87-986F-B6F4567EAF51}" type="presOf" srcId="{6B6DCE93-8AA7-4274-A0C1-297F88F2B3BC}" destId="{09FC2D39-8744-4D45-B041-9FA578ADDF06}" srcOrd="0" destOrd="0" presId="urn:microsoft.com/office/officeart/2018/2/layout/IconCircleList"/>
    <dgm:cxn modelId="{C539F27E-D2FA-4ABB-961E-E8A4937492C2}" srcId="{C2C4B36D-0AB5-4EDF-85E6-CB1663DC901C}" destId="{9917826D-12F2-4EA2-A203-5183951F8B27}" srcOrd="2" destOrd="0" parTransId="{64D5A5BF-13DE-44B8-8411-4BDC58B5C33E}" sibTransId="{85214164-27A1-4831-8B95-D5AD70626190}"/>
    <dgm:cxn modelId="{776E6694-EFA3-493A-84FD-341944185E2B}" type="presOf" srcId="{1730C429-AA00-4EAB-8144-1C09021714E5}" destId="{2B79DC85-C430-46A4-9044-A8097C614AF3}" srcOrd="0" destOrd="0" presId="urn:microsoft.com/office/officeart/2018/2/layout/IconCircleList"/>
    <dgm:cxn modelId="{ECEA5B9A-935C-4B61-B6DA-477F9B65F32A}" type="presOf" srcId="{55942925-4666-48BB-A0AB-0DE6DCEAB01B}" destId="{4B585DF2-5C5C-457A-AC1A-EF6FF0624D37}" srcOrd="0" destOrd="0" presId="urn:microsoft.com/office/officeart/2018/2/layout/IconCircleList"/>
    <dgm:cxn modelId="{5AE894BA-1FA3-4647-A0F4-938DD74D6E68}" type="presOf" srcId="{C285F51B-BD34-448D-B2F2-D077EA8A6C64}" destId="{58D8A578-C0FC-42AA-9A9A-D0E65C96F1F2}" srcOrd="0" destOrd="0" presId="urn:microsoft.com/office/officeart/2018/2/layout/IconCircleList"/>
    <dgm:cxn modelId="{FEE059C7-710B-4E12-83BA-902D7E44AF8E}" srcId="{C2C4B36D-0AB5-4EDF-85E6-CB1663DC901C}" destId="{1730C429-AA00-4EAB-8144-1C09021714E5}" srcOrd="3" destOrd="0" parTransId="{C3F67504-2A76-4EFC-AE8F-0D9D0D842726}" sibTransId="{FA6D0AB6-24C9-43E0-94A4-E2164B34BB8B}"/>
    <dgm:cxn modelId="{9E856EFD-55AC-4B65-8A33-41D1267CA8FF}" srcId="{C2C4B36D-0AB5-4EDF-85E6-CB1663DC901C}" destId="{55942925-4666-48BB-A0AB-0DE6DCEAB01B}" srcOrd="5" destOrd="0" parTransId="{6C984733-3B34-47E1-A1D7-4E1792A27B8B}" sibTransId="{B62B4BE4-5C23-437F-80ED-78FF75E42F31}"/>
    <dgm:cxn modelId="{1D66ACE4-7B55-4BBB-BDE5-1896756E7831}" type="presParOf" srcId="{462BBEC2-6B2C-4352-AE57-C982DDEC3D5B}" destId="{6A7E36E5-4C13-4013-9F24-B1D1349AC557}" srcOrd="0" destOrd="0" presId="urn:microsoft.com/office/officeart/2018/2/layout/IconCircleList"/>
    <dgm:cxn modelId="{9F257D02-6045-419E-A23F-C17CC697F50B}" type="presParOf" srcId="{6A7E36E5-4C13-4013-9F24-B1D1349AC557}" destId="{954A9FE9-EE2F-491F-8FE8-F8640A882281}" srcOrd="0" destOrd="0" presId="urn:microsoft.com/office/officeart/2018/2/layout/IconCircleList"/>
    <dgm:cxn modelId="{922AF1C1-1676-41DD-B2CE-FBE868FE68FB}" type="presParOf" srcId="{954A9FE9-EE2F-491F-8FE8-F8640A882281}" destId="{4E1D89F1-4498-4F84-8DFE-F160CF7E15A1}" srcOrd="0" destOrd="0" presId="urn:microsoft.com/office/officeart/2018/2/layout/IconCircleList"/>
    <dgm:cxn modelId="{EB3E515F-2ACC-49F6-96A9-75280A0B03B3}" type="presParOf" srcId="{954A9FE9-EE2F-491F-8FE8-F8640A882281}" destId="{2CCCB229-7439-4137-8CC6-6C0FB8982937}" srcOrd="1" destOrd="0" presId="urn:microsoft.com/office/officeart/2018/2/layout/IconCircleList"/>
    <dgm:cxn modelId="{431D2B05-F1A7-4033-A84C-0378968D1DC1}" type="presParOf" srcId="{954A9FE9-EE2F-491F-8FE8-F8640A882281}" destId="{B07C82AC-90E6-4409-AA16-B1245F8CED9D}" srcOrd="2" destOrd="0" presId="urn:microsoft.com/office/officeart/2018/2/layout/IconCircleList"/>
    <dgm:cxn modelId="{3D87DB27-97B3-4270-B450-99D5E0D06FF3}" type="presParOf" srcId="{954A9FE9-EE2F-491F-8FE8-F8640A882281}" destId="{A45AF163-41C1-4ABE-9C34-F6710617C06D}" srcOrd="3" destOrd="0" presId="urn:microsoft.com/office/officeart/2018/2/layout/IconCircleList"/>
    <dgm:cxn modelId="{6BE351FE-ECFC-4E3D-A1C2-766FCBC96AC5}" type="presParOf" srcId="{6A7E36E5-4C13-4013-9F24-B1D1349AC557}" destId="{DB8E1E49-2580-4EDC-A051-6D905DC71AAB}" srcOrd="1" destOrd="0" presId="urn:microsoft.com/office/officeart/2018/2/layout/IconCircleList"/>
    <dgm:cxn modelId="{78CE3CDA-9687-4E00-89D1-6FDB0EF30518}" type="presParOf" srcId="{6A7E36E5-4C13-4013-9F24-B1D1349AC557}" destId="{4FFAABD4-A41E-4B93-BDD9-A16F97CC2C43}" srcOrd="2" destOrd="0" presId="urn:microsoft.com/office/officeart/2018/2/layout/IconCircleList"/>
    <dgm:cxn modelId="{D3B6A62C-977C-4F40-AC92-8DA320125E1D}" type="presParOf" srcId="{4FFAABD4-A41E-4B93-BDD9-A16F97CC2C43}" destId="{903FBEB8-6352-4B11-8500-DC0087D55639}" srcOrd="0" destOrd="0" presId="urn:microsoft.com/office/officeart/2018/2/layout/IconCircleList"/>
    <dgm:cxn modelId="{3FD175B3-EEAB-4803-B32E-7FEF7237233F}" type="presParOf" srcId="{4FFAABD4-A41E-4B93-BDD9-A16F97CC2C43}" destId="{89E68B7E-E501-4A74-B77F-A9CC797A4A32}" srcOrd="1" destOrd="0" presId="urn:microsoft.com/office/officeart/2018/2/layout/IconCircleList"/>
    <dgm:cxn modelId="{B5F5F1FA-0F41-4AF7-9949-8A23B9ABDA43}" type="presParOf" srcId="{4FFAABD4-A41E-4B93-BDD9-A16F97CC2C43}" destId="{84F5D8AA-A110-4A17-BE5E-0894292CA014}" srcOrd="2" destOrd="0" presId="urn:microsoft.com/office/officeart/2018/2/layout/IconCircleList"/>
    <dgm:cxn modelId="{1002DC32-A588-47F7-A4E4-208521EA008D}" type="presParOf" srcId="{4FFAABD4-A41E-4B93-BDD9-A16F97CC2C43}" destId="{3BE3C5D8-4771-41EF-BC69-0A1F03D93A14}" srcOrd="3" destOrd="0" presId="urn:microsoft.com/office/officeart/2018/2/layout/IconCircleList"/>
    <dgm:cxn modelId="{3AE0B2EA-2F5A-49B1-BBED-F54DC8AF9988}" type="presParOf" srcId="{6A7E36E5-4C13-4013-9F24-B1D1349AC557}" destId="{58D8A578-C0FC-42AA-9A9A-D0E65C96F1F2}" srcOrd="3" destOrd="0" presId="urn:microsoft.com/office/officeart/2018/2/layout/IconCircleList"/>
    <dgm:cxn modelId="{BE356C38-88F2-4C8A-B034-F628F06FFC0E}" type="presParOf" srcId="{6A7E36E5-4C13-4013-9F24-B1D1349AC557}" destId="{70E43EEC-54F7-4AA3-B78A-D886DB618CB2}" srcOrd="4" destOrd="0" presId="urn:microsoft.com/office/officeart/2018/2/layout/IconCircleList"/>
    <dgm:cxn modelId="{0F3B9355-D8A1-4161-8B1B-D703C10FB915}" type="presParOf" srcId="{70E43EEC-54F7-4AA3-B78A-D886DB618CB2}" destId="{4926E63C-A817-4D1F-84E4-9B5FAAF679C4}" srcOrd="0" destOrd="0" presId="urn:microsoft.com/office/officeart/2018/2/layout/IconCircleList"/>
    <dgm:cxn modelId="{DF040002-EF28-4BED-9428-9A886D93F4C8}" type="presParOf" srcId="{70E43EEC-54F7-4AA3-B78A-D886DB618CB2}" destId="{FB65C093-D710-45DF-B247-B443A341732C}" srcOrd="1" destOrd="0" presId="urn:microsoft.com/office/officeart/2018/2/layout/IconCircleList"/>
    <dgm:cxn modelId="{693D77FF-8DAC-4607-9586-F7CB68A89392}" type="presParOf" srcId="{70E43EEC-54F7-4AA3-B78A-D886DB618CB2}" destId="{413E6C20-E7C3-4291-8D1C-32CD1D371E06}" srcOrd="2" destOrd="0" presId="urn:microsoft.com/office/officeart/2018/2/layout/IconCircleList"/>
    <dgm:cxn modelId="{17A1D139-5D89-4680-AF7C-35BB38D751FC}" type="presParOf" srcId="{70E43EEC-54F7-4AA3-B78A-D886DB618CB2}" destId="{21D54AB1-24BC-4F57-BFBC-61FCB1D2F6BB}" srcOrd="3" destOrd="0" presId="urn:microsoft.com/office/officeart/2018/2/layout/IconCircleList"/>
    <dgm:cxn modelId="{2CCD92CA-89C1-41E8-8A11-15F58A6A5DC1}" type="presParOf" srcId="{6A7E36E5-4C13-4013-9F24-B1D1349AC557}" destId="{B207B9E7-1A73-49DC-A04D-46C52C22B715}" srcOrd="5" destOrd="0" presId="urn:microsoft.com/office/officeart/2018/2/layout/IconCircleList"/>
    <dgm:cxn modelId="{AD2D3969-DCF5-476B-BCFB-BB2C82FC4F3B}" type="presParOf" srcId="{6A7E36E5-4C13-4013-9F24-B1D1349AC557}" destId="{33BB444D-27CD-478D-BE0E-EC55C8E2BD04}" srcOrd="6" destOrd="0" presId="urn:microsoft.com/office/officeart/2018/2/layout/IconCircleList"/>
    <dgm:cxn modelId="{7834756A-33E4-4C3D-92D2-47ED3A191E24}" type="presParOf" srcId="{33BB444D-27CD-478D-BE0E-EC55C8E2BD04}" destId="{1EE66F1C-E94E-42F9-856C-E612EBDC2FBF}" srcOrd="0" destOrd="0" presId="urn:microsoft.com/office/officeart/2018/2/layout/IconCircleList"/>
    <dgm:cxn modelId="{60CCFC80-896C-4B1D-89B1-C9BE0402C0E1}" type="presParOf" srcId="{33BB444D-27CD-478D-BE0E-EC55C8E2BD04}" destId="{1AB94D98-0F6D-4C03-B59D-FEE745632384}" srcOrd="1" destOrd="0" presId="urn:microsoft.com/office/officeart/2018/2/layout/IconCircleList"/>
    <dgm:cxn modelId="{E012103A-2A27-4F7D-A9B3-7041E9DEF8C2}" type="presParOf" srcId="{33BB444D-27CD-478D-BE0E-EC55C8E2BD04}" destId="{1916F1E0-1C98-46F7-B12A-5CA4B8618BB4}" srcOrd="2" destOrd="0" presId="urn:microsoft.com/office/officeart/2018/2/layout/IconCircleList"/>
    <dgm:cxn modelId="{0DD046DA-0ADB-47FA-8D59-8E22BFBC1E25}" type="presParOf" srcId="{33BB444D-27CD-478D-BE0E-EC55C8E2BD04}" destId="{2B79DC85-C430-46A4-9044-A8097C614AF3}" srcOrd="3" destOrd="0" presId="urn:microsoft.com/office/officeart/2018/2/layout/IconCircleList"/>
    <dgm:cxn modelId="{8E44E2FA-0D3C-459D-A674-27D4ACC8A67F}" type="presParOf" srcId="{6A7E36E5-4C13-4013-9F24-B1D1349AC557}" destId="{1EE998F1-DC76-495A-9436-0C93DD70F928}" srcOrd="7" destOrd="0" presId="urn:microsoft.com/office/officeart/2018/2/layout/IconCircleList"/>
    <dgm:cxn modelId="{F38F6DC0-B694-41D7-860D-887510DEA68A}" type="presParOf" srcId="{6A7E36E5-4C13-4013-9F24-B1D1349AC557}" destId="{3D018533-8847-46AB-BA28-4913796D81E3}" srcOrd="8" destOrd="0" presId="urn:microsoft.com/office/officeart/2018/2/layout/IconCircleList"/>
    <dgm:cxn modelId="{BC790C4B-8ECD-4AC8-87F7-53852DA10E55}" type="presParOf" srcId="{3D018533-8847-46AB-BA28-4913796D81E3}" destId="{1C42FD84-E28A-475E-B829-A3C5B382E18A}" srcOrd="0" destOrd="0" presId="urn:microsoft.com/office/officeart/2018/2/layout/IconCircleList"/>
    <dgm:cxn modelId="{6D6D4765-50E9-4CE5-B174-1E5D0E750472}" type="presParOf" srcId="{3D018533-8847-46AB-BA28-4913796D81E3}" destId="{F16D4B5D-C0A5-4914-8455-73829FC79B69}" srcOrd="1" destOrd="0" presId="urn:microsoft.com/office/officeart/2018/2/layout/IconCircleList"/>
    <dgm:cxn modelId="{7B069643-64D1-45E3-9C45-85437643D1DC}" type="presParOf" srcId="{3D018533-8847-46AB-BA28-4913796D81E3}" destId="{5053C424-25EE-479C-85B0-55EC58BB0DFA}" srcOrd="2" destOrd="0" presId="urn:microsoft.com/office/officeart/2018/2/layout/IconCircleList"/>
    <dgm:cxn modelId="{D9480660-E855-4B1E-89B7-12E5722CED78}" type="presParOf" srcId="{3D018533-8847-46AB-BA28-4913796D81E3}" destId="{82F93E8B-B396-4A92-B6EC-4BBCD4512493}" srcOrd="3" destOrd="0" presId="urn:microsoft.com/office/officeart/2018/2/layout/IconCircleList"/>
    <dgm:cxn modelId="{E751BB51-EEDF-4A09-A21D-F20149C08016}" type="presParOf" srcId="{6A7E36E5-4C13-4013-9F24-B1D1349AC557}" destId="{09FC2D39-8744-4D45-B041-9FA578ADDF06}" srcOrd="9" destOrd="0" presId="urn:microsoft.com/office/officeart/2018/2/layout/IconCircleList"/>
    <dgm:cxn modelId="{822CE0E2-B934-4332-A1F1-5714A4536493}" type="presParOf" srcId="{6A7E36E5-4C13-4013-9F24-B1D1349AC557}" destId="{63B776A1-04B1-48F2-B5C1-2D7AB18308D7}" srcOrd="10" destOrd="0" presId="urn:microsoft.com/office/officeart/2018/2/layout/IconCircleList"/>
    <dgm:cxn modelId="{120AF7D9-F34B-48B8-A61E-0FB6057C8FEA}" type="presParOf" srcId="{63B776A1-04B1-48F2-B5C1-2D7AB18308D7}" destId="{75BBABC9-0C01-4844-A63F-035DC603D87B}" srcOrd="0" destOrd="0" presId="urn:microsoft.com/office/officeart/2018/2/layout/IconCircleList"/>
    <dgm:cxn modelId="{7C6F4964-B139-43D6-8ADD-D5381C0D289D}" type="presParOf" srcId="{63B776A1-04B1-48F2-B5C1-2D7AB18308D7}" destId="{53D2D0C5-23BE-443B-A2F6-28AE3882C33C}" srcOrd="1" destOrd="0" presId="urn:microsoft.com/office/officeart/2018/2/layout/IconCircleList"/>
    <dgm:cxn modelId="{0C07EB72-7F14-4BCA-BE7C-7FB54204258D}" type="presParOf" srcId="{63B776A1-04B1-48F2-B5C1-2D7AB18308D7}" destId="{8E136F8F-C658-4D03-A7ED-0FA220075E2F}" srcOrd="2" destOrd="0" presId="urn:microsoft.com/office/officeart/2018/2/layout/IconCircleList"/>
    <dgm:cxn modelId="{0B2DA6FB-3429-4B6B-8D27-5F394C39EC9C}" type="presParOf" srcId="{63B776A1-04B1-48F2-B5C1-2D7AB18308D7}" destId="{4B585DF2-5C5C-457A-AC1A-EF6FF0624D3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D745B-A6C0-4959-8F56-D5C21BF6C53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GB"/>
        </a:p>
      </dgm:t>
    </dgm:pt>
    <dgm:pt modelId="{6D8FF1A4-913C-471E-858C-A48344819ADB}">
      <dgm:prSet phldrT="[Text]"/>
      <dgm:spPr>
        <a:solidFill>
          <a:srgbClr val="002855"/>
        </a:solidFill>
      </dgm:spPr>
      <dgm:t>
        <a:bodyPr/>
        <a:lstStyle/>
        <a:p>
          <a:r>
            <a:rPr lang="en-GB" b="1" dirty="0">
              <a:solidFill>
                <a:schemeClr val="bg1"/>
              </a:solidFill>
              <a:latin typeface="+mj-lt"/>
            </a:rPr>
            <a:t>How pupils learn and develop </a:t>
          </a:r>
        </a:p>
      </dgm:t>
    </dgm:pt>
    <dgm:pt modelId="{7CDC12FC-B12E-4A6E-9A41-906116E3CA66}" type="parTrans" cxnId="{E8E18A26-F6A8-4203-AE13-64F3C0E6FBEA}">
      <dgm:prSet/>
      <dgm:spPr/>
      <dgm:t>
        <a:bodyPr/>
        <a:lstStyle/>
        <a:p>
          <a:endParaRPr lang="en-GB"/>
        </a:p>
      </dgm:t>
    </dgm:pt>
    <dgm:pt modelId="{D32EC404-27C6-4420-B03F-D2F3A4A08B1D}" type="sibTrans" cxnId="{E8E18A26-F6A8-4203-AE13-64F3C0E6FBEA}">
      <dgm:prSet/>
      <dgm:spPr/>
      <dgm:t>
        <a:bodyPr/>
        <a:lstStyle/>
        <a:p>
          <a:endParaRPr lang="en-GB"/>
        </a:p>
      </dgm:t>
    </dgm:pt>
    <dgm:pt modelId="{9C3DEE6A-4EA1-40D4-9B5D-B0A6ADAD9A18}">
      <dgm:prSet phldrT="[Text]"/>
      <dgm:spPr>
        <a:solidFill>
          <a:srgbClr val="D973A9"/>
        </a:solidFill>
      </dgm:spPr>
      <dgm:t>
        <a:bodyPr/>
        <a:lstStyle/>
        <a:p>
          <a:r>
            <a:rPr lang="en-GB" b="1" dirty="0">
              <a:latin typeface="+mj-lt"/>
            </a:rPr>
            <a:t>Learning support</a:t>
          </a:r>
        </a:p>
      </dgm:t>
    </dgm:pt>
    <dgm:pt modelId="{10084815-F859-45D6-9F3F-03E310463983}" type="parTrans" cxnId="{9FFB91AD-8171-4226-AEC7-8031CC57C820}">
      <dgm:prSet/>
      <dgm:spPr/>
      <dgm:t>
        <a:bodyPr/>
        <a:lstStyle/>
        <a:p>
          <a:endParaRPr lang="en-GB"/>
        </a:p>
      </dgm:t>
    </dgm:pt>
    <dgm:pt modelId="{1D4BE468-0FA0-4E57-A01D-D0D6E0B37E1F}" type="sibTrans" cxnId="{9FFB91AD-8171-4226-AEC7-8031CC57C820}">
      <dgm:prSet/>
      <dgm:spPr/>
      <dgm:t>
        <a:bodyPr/>
        <a:lstStyle/>
        <a:p>
          <a:endParaRPr lang="en-GB"/>
        </a:p>
      </dgm:t>
    </dgm:pt>
    <dgm:pt modelId="{F645AE6E-29FF-45BB-9EF1-24933C6BB223}">
      <dgm:prSet phldrT="[Text]"/>
      <dgm:spPr>
        <a:solidFill>
          <a:srgbClr val="002855"/>
        </a:solidFill>
      </dgm:spPr>
      <dgm:t>
        <a:bodyPr/>
        <a:lstStyle/>
        <a:p>
          <a:r>
            <a:rPr lang="en-GB" b="1" dirty="0">
              <a:solidFill>
                <a:schemeClr val="bg1"/>
              </a:solidFill>
              <a:latin typeface="+mj-lt"/>
            </a:rPr>
            <a:t>Behaviour and pastoral support </a:t>
          </a:r>
        </a:p>
      </dgm:t>
    </dgm:pt>
    <dgm:pt modelId="{CD5F7CD4-4E59-432F-89C0-394A3D3B5712}" type="parTrans" cxnId="{B090386A-5740-4DE2-86EC-769B720B1414}">
      <dgm:prSet/>
      <dgm:spPr/>
      <dgm:t>
        <a:bodyPr/>
        <a:lstStyle/>
        <a:p>
          <a:endParaRPr lang="en-GB"/>
        </a:p>
      </dgm:t>
    </dgm:pt>
    <dgm:pt modelId="{9467D22F-DE98-4D15-A171-35254AF46531}" type="sibTrans" cxnId="{B090386A-5740-4DE2-86EC-769B720B1414}">
      <dgm:prSet/>
      <dgm:spPr/>
      <dgm:t>
        <a:bodyPr/>
        <a:lstStyle/>
        <a:p>
          <a:endParaRPr lang="en-GB"/>
        </a:p>
      </dgm:t>
    </dgm:pt>
    <dgm:pt modelId="{C13E3AF4-0D42-4253-9EF2-78A212621148}">
      <dgm:prSet/>
      <dgm:spPr>
        <a:solidFill>
          <a:srgbClr val="002855"/>
        </a:solidFill>
      </dgm:spPr>
      <dgm:t>
        <a:bodyPr/>
        <a:lstStyle/>
        <a:p>
          <a:r>
            <a:rPr lang="en-GB" b="1" dirty="0">
              <a:solidFill>
                <a:schemeClr val="bg1"/>
              </a:solidFill>
              <a:latin typeface="+mj-lt"/>
            </a:rPr>
            <a:t>Curriculum</a:t>
          </a:r>
        </a:p>
      </dgm:t>
    </dgm:pt>
    <dgm:pt modelId="{DB338050-0A5D-49E2-A678-FB6BCEB7CC3B}" type="parTrans" cxnId="{1B77FDEA-13C0-486D-B8BC-9B49727BF4CB}">
      <dgm:prSet/>
      <dgm:spPr/>
      <dgm:t>
        <a:bodyPr/>
        <a:lstStyle/>
        <a:p>
          <a:endParaRPr lang="en-GB"/>
        </a:p>
      </dgm:t>
    </dgm:pt>
    <dgm:pt modelId="{1BF1497D-9816-4A11-9501-56C20D91FE5A}" type="sibTrans" cxnId="{1B77FDEA-13C0-486D-B8BC-9B49727BF4CB}">
      <dgm:prSet/>
      <dgm:spPr/>
      <dgm:t>
        <a:bodyPr/>
        <a:lstStyle/>
        <a:p>
          <a:endParaRPr lang="en-GB"/>
        </a:p>
      </dgm:t>
    </dgm:pt>
    <dgm:pt modelId="{92D20C42-2466-4D74-9726-248E2F94F477}">
      <dgm:prSet/>
      <dgm:spPr>
        <a:solidFill>
          <a:srgbClr val="D973A9"/>
        </a:solidFill>
      </dgm:spPr>
      <dgm:t>
        <a:bodyPr/>
        <a:lstStyle/>
        <a:p>
          <a:r>
            <a:rPr lang="en-GB" b="1" dirty="0">
              <a:latin typeface="+mj-lt"/>
            </a:rPr>
            <a:t>Assessment</a:t>
          </a:r>
        </a:p>
      </dgm:t>
    </dgm:pt>
    <dgm:pt modelId="{557D3B45-8E82-4C2C-B621-D45A5492A045}" type="parTrans" cxnId="{9D435469-37A0-4823-A07B-E3135B188EF3}">
      <dgm:prSet/>
      <dgm:spPr/>
      <dgm:t>
        <a:bodyPr/>
        <a:lstStyle/>
        <a:p>
          <a:endParaRPr lang="en-GB"/>
        </a:p>
      </dgm:t>
    </dgm:pt>
    <dgm:pt modelId="{BBE456EF-B473-4542-B2F3-BDCEFE784B42}" type="sibTrans" cxnId="{9D435469-37A0-4823-A07B-E3135B188EF3}">
      <dgm:prSet/>
      <dgm:spPr/>
      <dgm:t>
        <a:bodyPr/>
        <a:lstStyle/>
        <a:p>
          <a:endParaRPr lang="en-GB"/>
        </a:p>
      </dgm:t>
    </dgm:pt>
    <dgm:pt modelId="{B0DFB8B1-E054-4536-83F1-F215B2C4456E}">
      <dgm:prSet/>
      <dgm:spPr>
        <a:solidFill>
          <a:srgbClr val="D973A9"/>
        </a:solidFill>
      </dgm:spPr>
      <dgm:t>
        <a:bodyPr/>
        <a:lstStyle/>
        <a:p>
          <a:r>
            <a:rPr lang="en-GB" b="1" dirty="0">
              <a:latin typeface="+mj-lt"/>
            </a:rPr>
            <a:t>Technology </a:t>
          </a:r>
        </a:p>
      </dgm:t>
    </dgm:pt>
    <dgm:pt modelId="{E1991277-DD5A-4B10-85F3-074C22FD218E}" type="parTrans" cxnId="{61F2ADBC-913C-44DC-94F3-4FD44EAB3E76}">
      <dgm:prSet/>
      <dgm:spPr/>
      <dgm:t>
        <a:bodyPr/>
        <a:lstStyle/>
        <a:p>
          <a:endParaRPr lang="en-GB"/>
        </a:p>
      </dgm:t>
    </dgm:pt>
    <dgm:pt modelId="{F88020B2-A985-4470-BABB-4FC0F806C277}" type="sibTrans" cxnId="{61F2ADBC-913C-44DC-94F3-4FD44EAB3E76}">
      <dgm:prSet/>
      <dgm:spPr/>
      <dgm:t>
        <a:bodyPr/>
        <a:lstStyle/>
        <a:p>
          <a:endParaRPr lang="en-GB"/>
        </a:p>
      </dgm:t>
    </dgm:pt>
    <dgm:pt modelId="{DF54A4AB-365C-4241-91C0-FC274108F41E}">
      <dgm:prSet/>
      <dgm:spPr>
        <a:solidFill>
          <a:srgbClr val="002855"/>
        </a:solidFill>
      </dgm:spPr>
      <dgm:t>
        <a:bodyPr/>
        <a:lstStyle/>
        <a:p>
          <a:r>
            <a:rPr lang="en-GB" b="1" dirty="0">
              <a:solidFill>
                <a:schemeClr val="bg1"/>
              </a:solidFill>
              <a:latin typeface="+mj-lt"/>
            </a:rPr>
            <a:t>Professional relationships </a:t>
          </a:r>
        </a:p>
      </dgm:t>
    </dgm:pt>
    <dgm:pt modelId="{8AFA06E4-7C68-46DF-BAD8-3DD25F474F1D}" type="parTrans" cxnId="{C48B9E99-8087-4D50-AE6C-6D7BD9DCD88A}">
      <dgm:prSet/>
      <dgm:spPr/>
      <dgm:t>
        <a:bodyPr/>
        <a:lstStyle/>
        <a:p>
          <a:endParaRPr lang="en-GB"/>
        </a:p>
      </dgm:t>
    </dgm:pt>
    <dgm:pt modelId="{C5830F5D-DA50-40B8-92FD-38D8D284C877}" type="sibTrans" cxnId="{C48B9E99-8087-4D50-AE6C-6D7BD9DCD88A}">
      <dgm:prSet/>
      <dgm:spPr/>
      <dgm:t>
        <a:bodyPr/>
        <a:lstStyle/>
        <a:p>
          <a:endParaRPr lang="en-GB"/>
        </a:p>
      </dgm:t>
    </dgm:pt>
    <dgm:pt modelId="{6226D08E-4F82-439E-A321-126DD684130A}">
      <dgm:prSet/>
      <dgm:spPr>
        <a:solidFill>
          <a:srgbClr val="D973A9"/>
        </a:solidFill>
      </dgm:spPr>
      <dgm:t>
        <a:bodyPr/>
        <a:lstStyle/>
        <a:p>
          <a:r>
            <a:rPr lang="en-GB" b="1" dirty="0">
              <a:latin typeface="+mj-lt"/>
            </a:rPr>
            <a:t>Legislation and policy </a:t>
          </a:r>
        </a:p>
      </dgm:t>
    </dgm:pt>
    <dgm:pt modelId="{25B136F8-8738-48C2-BCEE-8B701BA8BB66}" type="parTrans" cxnId="{1329D947-F59B-473F-8B77-93E8FD0936D9}">
      <dgm:prSet/>
      <dgm:spPr/>
      <dgm:t>
        <a:bodyPr/>
        <a:lstStyle/>
        <a:p>
          <a:endParaRPr lang="en-GB"/>
        </a:p>
      </dgm:t>
    </dgm:pt>
    <dgm:pt modelId="{70F912C1-AA91-47A5-812A-BDFA5D40C21C}" type="sibTrans" cxnId="{1329D947-F59B-473F-8B77-93E8FD0936D9}">
      <dgm:prSet/>
      <dgm:spPr/>
      <dgm:t>
        <a:bodyPr/>
        <a:lstStyle/>
        <a:p>
          <a:endParaRPr lang="en-GB"/>
        </a:p>
      </dgm:t>
    </dgm:pt>
    <dgm:pt modelId="{B6D5AC2D-BE74-467C-924F-9128008B8192}" type="pres">
      <dgm:prSet presAssocID="{059D745B-A6C0-4959-8F56-D5C21BF6C53C}" presName="diagram" presStyleCnt="0">
        <dgm:presLayoutVars>
          <dgm:dir/>
          <dgm:resizeHandles val="exact"/>
        </dgm:presLayoutVars>
      </dgm:prSet>
      <dgm:spPr/>
    </dgm:pt>
    <dgm:pt modelId="{F72A1E40-BF89-42F3-8ADC-E38B5461AF7D}" type="pres">
      <dgm:prSet presAssocID="{6D8FF1A4-913C-471E-858C-A48344819ADB}" presName="node" presStyleLbl="node1" presStyleIdx="0" presStyleCnt="8">
        <dgm:presLayoutVars>
          <dgm:bulletEnabled val="1"/>
        </dgm:presLayoutVars>
      </dgm:prSet>
      <dgm:spPr/>
    </dgm:pt>
    <dgm:pt modelId="{AF58C3F3-1C82-4B71-BF37-D43EFA1AD541}" type="pres">
      <dgm:prSet presAssocID="{D32EC404-27C6-4420-B03F-D2F3A4A08B1D}" presName="sibTrans" presStyleCnt="0"/>
      <dgm:spPr/>
    </dgm:pt>
    <dgm:pt modelId="{4EB8C74C-DCE7-44E6-91ED-508851AC7658}" type="pres">
      <dgm:prSet presAssocID="{9C3DEE6A-4EA1-40D4-9B5D-B0A6ADAD9A18}" presName="node" presStyleLbl="node1" presStyleIdx="1" presStyleCnt="8">
        <dgm:presLayoutVars>
          <dgm:bulletEnabled val="1"/>
        </dgm:presLayoutVars>
      </dgm:prSet>
      <dgm:spPr/>
    </dgm:pt>
    <dgm:pt modelId="{83B0011F-FEFD-46D7-8BC0-05AD34115D74}" type="pres">
      <dgm:prSet presAssocID="{1D4BE468-0FA0-4E57-A01D-D0D6E0B37E1F}" presName="sibTrans" presStyleCnt="0"/>
      <dgm:spPr/>
    </dgm:pt>
    <dgm:pt modelId="{E0B1C5F4-464B-41A0-8688-695B9FFDF994}" type="pres">
      <dgm:prSet presAssocID="{F645AE6E-29FF-45BB-9EF1-24933C6BB223}" presName="node" presStyleLbl="node1" presStyleIdx="2" presStyleCnt="8">
        <dgm:presLayoutVars>
          <dgm:bulletEnabled val="1"/>
        </dgm:presLayoutVars>
      </dgm:prSet>
      <dgm:spPr/>
    </dgm:pt>
    <dgm:pt modelId="{9A9F8A99-3EAB-4EB4-A4F3-81DD460AEB98}" type="pres">
      <dgm:prSet presAssocID="{9467D22F-DE98-4D15-A171-35254AF46531}" presName="sibTrans" presStyleCnt="0"/>
      <dgm:spPr/>
    </dgm:pt>
    <dgm:pt modelId="{995A352E-F439-4805-A3B1-9E5EA0A99320}" type="pres">
      <dgm:prSet presAssocID="{92D20C42-2466-4D74-9726-248E2F94F477}" presName="node" presStyleLbl="node1" presStyleIdx="3" presStyleCnt="8" custLinFactNeighborX="1175">
        <dgm:presLayoutVars>
          <dgm:bulletEnabled val="1"/>
        </dgm:presLayoutVars>
      </dgm:prSet>
      <dgm:spPr/>
    </dgm:pt>
    <dgm:pt modelId="{5FDA7C9F-77A4-4955-BE1C-3F91894A7AEF}" type="pres">
      <dgm:prSet presAssocID="{BBE456EF-B473-4542-B2F3-BDCEFE784B42}" presName="sibTrans" presStyleCnt="0"/>
      <dgm:spPr/>
    </dgm:pt>
    <dgm:pt modelId="{6551D883-989F-4CFB-8E9E-72258CC7A08F}" type="pres">
      <dgm:prSet presAssocID="{C13E3AF4-0D42-4253-9EF2-78A212621148}" presName="node" presStyleLbl="node1" presStyleIdx="4" presStyleCnt="8">
        <dgm:presLayoutVars>
          <dgm:bulletEnabled val="1"/>
        </dgm:presLayoutVars>
      </dgm:prSet>
      <dgm:spPr/>
    </dgm:pt>
    <dgm:pt modelId="{AD16DD9A-2D3A-4B0B-90F6-F92201D8EF4C}" type="pres">
      <dgm:prSet presAssocID="{1BF1497D-9816-4A11-9501-56C20D91FE5A}" presName="sibTrans" presStyleCnt="0"/>
      <dgm:spPr/>
    </dgm:pt>
    <dgm:pt modelId="{F86E3820-29C6-4B76-A903-76BE3103F4C9}" type="pres">
      <dgm:prSet presAssocID="{B0DFB8B1-E054-4536-83F1-F215B2C4456E}" presName="node" presStyleLbl="node1" presStyleIdx="5" presStyleCnt="8">
        <dgm:presLayoutVars>
          <dgm:bulletEnabled val="1"/>
        </dgm:presLayoutVars>
      </dgm:prSet>
      <dgm:spPr/>
    </dgm:pt>
    <dgm:pt modelId="{652AE76B-30B6-4E34-B9FF-78B98CE6EB41}" type="pres">
      <dgm:prSet presAssocID="{F88020B2-A985-4470-BABB-4FC0F806C277}" presName="sibTrans" presStyleCnt="0"/>
      <dgm:spPr/>
    </dgm:pt>
    <dgm:pt modelId="{5EB3EC99-2575-48EA-9074-74657F76D90C}" type="pres">
      <dgm:prSet presAssocID="{DF54A4AB-365C-4241-91C0-FC274108F41E}" presName="node" presStyleLbl="node1" presStyleIdx="6" presStyleCnt="8">
        <dgm:presLayoutVars>
          <dgm:bulletEnabled val="1"/>
        </dgm:presLayoutVars>
      </dgm:prSet>
      <dgm:spPr/>
    </dgm:pt>
    <dgm:pt modelId="{C26A38E3-090B-4FCC-BAD6-DEB2509DAFC5}" type="pres">
      <dgm:prSet presAssocID="{C5830F5D-DA50-40B8-92FD-38D8D284C877}" presName="sibTrans" presStyleCnt="0"/>
      <dgm:spPr/>
    </dgm:pt>
    <dgm:pt modelId="{E67ABC72-8043-4A03-8B67-45C8F28F18ED}" type="pres">
      <dgm:prSet presAssocID="{6226D08E-4F82-439E-A321-126DD684130A}" presName="node" presStyleLbl="node1" presStyleIdx="7" presStyleCnt="8" custLinFactNeighborX="0">
        <dgm:presLayoutVars>
          <dgm:bulletEnabled val="1"/>
        </dgm:presLayoutVars>
      </dgm:prSet>
      <dgm:spPr/>
    </dgm:pt>
  </dgm:ptLst>
  <dgm:cxnLst>
    <dgm:cxn modelId="{DA57190E-960D-488D-8E1D-519BB69CA2E5}" type="presOf" srcId="{F645AE6E-29FF-45BB-9EF1-24933C6BB223}" destId="{E0B1C5F4-464B-41A0-8688-695B9FFDF994}" srcOrd="0" destOrd="0" presId="urn:microsoft.com/office/officeart/2005/8/layout/default"/>
    <dgm:cxn modelId="{E8E18A26-F6A8-4203-AE13-64F3C0E6FBEA}" srcId="{059D745B-A6C0-4959-8F56-D5C21BF6C53C}" destId="{6D8FF1A4-913C-471E-858C-A48344819ADB}" srcOrd="0" destOrd="0" parTransId="{7CDC12FC-B12E-4A6E-9A41-906116E3CA66}" sibTransId="{D32EC404-27C6-4420-B03F-D2F3A4A08B1D}"/>
    <dgm:cxn modelId="{EB33932C-8707-48FD-AC65-29C14D7265E0}" type="presOf" srcId="{92D20C42-2466-4D74-9726-248E2F94F477}" destId="{995A352E-F439-4805-A3B1-9E5EA0A99320}" srcOrd="0" destOrd="0" presId="urn:microsoft.com/office/officeart/2005/8/layout/default"/>
    <dgm:cxn modelId="{9F4C7D5F-43E8-4B48-B588-F80D0877B7F8}" type="presOf" srcId="{6226D08E-4F82-439E-A321-126DD684130A}" destId="{E67ABC72-8043-4A03-8B67-45C8F28F18ED}" srcOrd="0" destOrd="0" presId="urn:microsoft.com/office/officeart/2005/8/layout/default"/>
    <dgm:cxn modelId="{A0D4B342-6DA3-4AD1-ACB1-32F746D5EC11}" type="presOf" srcId="{6D8FF1A4-913C-471E-858C-A48344819ADB}" destId="{F72A1E40-BF89-42F3-8ADC-E38B5461AF7D}" srcOrd="0" destOrd="0" presId="urn:microsoft.com/office/officeart/2005/8/layout/default"/>
    <dgm:cxn modelId="{1329D947-F59B-473F-8B77-93E8FD0936D9}" srcId="{059D745B-A6C0-4959-8F56-D5C21BF6C53C}" destId="{6226D08E-4F82-439E-A321-126DD684130A}" srcOrd="7" destOrd="0" parTransId="{25B136F8-8738-48C2-BCEE-8B701BA8BB66}" sibTransId="{70F912C1-AA91-47A5-812A-BDFA5D40C21C}"/>
    <dgm:cxn modelId="{EF02F168-A9EF-4524-8205-6AF3C9D3F888}" type="presOf" srcId="{B0DFB8B1-E054-4536-83F1-F215B2C4456E}" destId="{F86E3820-29C6-4B76-A903-76BE3103F4C9}" srcOrd="0" destOrd="0" presId="urn:microsoft.com/office/officeart/2005/8/layout/default"/>
    <dgm:cxn modelId="{9D435469-37A0-4823-A07B-E3135B188EF3}" srcId="{059D745B-A6C0-4959-8F56-D5C21BF6C53C}" destId="{92D20C42-2466-4D74-9726-248E2F94F477}" srcOrd="3" destOrd="0" parTransId="{557D3B45-8E82-4C2C-B621-D45A5492A045}" sibTransId="{BBE456EF-B473-4542-B2F3-BDCEFE784B42}"/>
    <dgm:cxn modelId="{B090386A-5740-4DE2-86EC-769B720B1414}" srcId="{059D745B-A6C0-4959-8F56-D5C21BF6C53C}" destId="{F645AE6E-29FF-45BB-9EF1-24933C6BB223}" srcOrd="2" destOrd="0" parTransId="{CD5F7CD4-4E59-432F-89C0-394A3D3B5712}" sibTransId="{9467D22F-DE98-4D15-A171-35254AF46531}"/>
    <dgm:cxn modelId="{4769BD4F-ECE2-44AE-BE4C-BB8E99DE9D4D}" type="presOf" srcId="{C13E3AF4-0D42-4253-9EF2-78A212621148}" destId="{6551D883-989F-4CFB-8E9E-72258CC7A08F}" srcOrd="0" destOrd="0" presId="urn:microsoft.com/office/officeart/2005/8/layout/default"/>
    <dgm:cxn modelId="{61E9CA6F-7EBA-42A7-88A0-06640342A8F4}" type="presOf" srcId="{DF54A4AB-365C-4241-91C0-FC274108F41E}" destId="{5EB3EC99-2575-48EA-9074-74657F76D90C}" srcOrd="0" destOrd="0" presId="urn:microsoft.com/office/officeart/2005/8/layout/default"/>
    <dgm:cxn modelId="{3724B256-D39B-4410-A0F6-A8D4EAD040A0}" type="presOf" srcId="{059D745B-A6C0-4959-8F56-D5C21BF6C53C}" destId="{B6D5AC2D-BE74-467C-924F-9128008B8192}" srcOrd="0" destOrd="0" presId="urn:microsoft.com/office/officeart/2005/8/layout/default"/>
    <dgm:cxn modelId="{C48B9E99-8087-4D50-AE6C-6D7BD9DCD88A}" srcId="{059D745B-A6C0-4959-8F56-D5C21BF6C53C}" destId="{DF54A4AB-365C-4241-91C0-FC274108F41E}" srcOrd="6" destOrd="0" parTransId="{8AFA06E4-7C68-46DF-BAD8-3DD25F474F1D}" sibTransId="{C5830F5D-DA50-40B8-92FD-38D8D284C877}"/>
    <dgm:cxn modelId="{9FFB91AD-8171-4226-AEC7-8031CC57C820}" srcId="{059D745B-A6C0-4959-8F56-D5C21BF6C53C}" destId="{9C3DEE6A-4EA1-40D4-9B5D-B0A6ADAD9A18}" srcOrd="1" destOrd="0" parTransId="{10084815-F859-45D6-9F3F-03E310463983}" sibTransId="{1D4BE468-0FA0-4E57-A01D-D0D6E0B37E1F}"/>
    <dgm:cxn modelId="{61F2ADBC-913C-44DC-94F3-4FD44EAB3E76}" srcId="{059D745B-A6C0-4959-8F56-D5C21BF6C53C}" destId="{B0DFB8B1-E054-4536-83F1-F215B2C4456E}" srcOrd="5" destOrd="0" parTransId="{E1991277-DD5A-4B10-85F3-074C22FD218E}" sibTransId="{F88020B2-A985-4470-BABB-4FC0F806C277}"/>
    <dgm:cxn modelId="{1B77FDEA-13C0-486D-B8BC-9B49727BF4CB}" srcId="{059D745B-A6C0-4959-8F56-D5C21BF6C53C}" destId="{C13E3AF4-0D42-4253-9EF2-78A212621148}" srcOrd="4" destOrd="0" parTransId="{DB338050-0A5D-49E2-A678-FB6BCEB7CC3B}" sibTransId="{1BF1497D-9816-4A11-9501-56C20D91FE5A}"/>
    <dgm:cxn modelId="{1730EEF4-CDD2-4D02-B7C9-6F4A0B8D3591}" type="presOf" srcId="{9C3DEE6A-4EA1-40D4-9B5D-B0A6ADAD9A18}" destId="{4EB8C74C-DCE7-44E6-91ED-508851AC7658}" srcOrd="0" destOrd="0" presId="urn:microsoft.com/office/officeart/2005/8/layout/default"/>
    <dgm:cxn modelId="{731BA2C4-290E-4A83-8D77-C66F0A0B802B}" type="presParOf" srcId="{B6D5AC2D-BE74-467C-924F-9128008B8192}" destId="{F72A1E40-BF89-42F3-8ADC-E38B5461AF7D}" srcOrd="0" destOrd="0" presId="urn:microsoft.com/office/officeart/2005/8/layout/default"/>
    <dgm:cxn modelId="{3D209661-715D-4C26-8C65-4AD4614EA172}" type="presParOf" srcId="{B6D5AC2D-BE74-467C-924F-9128008B8192}" destId="{AF58C3F3-1C82-4B71-BF37-D43EFA1AD541}" srcOrd="1" destOrd="0" presId="urn:microsoft.com/office/officeart/2005/8/layout/default"/>
    <dgm:cxn modelId="{42E94779-C89C-4F54-BC2E-F65F62813359}" type="presParOf" srcId="{B6D5AC2D-BE74-467C-924F-9128008B8192}" destId="{4EB8C74C-DCE7-44E6-91ED-508851AC7658}" srcOrd="2" destOrd="0" presId="urn:microsoft.com/office/officeart/2005/8/layout/default"/>
    <dgm:cxn modelId="{FEC8C5F8-C512-4D77-AAE0-94DC0D0CBAC1}" type="presParOf" srcId="{B6D5AC2D-BE74-467C-924F-9128008B8192}" destId="{83B0011F-FEFD-46D7-8BC0-05AD34115D74}" srcOrd="3" destOrd="0" presId="urn:microsoft.com/office/officeart/2005/8/layout/default"/>
    <dgm:cxn modelId="{EFA80F93-8D45-4CAE-86EA-D5D5EB51817D}" type="presParOf" srcId="{B6D5AC2D-BE74-467C-924F-9128008B8192}" destId="{E0B1C5F4-464B-41A0-8688-695B9FFDF994}" srcOrd="4" destOrd="0" presId="urn:microsoft.com/office/officeart/2005/8/layout/default"/>
    <dgm:cxn modelId="{E88AC8E0-4C0E-420E-BACC-572BEC338A8E}" type="presParOf" srcId="{B6D5AC2D-BE74-467C-924F-9128008B8192}" destId="{9A9F8A99-3EAB-4EB4-A4F3-81DD460AEB98}" srcOrd="5" destOrd="0" presId="urn:microsoft.com/office/officeart/2005/8/layout/default"/>
    <dgm:cxn modelId="{FD90C2D8-7C82-44E5-AACA-08620247772E}" type="presParOf" srcId="{B6D5AC2D-BE74-467C-924F-9128008B8192}" destId="{995A352E-F439-4805-A3B1-9E5EA0A99320}" srcOrd="6" destOrd="0" presId="urn:microsoft.com/office/officeart/2005/8/layout/default"/>
    <dgm:cxn modelId="{B7294F13-3CF1-4BFC-83AB-B97ECBE47CDE}" type="presParOf" srcId="{B6D5AC2D-BE74-467C-924F-9128008B8192}" destId="{5FDA7C9F-77A4-4955-BE1C-3F91894A7AEF}" srcOrd="7" destOrd="0" presId="urn:microsoft.com/office/officeart/2005/8/layout/default"/>
    <dgm:cxn modelId="{9159B761-3AE8-4084-BAF6-30439A52E8D6}" type="presParOf" srcId="{B6D5AC2D-BE74-467C-924F-9128008B8192}" destId="{6551D883-989F-4CFB-8E9E-72258CC7A08F}" srcOrd="8" destOrd="0" presId="urn:microsoft.com/office/officeart/2005/8/layout/default"/>
    <dgm:cxn modelId="{98BE0A71-3B97-4D4D-A059-7312A6D56DC1}" type="presParOf" srcId="{B6D5AC2D-BE74-467C-924F-9128008B8192}" destId="{AD16DD9A-2D3A-4B0B-90F6-F92201D8EF4C}" srcOrd="9" destOrd="0" presId="urn:microsoft.com/office/officeart/2005/8/layout/default"/>
    <dgm:cxn modelId="{B8C35930-E767-43F1-BCA5-68E84D9802D6}" type="presParOf" srcId="{B6D5AC2D-BE74-467C-924F-9128008B8192}" destId="{F86E3820-29C6-4B76-A903-76BE3103F4C9}" srcOrd="10" destOrd="0" presId="urn:microsoft.com/office/officeart/2005/8/layout/default"/>
    <dgm:cxn modelId="{94881720-9C69-45AD-A59B-AF70811AE358}" type="presParOf" srcId="{B6D5AC2D-BE74-467C-924F-9128008B8192}" destId="{652AE76B-30B6-4E34-B9FF-78B98CE6EB41}" srcOrd="11" destOrd="0" presId="urn:microsoft.com/office/officeart/2005/8/layout/default"/>
    <dgm:cxn modelId="{1EF3C0CB-4E32-4D33-87F5-BFC35C7B4303}" type="presParOf" srcId="{B6D5AC2D-BE74-467C-924F-9128008B8192}" destId="{5EB3EC99-2575-48EA-9074-74657F76D90C}" srcOrd="12" destOrd="0" presId="urn:microsoft.com/office/officeart/2005/8/layout/default"/>
    <dgm:cxn modelId="{96E7D3BD-9419-4313-9C9C-A5C1BBC1DE5A}" type="presParOf" srcId="{B6D5AC2D-BE74-467C-924F-9128008B8192}" destId="{C26A38E3-090B-4FCC-BAD6-DEB2509DAFC5}" srcOrd="13" destOrd="0" presId="urn:microsoft.com/office/officeart/2005/8/layout/default"/>
    <dgm:cxn modelId="{B085A038-0486-4323-8BA8-2D5ADE957615}" type="presParOf" srcId="{B6D5AC2D-BE74-467C-924F-9128008B8192}" destId="{E67ABC72-8043-4A03-8B67-45C8F28F18E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89F1-4498-4F84-8DFE-F160CF7E15A1}">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CB229-7439-4137-8CC6-6C0FB8982937}">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AF163-41C1-4ABE-9C34-F6710617C06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mj-lt"/>
            </a:rPr>
            <a:t>Blended programme of face to face and online study </a:t>
          </a:r>
        </a:p>
      </dsp:txBody>
      <dsp:txXfrm>
        <a:off x="1172126" y="908559"/>
        <a:ext cx="2114937" cy="897246"/>
      </dsp:txXfrm>
    </dsp:sp>
    <dsp:sp modelId="{903FBEB8-6352-4B11-8500-DC0087D55639}">
      <dsp:nvSpPr>
        <dsp:cNvPr id="0" name=""/>
        <dsp:cNvSpPr/>
      </dsp:nvSpPr>
      <dsp:spPr>
        <a:xfrm>
          <a:off x="3733500" y="866630"/>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68B7E-E501-4A74-B77F-A9CC797A4A32}">
      <dsp:nvSpPr>
        <dsp:cNvPr id="0" name=""/>
        <dsp:cNvSpPr/>
      </dsp:nvSpPr>
      <dsp:spPr>
        <a:xfrm>
          <a:off x="3925075" y="1053496"/>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3C5D8-4771-41EF-BC69-0A1F03D93A14}">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kern="1200"/>
        </a:p>
      </dsp:txBody>
      <dsp:txXfrm>
        <a:off x="4745088" y="908559"/>
        <a:ext cx="2114937" cy="897246"/>
      </dsp:txXfrm>
    </dsp:sp>
    <dsp:sp modelId="{4926E63C-A817-4D1F-84E4-9B5FAAF679C4}">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5C093-D710-45DF-B247-B443A341732C}">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54AB1-24BC-4F57-BFBC-61FCB1D2F6BB}">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mj-lt"/>
            </a:rPr>
            <a:t>Specialist 1-2-1 Tutor Support </a:t>
          </a:r>
        </a:p>
      </dsp:txBody>
      <dsp:txXfrm>
        <a:off x="8318049" y="908559"/>
        <a:ext cx="2114937" cy="897246"/>
      </dsp:txXfrm>
    </dsp:sp>
    <dsp:sp modelId="{1EE66F1C-E94E-42F9-856C-E612EBDC2FBF}">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94D98-0F6D-4C03-B59D-FEE745632384}">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9DC85-C430-46A4-9044-A8097C614AF3}">
      <dsp:nvSpPr>
        <dsp:cNvPr id="0" name=""/>
        <dsp:cNvSpPr/>
      </dsp:nvSpPr>
      <dsp:spPr>
        <a:xfrm>
          <a:off x="1192450" y="264713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mj-lt"/>
            </a:rPr>
            <a:t>BPN boost – personal development, career information advice and guidance and welfare programme</a:t>
          </a:r>
        </a:p>
      </dsp:txBody>
      <dsp:txXfrm>
        <a:off x="1192450" y="2647136"/>
        <a:ext cx="2114937" cy="897246"/>
      </dsp:txXfrm>
    </dsp:sp>
    <dsp:sp modelId="{1C42FD84-E28A-475E-B829-A3C5B382E18A}">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D4B5D-C0A5-4914-8455-73829FC79B69}">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93E8B-B396-4A92-B6EC-4BBCD451249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mj-lt"/>
            </a:rPr>
            <a:t>Regular reflections on learning and practice</a:t>
          </a:r>
        </a:p>
      </dsp:txBody>
      <dsp:txXfrm>
        <a:off x="4745088" y="2545532"/>
        <a:ext cx="2114937" cy="897246"/>
      </dsp:txXfrm>
    </dsp:sp>
    <dsp:sp modelId="{75BBABC9-0C01-4844-A63F-035DC603D87B}">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2D0C5-23BE-443B-A2F6-28AE3882C33C}">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85DF2-5C5C-457A-AC1A-EF6FF0624D37}">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mj-lt"/>
            </a:rPr>
            <a:t>Partnership working between BPN, the apprentice and the employer</a:t>
          </a:r>
        </a:p>
      </dsp:txBody>
      <dsp:txXfrm>
        <a:off x="8318049"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A1E40-BF89-42F3-8ADC-E38B5461AF7D}">
      <dsp:nvSpPr>
        <dsp:cNvPr id="0" name=""/>
        <dsp:cNvSpPr/>
      </dsp:nvSpPr>
      <dsp:spPr>
        <a:xfrm>
          <a:off x="3423" y="279231"/>
          <a:ext cx="2715616" cy="1629370"/>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latin typeface="+mj-lt"/>
            </a:rPr>
            <a:t>How pupils learn and develop </a:t>
          </a:r>
        </a:p>
      </dsp:txBody>
      <dsp:txXfrm>
        <a:off x="3423" y="279231"/>
        <a:ext cx="2715616" cy="1629370"/>
      </dsp:txXfrm>
    </dsp:sp>
    <dsp:sp modelId="{4EB8C74C-DCE7-44E6-91ED-508851AC7658}">
      <dsp:nvSpPr>
        <dsp:cNvPr id="0" name=""/>
        <dsp:cNvSpPr/>
      </dsp:nvSpPr>
      <dsp:spPr>
        <a:xfrm>
          <a:off x="2990601" y="279231"/>
          <a:ext cx="2715616" cy="1629370"/>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latin typeface="+mj-lt"/>
            </a:rPr>
            <a:t>Learning support</a:t>
          </a:r>
        </a:p>
      </dsp:txBody>
      <dsp:txXfrm>
        <a:off x="2990601" y="279231"/>
        <a:ext cx="2715616" cy="1629370"/>
      </dsp:txXfrm>
    </dsp:sp>
    <dsp:sp modelId="{E0B1C5F4-464B-41A0-8688-695B9FFDF994}">
      <dsp:nvSpPr>
        <dsp:cNvPr id="0" name=""/>
        <dsp:cNvSpPr/>
      </dsp:nvSpPr>
      <dsp:spPr>
        <a:xfrm>
          <a:off x="5977780" y="279231"/>
          <a:ext cx="2715616" cy="1629370"/>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latin typeface="+mj-lt"/>
            </a:rPr>
            <a:t>Behaviour and pastoral support </a:t>
          </a:r>
        </a:p>
      </dsp:txBody>
      <dsp:txXfrm>
        <a:off x="5977780" y="279231"/>
        <a:ext cx="2715616" cy="1629370"/>
      </dsp:txXfrm>
    </dsp:sp>
    <dsp:sp modelId="{995A352E-F439-4805-A3B1-9E5EA0A99320}">
      <dsp:nvSpPr>
        <dsp:cNvPr id="0" name=""/>
        <dsp:cNvSpPr/>
      </dsp:nvSpPr>
      <dsp:spPr>
        <a:xfrm>
          <a:off x="8968382" y="279231"/>
          <a:ext cx="2715616" cy="1629370"/>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latin typeface="+mj-lt"/>
            </a:rPr>
            <a:t>Assessment</a:t>
          </a:r>
        </a:p>
      </dsp:txBody>
      <dsp:txXfrm>
        <a:off x="8968382" y="279231"/>
        <a:ext cx="2715616" cy="1629370"/>
      </dsp:txXfrm>
    </dsp:sp>
    <dsp:sp modelId="{6551D883-989F-4CFB-8E9E-72258CC7A08F}">
      <dsp:nvSpPr>
        <dsp:cNvPr id="0" name=""/>
        <dsp:cNvSpPr/>
      </dsp:nvSpPr>
      <dsp:spPr>
        <a:xfrm>
          <a:off x="3423" y="2180163"/>
          <a:ext cx="2715616" cy="1629370"/>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latin typeface="+mj-lt"/>
            </a:rPr>
            <a:t>Curriculum</a:t>
          </a:r>
        </a:p>
      </dsp:txBody>
      <dsp:txXfrm>
        <a:off x="3423" y="2180163"/>
        <a:ext cx="2715616" cy="1629370"/>
      </dsp:txXfrm>
    </dsp:sp>
    <dsp:sp modelId="{F86E3820-29C6-4B76-A903-76BE3103F4C9}">
      <dsp:nvSpPr>
        <dsp:cNvPr id="0" name=""/>
        <dsp:cNvSpPr/>
      </dsp:nvSpPr>
      <dsp:spPr>
        <a:xfrm>
          <a:off x="2990601" y="2180163"/>
          <a:ext cx="2715616" cy="1629370"/>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latin typeface="+mj-lt"/>
            </a:rPr>
            <a:t>Technology </a:t>
          </a:r>
        </a:p>
      </dsp:txBody>
      <dsp:txXfrm>
        <a:off x="2990601" y="2180163"/>
        <a:ext cx="2715616" cy="1629370"/>
      </dsp:txXfrm>
    </dsp:sp>
    <dsp:sp modelId="{5EB3EC99-2575-48EA-9074-74657F76D90C}">
      <dsp:nvSpPr>
        <dsp:cNvPr id="0" name=""/>
        <dsp:cNvSpPr/>
      </dsp:nvSpPr>
      <dsp:spPr>
        <a:xfrm>
          <a:off x="5977780" y="2180163"/>
          <a:ext cx="2715616" cy="1629370"/>
        </a:xfrm>
        <a:prstGeom prst="rect">
          <a:avLst/>
        </a:prstGeom>
        <a:solidFill>
          <a:srgbClr val="00285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latin typeface="+mj-lt"/>
            </a:rPr>
            <a:t>Professional relationships </a:t>
          </a:r>
        </a:p>
      </dsp:txBody>
      <dsp:txXfrm>
        <a:off x="5977780" y="2180163"/>
        <a:ext cx="2715616" cy="1629370"/>
      </dsp:txXfrm>
    </dsp:sp>
    <dsp:sp modelId="{E67ABC72-8043-4A03-8B67-45C8F28F18ED}">
      <dsp:nvSpPr>
        <dsp:cNvPr id="0" name=""/>
        <dsp:cNvSpPr/>
      </dsp:nvSpPr>
      <dsp:spPr>
        <a:xfrm>
          <a:off x="8964958" y="2180163"/>
          <a:ext cx="2715616" cy="1629370"/>
        </a:xfrm>
        <a:prstGeom prst="rect">
          <a:avLst/>
        </a:prstGeom>
        <a:solidFill>
          <a:srgbClr val="D973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latin typeface="+mj-lt"/>
            </a:rPr>
            <a:t>Legislation and policy </a:t>
          </a:r>
        </a:p>
      </dsp:txBody>
      <dsp:txXfrm>
        <a:off x="8964958" y="2180163"/>
        <a:ext cx="2715616" cy="162937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0B7CE-9394-4EDC-8DB9-C54E3ECA2CB7}"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206AC-8A19-4882-ADF4-6B26C5C6EEF9}" type="slidenum">
              <a:rPr lang="en-GB" smtClean="0"/>
              <a:t>‹#›</a:t>
            </a:fld>
            <a:endParaRPr lang="en-GB"/>
          </a:p>
        </p:txBody>
      </p:sp>
    </p:spTree>
    <p:extLst>
      <p:ext uri="{BB962C8B-B14F-4D97-AF65-F5344CB8AC3E}">
        <p14:creationId xmlns:p14="http://schemas.microsoft.com/office/powerpoint/2010/main" val="63572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1</a:t>
            </a:fld>
            <a:endParaRPr lang="en-GB"/>
          </a:p>
        </p:txBody>
      </p:sp>
    </p:spTree>
    <p:extLst>
      <p:ext uri="{BB962C8B-B14F-4D97-AF65-F5344CB8AC3E}">
        <p14:creationId xmlns:p14="http://schemas.microsoft.com/office/powerpoint/2010/main" val="336230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A4B906-5D0D-5E42-9CE1-536D6E7C3D2D}" type="slidenum">
              <a:rPr lang="en-US" smtClean="0"/>
              <a:t>10</a:t>
            </a:fld>
            <a:endParaRPr lang="en-US"/>
          </a:p>
        </p:txBody>
      </p:sp>
    </p:spTree>
    <p:extLst>
      <p:ext uri="{BB962C8B-B14F-4D97-AF65-F5344CB8AC3E}">
        <p14:creationId xmlns:p14="http://schemas.microsoft.com/office/powerpoint/2010/main" val="413036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5E6A9-1F81-402A-A4BB-B90978A5F1FA}" type="slidenum">
              <a:rPr lang="en-GB" smtClean="0"/>
              <a:t>11</a:t>
            </a:fld>
            <a:endParaRPr lang="en-GB"/>
          </a:p>
        </p:txBody>
      </p:sp>
    </p:spTree>
    <p:extLst>
      <p:ext uri="{BB962C8B-B14F-4D97-AF65-F5344CB8AC3E}">
        <p14:creationId xmlns:p14="http://schemas.microsoft.com/office/powerpoint/2010/main" val="135333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12</a:t>
            </a:fld>
            <a:endParaRPr lang="en-GB"/>
          </a:p>
        </p:txBody>
      </p:sp>
    </p:spTree>
    <p:extLst>
      <p:ext uri="{BB962C8B-B14F-4D97-AF65-F5344CB8AC3E}">
        <p14:creationId xmlns:p14="http://schemas.microsoft.com/office/powerpoint/2010/main" val="417786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13</a:t>
            </a:fld>
            <a:endParaRPr lang="en-GB"/>
          </a:p>
        </p:txBody>
      </p:sp>
    </p:spTree>
    <p:extLst>
      <p:ext uri="{BB962C8B-B14F-4D97-AF65-F5344CB8AC3E}">
        <p14:creationId xmlns:p14="http://schemas.microsoft.com/office/powerpoint/2010/main" val="373265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5E6A9-1F81-402A-A4BB-B90978A5F1FA}" type="slidenum">
              <a:rPr lang="en-GB" smtClean="0"/>
              <a:t>14</a:t>
            </a:fld>
            <a:endParaRPr lang="en-GB"/>
          </a:p>
        </p:txBody>
      </p:sp>
    </p:spTree>
    <p:extLst>
      <p:ext uri="{BB962C8B-B14F-4D97-AF65-F5344CB8AC3E}">
        <p14:creationId xmlns:p14="http://schemas.microsoft.com/office/powerpoint/2010/main" val="53401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15</a:t>
            </a:fld>
            <a:endParaRPr lang="en-GB"/>
          </a:p>
        </p:txBody>
      </p:sp>
    </p:spTree>
    <p:extLst>
      <p:ext uri="{BB962C8B-B14F-4D97-AF65-F5344CB8AC3E}">
        <p14:creationId xmlns:p14="http://schemas.microsoft.com/office/powerpoint/2010/main" val="69841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16</a:t>
            </a:fld>
            <a:endParaRPr lang="en-GB"/>
          </a:p>
        </p:txBody>
      </p:sp>
    </p:spTree>
    <p:extLst>
      <p:ext uri="{BB962C8B-B14F-4D97-AF65-F5344CB8AC3E}">
        <p14:creationId xmlns:p14="http://schemas.microsoft.com/office/powerpoint/2010/main" val="367967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17</a:t>
            </a:fld>
            <a:endParaRPr lang="en-GB"/>
          </a:p>
        </p:txBody>
      </p:sp>
    </p:spTree>
    <p:extLst>
      <p:ext uri="{BB962C8B-B14F-4D97-AF65-F5344CB8AC3E}">
        <p14:creationId xmlns:p14="http://schemas.microsoft.com/office/powerpoint/2010/main" val="327894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2</a:t>
            </a:fld>
            <a:endParaRPr lang="en-GB"/>
          </a:p>
        </p:txBody>
      </p:sp>
    </p:spTree>
    <p:extLst>
      <p:ext uri="{BB962C8B-B14F-4D97-AF65-F5344CB8AC3E}">
        <p14:creationId xmlns:p14="http://schemas.microsoft.com/office/powerpoint/2010/main" val="194741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3</a:t>
            </a:fld>
            <a:endParaRPr lang="en-GB"/>
          </a:p>
        </p:txBody>
      </p:sp>
    </p:spTree>
    <p:extLst>
      <p:ext uri="{BB962C8B-B14F-4D97-AF65-F5344CB8AC3E}">
        <p14:creationId xmlns:p14="http://schemas.microsoft.com/office/powerpoint/2010/main" val="110487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5461E-EB4F-4A0F-9D8B-D584913A335B}" type="slidenum">
              <a:rPr lang="en-GB" smtClean="0"/>
              <a:t>4</a:t>
            </a:fld>
            <a:endParaRPr lang="en-GB"/>
          </a:p>
        </p:txBody>
      </p:sp>
    </p:spTree>
    <p:extLst>
      <p:ext uri="{BB962C8B-B14F-4D97-AF65-F5344CB8AC3E}">
        <p14:creationId xmlns:p14="http://schemas.microsoft.com/office/powerpoint/2010/main" val="313375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A4B906-5D0D-5E42-9CE1-536D6E7C3D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38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6</a:t>
            </a:fld>
            <a:endParaRPr lang="en-GB"/>
          </a:p>
        </p:txBody>
      </p:sp>
    </p:spTree>
    <p:extLst>
      <p:ext uri="{BB962C8B-B14F-4D97-AF65-F5344CB8AC3E}">
        <p14:creationId xmlns:p14="http://schemas.microsoft.com/office/powerpoint/2010/main" val="199620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modules – these are split across 14 online sessions. Modules are designed in a way that allows learners to revisit and build on previous knowledge taught to ensure they are confident in all the topics required. </a:t>
            </a:r>
          </a:p>
        </p:txBody>
      </p:sp>
      <p:sp>
        <p:nvSpPr>
          <p:cNvPr id="4" name="Slide Number Placeholder 3"/>
          <p:cNvSpPr>
            <a:spLocks noGrp="1"/>
          </p:cNvSpPr>
          <p:nvPr>
            <p:ph type="sldNum" sz="quarter" idx="5"/>
          </p:nvPr>
        </p:nvSpPr>
        <p:spPr/>
        <p:txBody>
          <a:bodyPr/>
          <a:lstStyle/>
          <a:p>
            <a:fld id="{D7A4B906-5D0D-5E42-9CE1-536D6E7C3D2D}" type="slidenum">
              <a:rPr lang="en-US" smtClean="0"/>
              <a:t>7</a:t>
            </a:fld>
            <a:endParaRPr lang="en-US"/>
          </a:p>
        </p:txBody>
      </p:sp>
    </p:spTree>
    <p:extLst>
      <p:ext uri="{BB962C8B-B14F-4D97-AF65-F5344CB8AC3E}">
        <p14:creationId xmlns:p14="http://schemas.microsoft.com/office/powerpoint/2010/main" val="178834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206AC-8A19-4882-ADF4-6B26C5C6EEF9}" type="slidenum">
              <a:rPr lang="en-GB" smtClean="0"/>
              <a:t>8</a:t>
            </a:fld>
            <a:endParaRPr lang="en-GB"/>
          </a:p>
        </p:txBody>
      </p:sp>
    </p:spTree>
    <p:extLst>
      <p:ext uri="{BB962C8B-B14F-4D97-AF65-F5344CB8AC3E}">
        <p14:creationId xmlns:p14="http://schemas.microsoft.com/office/powerpoint/2010/main" val="303132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55595C"/>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D7A4B906-5D0D-5E42-9CE1-536D6E7C3D2D}" type="slidenum">
              <a:rPr lang="en-US" smtClean="0"/>
              <a:t>9</a:t>
            </a:fld>
            <a:endParaRPr lang="en-US"/>
          </a:p>
        </p:txBody>
      </p:sp>
    </p:spTree>
    <p:extLst>
      <p:ext uri="{BB962C8B-B14F-4D97-AF65-F5344CB8AC3E}">
        <p14:creationId xmlns:p14="http://schemas.microsoft.com/office/powerpoint/2010/main" val="85461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pic>
        <p:nvPicPr>
          <p:cNvPr id="5" name="Picture 4" descr="A blue square with white text and yellow figures&#10;&#10;Description automatically generated">
            <a:extLst>
              <a:ext uri="{FF2B5EF4-FFF2-40B4-BE49-F238E27FC236}">
                <a16:creationId xmlns:a16="http://schemas.microsoft.com/office/drawing/2014/main" id="{5DACE3B3-46C1-D061-3D33-50FF24EBA144}"/>
              </a:ext>
            </a:extLst>
          </p:cNvPr>
          <p:cNvPicPr>
            <a:picLocks noChangeAspect="1"/>
          </p:cNvPicPr>
          <p:nvPr userDrawn="1"/>
        </p:nvPicPr>
        <p:blipFill>
          <a:blip r:embed="rId4"/>
          <a:stretch>
            <a:fillRect/>
          </a:stretch>
        </p:blipFill>
        <p:spPr>
          <a:xfrm>
            <a:off x="2826327" y="655106"/>
            <a:ext cx="721301" cy="722431"/>
          </a:xfrm>
          <a:prstGeom prst="rect">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err="1">
                <a:solidFill>
                  <a:schemeClr val="accent1"/>
                </a:solidFill>
                <a:latin typeface="+mn-lt"/>
              </a:rPr>
              <a:t>bestpracticenet.co.uk</a:t>
            </a:r>
            <a:endParaRPr lang="en-GB" sz="2000" b="1">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pic>
        <p:nvPicPr>
          <p:cNvPr id="2" name="Picture 1" descr="A blue square with white text and yellow figures&#10;&#10;Description automatically generated">
            <a:extLst>
              <a:ext uri="{FF2B5EF4-FFF2-40B4-BE49-F238E27FC236}">
                <a16:creationId xmlns:a16="http://schemas.microsoft.com/office/drawing/2014/main" id="{D880DD79-78FE-2777-4C6F-4571AD34EE24}"/>
              </a:ext>
            </a:extLst>
          </p:cNvPr>
          <p:cNvPicPr>
            <a:picLocks noChangeAspect="1"/>
          </p:cNvPicPr>
          <p:nvPr userDrawn="1"/>
        </p:nvPicPr>
        <p:blipFill>
          <a:blip r:embed="rId3"/>
          <a:stretch>
            <a:fillRect/>
          </a:stretch>
        </p:blipFill>
        <p:spPr>
          <a:xfrm>
            <a:off x="2826327" y="655106"/>
            <a:ext cx="721301" cy="722431"/>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21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7129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4051821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129960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descr="A blue square with white text and yellow figures&#10;&#10;Description automatically generated">
            <a:extLst>
              <a:ext uri="{FF2B5EF4-FFF2-40B4-BE49-F238E27FC236}">
                <a16:creationId xmlns:a16="http://schemas.microsoft.com/office/drawing/2014/main" id="{208BD8B2-ED72-1BD0-D969-6FAD906BB6E2}"/>
              </a:ext>
            </a:extLst>
          </p:cNvPr>
          <p:cNvPicPr>
            <a:picLocks noChangeAspect="1"/>
          </p:cNvPicPr>
          <p:nvPr userDrawn="1"/>
        </p:nvPicPr>
        <p:blipFill>
          <a:blip r:embed="rId3"/>
          <a:stretch>
            <a:fillRect/>
          </a:stretch>
        </p:blipFill>
        <p:spPr>
          <a:xfrm>
            <a:off x="2826327" y="655106"/>
            <a:ext cx="721301" cy="722431"/>
          </a:xfrm>
          <a:prstGeom prst="rect">
            <a:avLst/>
          </a:prstGeom>
        </p:spPr>
      </p:pic>
    </p:spTree>
    <p:extLst>
      <p:ext uri="{BB962C8B-B14F-4D97-AF65-F5344CB8AC3E}">
        <p14:creationId xmlns:p14="http://schemas.microsoft.com/office/powerpoint/2010/main" val="311593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64853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07658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431066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440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505099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5651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152065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45690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768649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90335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
        <p:nvSpPr>
          <p:cNvPr id="4" name="Rectangle 3">
            <a:extLst>
              <a:ext uri="{FF2B5EF4-FFF2-40B4-BE49-F238E27FC236}">
                <a16:creationId xmlns:a16="http://schemas.microsoft.com/office/drawing/2014/main" id="{4CC1A124-DE67-A849-82EB-2F4A16EC56C2}"/>
              </a:ext>
            </a:extLst>
          </p:cNvPr>
          <p:cNvSpPr/>
          <p:nvPr userDrawn="1"/>
        </p:nvSpPr>
        <p:spPr>
          <a:xfrm>
            <a:off x="8990946" y="487015"/>
            <a:ext cx="2805991" cy="1102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square with white text and yellow figures&#10;&#10;Description automatically generated">
            <a:extLst>
              <a:ext uri="{FF2B5EF4-FFF2-40B4-BE49-F238E27FC236}">
                <a16:creationId xmlns:a16="http://schemas.microsoft.com/office/drawing/2014/main" id="{8C0D9F3E-8412-C85C-EEE8-CE7508D676E8}"/>
              </a:ext>
            </a:extLst>
          </p:cNvPr>
          <p:cNvPicPr>
            <a:picLocks noChangeAspect="1"/>
          </p:cNvPicPr>
          <p:nvPr userDrawn="1"/>
        </p:nvPicPr>
        <p:blipFill>
          <a:blip r:embed="rId4"/>
          <a:stretch>
            <a:fillRect/>
          </a:stretch>
        </p:blipFill>
        <p:spPr>
          <a:xfrm>
            <a:off x="2826327" y="655106"/>
            <a:ext cx="721301" cy="722431"/>
          </a:xfrm>
          <a:prstGeom prst="rect">
            <a:avLst/>
          </a:prstGeom>
        </p:spPr>
      </p:pic>
    </p:spTree>
    <p:extLst>
      <p:ext uri="{BB962C8B-B14F-4D97-AF65-F5344CB8AC3E}">
        <p14:creationId xmlns:p14="http://schemas.microsoft.com/office/powerpoint/2010/main" val="274095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754532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err="1">
                <a:solidFill>
                  <a:schemeClr val="accent1"/>
                </a:solidFill>
                <a:latin typeface="+mn-lt"/>
              </a:rPr>
              <a:t>bestpracticenet.co.uk</a:t>
            </a:r>
            <a:endParaRPr lang="en-GB" sz="2000" b="1">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376750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6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10096" y="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3">
            <a:extLst>
              <a:ext uri="{FF2B5EF4-FFF2-40B4-BE49-F238E27FC236}">
                <a16:creationId xmlns:a16="http://schemas.microsoft.com/office/drawing/2014/main" id="{463A16AB-3BCC-5296-A731-3E0CDB2B89FF}"/>
              </a:ext>
            </a:extLst>
          </p:cNvPr>
          <p:cNvSpPr/>
          <p:nvPr userDrawn="1"/>
        </p:nvSpPr>
        <p:spPr>
          <a:xfrm>
            <a:off x="8990946" y="487015"/>
            <a:ext cx="2805991" cy="1102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square with white text and yellow figures&#10;&#10;Description automatically generated">
            <a:extLst>
              <a:ext uri="{FF2B5EF4-FFF2-40B4-BE49-F238E27FC236}">
                <a16:creationId xmlns:a16="http://schemas.microsoft.com/office/drawing/2014/main" id="{D2DAD4B0-230D-0FC8-1F74-3A5EA8B85B02}"/>
              </a:ext>
            </a:extLst>
          </p:cNvPr>
          <p:cNvPicPr>
            <a:picLocks noChangeAspect="1"/>
          </p:cNvPicPr>
          <p:nvPr userDrawn="1"/>
        </p:nvPicPr>
        <p:blipFill>
          <a:blip r:embed="rId3"/>
          <a:stretch>
            <a:fillRect/>
          </a:stretch>
        </p:blipFill>
        <p:spPr>
          <a:xfrm>
            <a:off x="2826327" y="655106"/>
            <a:ext cx="721301" cy="722431"/>
          </a:xfrm>
          <a:prstGeom prst="rect">
            <a:avLst/>
          </a:prstGeom>
        </p:spPr>
      </p:pic>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r>
              <a:rPr lang="en-US"/>
              <a:t>Click icon to add picture</a:t>
            </a:r>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8"/>
          <a:srcRect/>
          <a:stretch/>
        </p:blipFill>
        <p:spPr>
          <a:xfrm>
            <a:off x="-654" y="5941410"/>
            <a:ext cx="1735669" cy="916590"/>
          </a:xfrm>
          <a:prstGeom prst="rect">
            <a:avLst/>
          </a:prstGeom>
        </p:spPr>
      </p:pic>
      <p:pic>
        <p:nvPicPr>
          <p:cNvPr id="4" name="Picture 3" descr="A blue square with white text and yellow figures&#10;&#10;Description automatically generated">
            <a:extLst>
              <a:ext uri="{FF2B5EF4-FFF2-40B4-BE49-F238E27FC236}">
                <a16:creationId xmlns:a16="http://schemas.microsoft.com/office/drawing/2014/main" id="{0A657E9D-C7C6-F046-B478-5B603E21A669}"/>
              </a:ext>
            </a:extLst>
          </p:cNvPr>
          <p:cNvPicPr>
            <a:picLocks noChangeAspect="1"/>
          </p:cNvPicPr>
          <p:nvPr userDrawn="1"/>
        </p:nvPicPr>
        <p:blipFill>
          <a:blip r:embed="rId19"/>
          <a:stretch>
            <a:fillRect/>
          </a:stretch>
        </p:blipFill>
        <p:spPr>
          <a:xfrm>
            <a:off x="1735015" y="6139544"/>
            <a:ext cx="508893" cy="5096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81" r:id="rId1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8"/>
          <a:srcRect/>
          <a:stretch/>
        </p:blipFill>
        <p:spPr>
          <a:xfrm>
            <a:off x="-654" y="5941410"/>
            <a:ext cx="1735669" cy="916590"/>
          </a:xfrm>
          <a:prstGeom prst="rect">
            <a:avLst/>
          </a:prstGeom>
        </p:spPr>
      </p:pic>
    </p:spTree>
    <p:extLst>
      <p:ext uri="{BB962C8B-B14F-4D97-AF65-F5344CB8AC3E}">
        <p14:creationId xmlns:p14="http://schemas.microsoft.com/office/powerpoint/2010/main" val="6437952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bestpracticenet.co.uk/TApathwa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hyperlink" Target="https://transfers.manage-apprenticeships.service.gov.uk/Opportuniti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mailto:partnerships@bestpracticenet.co.uk" TargetMode="External"/><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FDC6-A1D6-4EB1-862F-EF846C6D3B60}"/>
              </a:ext>
            </a:extLst>
          </p:cNvPr>
          <p:cNvSpPr>
            <a:spLocks noGrp="1"/>
          </p:cNvSpPr>
          <p:nvPr>
            <p:ph type="ctrTitle"/>
          </p:nvPr>
        </p:nvSpPr>
        <p:spPr>
          <a:xfrm>
            <a:off x="1119807" y="4198920"/>
            <a:ext cx="6097151" cy="1917529"/>
          </a:xfrm>
        </p:spPr>
        <p:txBody>
          <a:bodyPr>
            <a:normAutofit/>
          </a:bodyPr>
          <a:lstStyle/>
          <a:p>
            <a:r>
              <a:rPr lang="en-GB" sz="4400" dirty="0"/>
              <a:t>Teaching Assistant </a:t>
            </a:r>
            <a:br>
              <a:rPr lang="en-GB" sz="4400" dirty="0"/>
            </a:br>
            <a:r>
              <a:rPr lang="en-GB" sz="4400" dirty="0"/>
              <a:t>Level 3 Apprenticeship </a:t>
            </a:r>
          </a:p>
        </p:txBody>
      </p:sp>
      <p:pic>
        <p:nvPicPr>
          <p:cNvPr id="9" name="Picture 8" descr="A group of people sitting around a table&#10;&#10;Description automatically generated">
            <a:extLst>
              <a:ext uri="{FF2B5EF4-FFF2-40B4-BE49-F238E27FC236}">
                <a16:creationId xmlns:a16="http://schemas.microsoft.com/office/drawing/2014/main" id="{F008D86C-91CD-8DEB-E5AD-288E4E0CCA88}"/>
              </a:ext>
            </a:extLst>
          </p:cNvPr>
          <p:cNvPicPr>
            <a:picLocks noChangeAspect="1"/>
          </p:cNvPicPr>
          <p:nvPr/>
        </p:nvPicPr>
        <p:blipFill rotWithShape="1">
          <a:blip r:embed="rId3"/>
          <a:srcRect l="12500" r="12500"/>
          <a:stretch/>
        </p:blipFill>
        <p:spPr>
          <a:xfrm>
            <a:off x="5522685" y="1074057"/>
            <a:ext cx="4136572" cy="4136572"/>
          </a:xfrm>
          <a:prstGeom prst="ellipse">
            <a:avLst/>
          </a:prstGeom>
        </p:spPr>
      </p:pic>
    </p:spTree>
    <p:extLst>
      <p:ext uri="{BB962C8B-B14F-4D97-AF65-F5344CB8AC3E}">
        <p14:creationId xmlns:p14="http://schemas.microsoft.com/office/powerpoint/2010/main" val="317302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8102-DAD1-766F-9001-0B4256910B6F}"/>
              </a:ext>
            </a:extLst>
          </p:cNvPr>
          <p:cNvSpPr>
            <a:spLocks noGrp="1"/>
          </p:cNvSpPr>
          <p:nvPr>
            <p:ph type="title"/>
          </p:nvPr>
        </p:nvSpPr>
        <p:spPr>
          <a:xfrm>
            <a:off x="2053166" y="180459"/>
            <a:ext cx="8525933" cy="1325563"/>
          </a:xfrm>
        </p:spPr>
        <p:txBody>
          <a:bodyPr/>
          <a:lstStyle/>
          <a:p>
            <a:pPr algn="ctr"/>
            <a:r>
              <a:rPr lang="en-GB"/>
              <a:t>Career progression for apprentices</a:t>
            </a:r>
          </a:p>
        </p:txBody>
      </p:sp>
      <p:pic>
        <p:nvPicPr>
          <p:cNvPr id="5" name="Content Placeholder 4">
            <a:extLst>
              <a:ext uri="{FF2B5EF4-FFF2-40B4-BE49-F238E27FC236}">
                <a16:creationId xmlns:a16="http://schemas.microsoft.com/office/drawing/2014/main" id="{0F89622F-29EB-C958-1C0A-23AA7C113E91}"/>
              </a:ext>
            </a:extLst>
          </p:cNvPr>
          <p:cNvPicPr>
            <a:picLocks noGrp="1" noChangeAspect="1"/>
          </p:cNvPicPr>
          <p:nvPr>
            <p:ph idx="1"/>
          </p:nvPr>
        </p:nvPicPr>
        <p:blipFill>
          <a:blip r:embed="rId3"/>
          <a:stretch>
            <a:fillRect/>
          </a:stretch>
        </p:blipFill>
        <p:spPr>
          <a:xfrm>
            <a:off x="3077308" y="1671572"/>
            <a:ext cx="6477651" cy="44710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F9517C14-FEAD-E1A2-AFD7-32386B2C4DB1}"/>
              </a:ext>
            </a:extLst>
          </p:cNvPr>
          <p:cNvSpPr txBox="1"/>
          <p:nvPr/>
        </p:nvSpPr>
        <p:spPr>
          <a:xfrm>
            <a:off x="3962400" y="6308209"/>
            <a:ext cx="6096000" cy="369332"/>
          </a:xfrm>
          <a:prstGeom prst="rect">
            <a:avLst/>
          </a:prstGeom>
          <a:noFill/>
        </p:spPr>
        <p:txBody>
          <a:bodyPr wrap="square">
            <a:spAutoFit/>
          </a:bodyPr>
          <a:lstStyle/>
          <a:p>
            <a:r>
              <a:rPr lang="en-GB" dirty="0">
                <a:hlinkClick r:id="rId4"/>
              </a:rPr>
              <a:t>https://www.bestpracticenet.co.uk/TApathway</a:t>
            </a:r>
            <a:r>
              <a:rPr lang="en-GB" dirty="0"/>
              <a:t> </a:t>
            </a:r>
          </a:p>
        </p:txBody>
      </p:sp>
    </p:spTree>
    <p:extLst>
      <p:ext uri="{BB962C8B-B14F-4D97-AF65-F5344CB8AC3E}">
        <p14:creationId xmlns:p14="http://schemas.microsoft.com/office/powerpoint/2010/main" val="306507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820658-CEB4-92CF-AEDF-0510DAB08A2C}"/>
              </a:ext>
            </a:extLst>
          </p:cNvPr>
          <p:cNvSpPr/>
          <p:nvPr/>
        </p:nvSpPr>
        <p:spPr>
          <a:xfrm>
            <a:off x="1" y="506809"/>
            <a:ext cx="5171606"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1CC08F7C-21C7-6013-B3FB-94F5EA3CF196}"/>
              </a:ext>
            </a:extLst>
          </p:cNvPr>
          <p:cNvSpPr>
            <a:spLocks noGrp="1"/>
          </p:cNvSpPr>
          <p:nvPr>
            <p:ph type="title"/>
          </p:nvPr>
        </p:nvSpPr>
        <p:spPr>
          <a:xfrm>
            <a:off x="83051" y="273817"/>
            <a:ext cx="10515600" cy="1325563"/>
          </a:xfrm>
        </p:spPr>
        <p:txBody>
          <a:bodyPr vert="horz" lIns="91440" tIns="45720" rIns="91440" bIns="45720" rtlCol="0" anchor="ctr">
            <a:normAutofit/>
          </a:bodyPr>
          <a:lstStyle/>
          <a:p>
            <a:r>
              <a:rPr lang="en-US" dirty="0">
                <a:solidFill>
                  <a:schemeClr val="bg1"/>
                </a:solidFill>
              </a:rPr>
              <a:t>Continuous discount </a:t>
            </a:r>
            <a:endParaRPr lang="en-GB" dirty="0">
              <a:solidFill>
                <a:schemeClr val="bg1"/>
              </a:solidFill>
            </a:endParaRPr>
          </a:p>
        </p:txBody>
      </p:sp>
      <p:sp>
        <p:nvSpPr>
          <p:cNvPr id="16" name="Content Placeholder 2">
            <a:extLst>
              <a:ext uri="{FF2B5EF4-FFF2-40B4-BE49-F238E27FC236}">
                <a16:creationId xmlns:a16="http://schemas.microsoft.com/office/drawing/2014/main" id="{D4F49934-63B3-D879-F662-41A0AA5B24C7}"/>
              </a:ext>
            </a:extLst>
          </p:cNvPr>
          <p:cNvSpPr>
            <a:spLocks noGrp="1"/>
          </p:cNvSpPr>
          <p:nvPr/>
        </p:nvSpPr>
        <p:spPr>
          <a:xfrm>
            <a:off x="741218" y="1802939"/>
            <a:ext cx="10945092" cy="4019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6026F"/>
              </a:buClr>
              <a:buNone/>
            </a:pPr>
            <a:r>
              <a:rPr lang="en-GB" dirty="0"/>
              <a:t>Complete a TA Level 3 with BPN and </a:t>
            </a:r>
            <a:r>
              <a:rPr lang="en-GB" b="1" dirty="0"/>
              <a:t>Fast-Track Your HLTA </a:t>
            </a:r>
            <a:r>
              <a:rPr lang="en-GB" dirty="0"/>
              <a:t>Certification:</a:t>
            </a:r>
          </a:p>
          <a:p>
            <a:pPr>
              <a:buClr>
                <a:srgbClr val="E6026F"/>
              </a:buClr>
            </a:pPr>
            <a:r>
              <a:rPr lang="en-GB" sz="2000" dirty="0"/>
              <a:t>Preparation Fee Reduction: </a:t>
            </a:r>
          </a:p>
          <a:p>
            <a:pPr lvl="1">
              <a:buClr>
                <a:srgbClr val="E6026F"/>
              </a:buClr>
            </a:pPr>
            <a:r>
              <a:rPr lang="en-GB" sz="1600" dirty="0"/>
              <a:t>From £290 + VAT to £230 + VAT</a:t>
            </a:r>
          </a:p>
          <a:p>
            <a:pPr>
              <a:buClr>
                <a:srgbClr val="E6026F"/>
              </a:buClr>
            </a:pPr>
            <a:r>
              <a:rPr lang="en-GB" sz="2000" dirty="0"/>
              <a:t>Reduced Preparation Time: </a:t>
            </a:r>
          </a:p>
          <a:p>
            <a:pPr lvl="1">
              <a:buClr>
                <a:srgbClr val="E6026F"/>
              </a:buClr>
            </a:pPr>
            <a:r>
              <a:rPr lang="en-GB" sz="1600" dirty="0"/>
              <a:t>15% less online preparation due to familiarity with content</a:t>
            </a:r>
          </a:p>
          <a:p>
            <a:pPr>
              <a:buClr>
                <a:srgbClr val="E6026F"/>
              </a:buClr>
            </a:pPr>
            <a:r>
              <a:rPr lang="en-GB" sz="2000" dirty="0"/>
              <a:t>Less time generating evidence for HLTA area of expertise:</a:t>
            </a:r>
          </a:p>
          <a:p>
            <a:pPr lvl="1">
              <a:buClr>
                <a:srgbClr val="E6026F"/>
              </a:buClr>
            </a:pPr>
            <a:r>
              <a:rPr lang="en-GB" sz="1600" dirty="0"/>
              <a:t>As you will have developed a specialist area as part of your apprenticeship</a:t>
            </a:r>
          </a:p>
          <a:p>
            <a:pPr>
              <a:buClr>
                <a:srgbClr val="E6026F"/>
              </a:buClr>
            </a:pPr>
            <a:r>
              <a:rPr lang="en-GB" sz="2000" dirty="0"/>
              <a:t>Exemption from Level 2 Maths and English eligibility proof</a:t>
            </a:r>
            <a:br>
              <a:rPr lang="en-GB" sz="2000" dirty="0"/>
            </a:br>
            <a:r>
              <a:rPr lang="en-GB" sz="2000" dirty="0"/>
              <a:t> </a:t>
            </a:r>
          </a:p>
        </p:txBody>
      </p:sp>
    </p:spTree>
    <p:extLst>
      <p:ext uri="{BB962C8B-B14F-4D97-AF65-F5344CB8AC3E}">
        <p14:creationId xmlns:p14="http://schemas.microsoft.com/office/powerpoint/2010/main" val="158682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6D0AE-B9E5-9374-77CE-753125EAF987}"/>
              </a:ext>
            </a:extLst>
          </p:cNvPr>
          <p:cNvSpPr/>
          <p:nvPr/>
        </p:nvSpPr>
        <p:spPr>
          <a:xfrm>
            <a:off x="0" y="506809"/>
            <a:ext cx="6003509"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EF4F28D7-07AF-F313-FEC7-6F1CD9487FAA}"/>
              </a:ext>
            </a:extLst>
          </p:cNvPr>
          <p:cNvSpPr>
            <a:spLocks noGrp="1"/>
          </p:cNvSpPr>
          <p:nvPr>
            <p:ph type="title"/>
          </p:nvPr>
        </p:nvSpPr>
        <p:spPr>
          <a:xfrm>
            <a:off x="83828" y="256726"/>
            <a:ext cx="10515600" cy="1325563"/>
          </a:xfrm>
        </p:spPr>
        <p:txBody>
          <a:bodyPr vert="horz" lIns="91440" tIns="45720" rIns="91440" bIns="45720" rtlCol="0" anchor="ctr">
            <a:normAutofit/>
          </a:bodyPr>
          <a:lstStyle/>
          <a:p>
            <a:r>
              <a:rPr lang="en-US">
                <a:solidFill>
                  <a:schemeClr val="bg1"/>
                </a:solidFill>
              </a:rPr>
              <a:t> </a:t>
            </a:r>
            <a:endParaRPr lang="en-GB">
              <a:solidFill>
                <a:schemeClr val="bg1"/>
              </a:solidFill>
            </a:endParaRPr>
          </a:p>
        </p:txBody>
      </p:sp>
      <p:sp>
        <p:nvSpPr>
          <p:cNvPr id="7" name="TextBox 6">
            <a:extLst>
              <a:ext uri="{FF2B5EF4-FFF2-40B4-BE49-F238E27FC236}">
                <a16:creationId xmlns:a16="http://schemas.microsoft.com/office/drawing/2014/main" id="{9306FE5A-2E39-2389-4231-CA93028CAB4D}"/>
              </a:ext>
            </a:extLst>
          </p:cNvPr>
          <p:cNvSpPr txBox="1"/>
          <p:nvPr/>
        </p:nvSpPr>
        <p:spPr>
          <a:xfrm>
            <a:off x="180816" y="506809"/>
            <a:ext cx="6099462" cy="769441"/>
          </a:xfrm>
          <a:prstGeom prst="rect">
            <a:avLst/>
          </a:prstGeom>
          <a:noFill/>
        </p:spPr>
        <p:txBody>
          <a:bodyPr wrap="square">
            <a:spAutoFit/>
          </a:bodyPr>
          <a:lstStyle/>
          <a:p>
            <a:r>
              <a:rPr lang="en-US" sz="4400">
                <a:solidFill>
                  <a:schemeClr val="bg1"/>
                </a:solidFill>
                <a:latin typeface="+mj-lt"/>
                <a:ea typeface="+mj-ea"/>
                <a:cs typeface="+mj-cs"/>
              </a:rPr>
              <a:t>Applications </a:t>
            </a:r>
            <a:endParaRPr lang="en-GB" sz="4400">
              <a:solidFill>
                <a:schemeClr val="bg1"/>
              </a:solidFill>
              <a:latin typeface="+mj-lt"/>
              <a:ea typeface="+mj-ea"/>
              <a:cs typeface="+mj-cs"/>
            </a:endParaRPr>
          </a:p>
        </p:txBody>
      </p:sp>
      <p:sp>
        <p:nvSpPr>
          <p:cNvPr id="8" name="Subtitle 2">
            <a:extLst>
              <a:ext uri="{FF2B5EF4-FFF2-40B4-BE49-F238E27FC236}">
                <a16:creationId xmlns:a16="http://schemas.microsoft.com/office/drawing/2014/main" id="{30D7721D-8A2C-E39B-2813-DEC99CB42F32}"/>
              </a:ext>
            </a:extLst>
          </p:cNvPr>
          <p:cNvSpPr>
            <a:spLocks noGrp="1"/>
          </p:cNvSpPr>
          <p:nvPr/>
        </p:nvSpPr>
        <p:spPr>
          <a:xfrm>
            <a:off x="636683" y="2013803"/>
            <a:ext cx="10364452" cy="3424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E6026F"/>
              </a:buClr>
            </a:pPr>
            <a:r>
              <a:rPr lang="en-GB" sz="2000" dirty="0">
                <a:latin typeface="Calibri" panose="020F0502020204030204" pitchFamily="34" charset="0"/>
                <a:cs typeface="Calibri" panose="020F0502020204030204" pitchFamily="34" charset="0"/>
              </a:rPr>
              <a:t>Candidates are then invited to a screening call. The first section of the call will go through the eligibility for the programme. Such as whether they have been a resident in the UK/ EU for 3 years, if they are currently in any education/on another programme and their GCSE results.</a:t>
            </a:r>
          </a:p>
          <a:p>
            <a:pPr algn="just">
              <a:buClr>
                <a:srgbClr val="E6026F"/>
              </a:buClr>
            </a:pPr>
            <a:endParaRPr lang="en-GB" sz="2000" dirty="0">
              <a:latin typeface="Calibri" panose="020F0502020204030204" pitchFamily="34" charset="0"/>
              <a:cs typeface="Calibri" panose="020F0502020204030204" pitchFamily="34" charset="0"/>
            </a:endParaRPr>
          </a:p>
          <a:p>
            <a:pPr algn="just">
              <a:buClr>
                <a:srgbClr val="E6026F"/>
              </a:buClr>
            </a:pPr>
            <a:r>
              <a:rPr lang="en-GB" sz="2000" dirty="0">
                <a:latin typeface="Calibri" panose="020F0502020204030204" pitchFamily="34" charset="0"/>
                <a:cs typeface="Calibri" panose="020F0502020204030204" pitchFamily="34" charset="0"/>
              </a:rPr>
              <a:t>The second section is interview preparation. We understand interviews can be daunting for some young people, so we like to prepare them for what they could be asked in an interview. We then ask about their passion of working with children and any experience they might have.</a:t>
            </a:r>
          </a:p>
        </p:txBody>
      </p:sp>
    </p:spTree>
    <p:extLst>
      <p:ext uri="{BB962C8B-B14F-4D97-AF65-F5344CB8AC3E}">
        <p14:creationId xmlns:p14="http://schemas.microsoft.com/office/powerpoint/2010/main" val="92407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6D0AE-B9E5-9374-77CE-753125EAF987}"/>
              </a:ext>
            </a:extLst>
          </p:cNvPr>
          <p:cNvSpPr/>
          <p:nvPr/>
        </p:nvSpPr>
        <p:spPr>
          <a:xfrm>
            <a:off x="0" y="506809"/>
            <a:ext cx="6003509"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EF4F28D7-07AF-F313-FEC7-6F1CD9487FAA}"/>
              </a:ext>
            </a:extLst>
          </p:cNvPr>
          <p:cNvSpPr>
            <a:spLocks noGrp="1"/>
          </p:cNvSpPr>
          <p:nvPr>
            <p:ph type="title"/>
          </p:nvPr>
        </p:nvSpPr>
        <p:spPr>
          <a:xfrm>
            <a:off x="83828" y="256726"/>
            <a:ext cx="10515600" cy="1325563"/>
          </a:xfrm>
        </p:spPr>
        <p:txBody>
          <a:bodyPr vert="horz" lIns="91440" tIns="45720" rIns="91440" bIns="45720" rtlCol="0" anchor="ctr">
            <a:normAutofit/>
          </a:bodyPr>
          <a:lstStyle/>
          <a:p>
            <a:r>
              <a:rPr lang="en-US">
                <a:solidFill>
                  <a:schemeClr val="bg1"/>
                </a:solidFill>
              </a:rPr>
              <a:t> </a:t>
            </a:r>
            <a:endParaRPr lang="en-GB">
              <a:solidFill>
                <a:schemeClr val="bg1"/>
              </a:solidFill>
            </a:endParaRPr>
          </a:p>
        </p:txBody>
      </p:sp>
      <p:sp>
        <p:nvSpPr>
          <p:cNvPr id="7" name="TextBox 6">
            <a:extLst>
              <a:ext uri="{FF2B5EF4-FFF2-40B4-BE49-F238E27FC236}">
                <a16:creationId xmlns:a16="http://schemas.microsoft.com/office/drawing/2014/main" id="{9306FE5A-2E39-2389-4231-CA93028CAB4D}"/>
              </a:ext>
            </a:extLst>
          </p:cNvPr>
          <p:cNvSpPr txBox="1"/>
          <p:nvPr/>
        </p:nvSpPr>
        <p:spPr>
          <a:xfrm>
            <a:off x="180816" y="515368"/>
            <a:ext cx="6099462" cy="769441"/>
          </a:xfrm>
          <a:prstGeom prst="rect">
            <a:avLst/>
          </a:prstGeom>
          <a:noFill/>
        </p:spPr>
        <p:txBody>
          <a:bodyPr wrap="square">
            <a:spAutoFit/>
          </a:bodyPr>
          <a:lstStyle/>
          <a:p>
            <a:r>
              <a:rPr lang="en-US" sz="4400">
                <a:solidFill>
                  <a:schemeClr val="bg1"/>
                </a:solidFill>
                <a:latin typeface="+mj-lt"/>
                <a:ea typeface="+mj-ea"/>
                <a:cs typeface="+mj-cs"/>
              </a:rPr>
              <a:t>Next steps  </a:t>
            </a:r>
            <a:endParaRPr lang="en-GB" sz="4400">
              <a:solidFill>
                <a:schemeClr val="bg1"/>
              </a:solidFill>
              <a:latin typeface="+mj-lt"/>
              <a:ea typeface="+mj-ea"/>
              <a:cs typeface="+mj-cs"/>
            </a:endParaRPr>
          </a:p>
        </p:txBody>
      </p:sp>
      <p:sp>
        <p:nvSpPr>
          <p:cNvPr id="2" name="Content Placeholder 2">
            <a:extLst>
              <a:ext uri="{FF2B5EF4-FFF2-40B4-BE49-F238E27FC236}">
                <a16:creationId xmlns:a16="http://schemas.microsoft.com/office/drawing/2014/main" id="{C8191C59-0DE0-345E-CDE9-A49E198AB7CA}"/>
              </a:ext>
            </a:extLst>
          </p:cNvPr>
          <p:cNvSpPr>
            <a:spLocks noGrp="1"/>
          </p:cNvSpPr>
          <p:nvPr/>
        </p:nvSpPr>
        <p:spPr>
          <a:xfrm>
            <a:off x="741218" y="1802939"/>
            <a:ext cx="10945092" cy="4019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026F"/>
              </a:buClr>
            </a:pPr>
            <a:r>
              <a:rPr lang="en-GB" sz="2000" dirty="0"/>
              <a:t>We request a CV from the candidate who is encouraged to mention their interests, why they think they would be a good fit as an apprentice in the setting and their experience (if any).</a:t>
            </a:r>
            <a:br>
              <a:rPr lang="en-GB" sz="2000" dirty="0"/>
            </a:br>
            <a:endParaRPr lang="en-GB" sz="2000" dirty="0"/>
          </a:p>
          <a:p>
            <a:pPr>
              <a:buClr>
                <a:srgbClr val="E6026F"/>
              </a:buClr>
            </a:pPr>
            <a:r>
              <a:rPr lang="en-GB" sz="2000" dirty="0"/>
              <a:t>CVs and screening forms are sent over to the hiring manager of the setting to review and they make the decision regarding an interview. </a:t>
            </a:r>
            <a:br>
              <a:rPr lang="en-GB" sz="2000" dirty="0"/>
            </a:br>
            <a:endParaRPr lang="en-GB" sz="2000" dirty="0"/>
          </a:p>
          <a:p>
            <a:pPr>
              <a:buClr>
                <a:srgbClr val="E6026F"/>
              </a:buClr>
            </a:pPr>
            <a:r>
              <a:rPr lang="en-GB" sz="2000" dirty="0"/>
              <a:t>If interviews are to be conducted, the hiring manager will let us know suitable times and dates. We will book the candidates in and ensure they are prepared (i.e. know how they are getting there, what they need to take.) </a:t>
            </a:r>
            <a:br>
              <a:rPr lang="en-GB" sz="2000" dirty="0"/>
            </a:br>
            <a:endParaRPr lang="en-GB" sz="2000" dirty="0"/>
          </a:p>
          <a:p>
            <a:pPr>
              <a:buClr>
                <a:srgbClr val="E6026F"/>
              </a:buClr>
            </a:pPr>
            <a:r>
              <a:rPr lang="en-GB" sz="2000" dirty="0"/>
              <a:t>If successful, our recruitment teams will hand over to our apprenticeship team who will start the onboarding process of enrolment. Hiring managers are then responsible for requesting DBS and references for the apprentice.</a:t>
            </a:r>
          </a:p>
        </p:txBody>
      </p:sp>
    </p:spTree>
    <p:extLst>
      <p:ext uri="{BB962C8B-B14F-4D97-AF65-F5344CB8AC3E}">
        <p14:creationId xmlns:p14="http://schemas.microsoft.com/office/powerpoint/2010/main" val="29795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820658-CEB4-92CF-AEDF-0510DAB08A2C}"/>
              </a:ext>
            </a:extLst>
          </p:cNvPr>
          <p:cNvSpPr/>
          <p:nvPr/>
        </p:nvSpPr>
        <p:spPr>
          <a:xfrm>
            <a:off x="1" y="506809"/>
            <a:ext cx="3137646"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1CC08F7C-21C7-6013-B3FB-94F5EA3CF196}"/>
              </a:ext>
            </a:extLst>
          </p:cNvPr>
          <p:cNvSpPr>
            <a:spLocks noGrp="1"/>
          </p:cNvSpPr>
          <p:nvPr>
            <p:ph type="title"/>
          </p:nvPr>
        </p:nvSpPr>
        <p:spPr>
          <a:xfrm>
            <a:off x="83051" y="273817"/>
            <a:ext cx="10515600" cy="1325563"/>
          </a:xfrm>
        </p:spPr>
        <p:txBody>
          <a:bodyPr vert="horz" lIns="91440" tIns="45720" rIns="91440" bIns="45720" rtlCol="0" anchor="ctr">
            <a:normAutofit/>
          </a:bodyPr>
          <a:lstStyle/>
          <a:p>
            <a:r>
              <a:rPr lang="en-US" dirty="0">
                <a:solidFill>
                  <a:schemeClr val="bg1"/>
                </a:solidFill>
              </a:rPr>
              <a:t>Funding </a:t>
            </a:r>
            <a:endParaRPr lang="en-GB" dirty="0">
              <a:solidFill>
                <a:schemeClr val="bg1"/>
              </a:solidFill>
            </a:endParaRPr>
          </a:p>
        </p:txBody>
      </p:sp>
      <p:sp>
        <p:nvSpPr>
          <p:cNvPr id="2" name="Rectangle 1">
            <a:extLst>
              <a:ext uri="{FF2B5EF4-FFF2-40B4-BE49-F238E27FC236}">
                <a16:creationId xmlns:a16="http://schemas.microsoft.com/office/drawing/2014/main" id="{A6E93689-7E69-C138-24EB-A34A0CD41AB0}"/>
              </a:ext>
            </a:extLst>
          </p:cNvPr>
          <p:cNvSpPr/>
          <p:nvPr/>
        </p:nvSpPr>
        <p:spPr>
          <a:xfrm>
            <a:off x="920463" y="2183555"/>
            <a:ext cx="2727219" cy="2822188"/>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A27229-EE8B-D9A8-D64E-16E03B03A6D1}"/>
              </a:ext>
            </a:extLst>
          </p:cNvPr>
          <p:cNvSpPr/>
          <p:nvPr/>
        </p:nvSpPr>
        <p:spPr>
          <a:xfrm>
            <a:off x="4539218" y="2183555"/>
            <a:ext cx="2727219" cy="2822188"/>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519FA0A-DA05-C369-D5EA-A1C9842169FF}"/>
              </a:ext>
            </a:extLst>
          </p:cNvPr>
          <p:cNvSpPr/>
          <p:nvPr/>
        </p:nvSpPr>
        <p:spPr>
          <a:xfrm>
            <a:off x="8201517" y="2183555"/>
            <a:ext cx="2727219" cy="2822188"/>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Transfer outline">
            <a:extLst>
              <a:ext uri="{FF2B5EF4-FFF2-40B4-BE49-F238E27FC236}">
                <a16:creationId xmlns:a16="http://schemas.microsoft.com/office/drawing/2014/main" id="{CC932C51-F2BA-07E4-A221-D89EF07106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7925" y="2217136"/>
            <a:ext cx="914400" cy="914400"/>
          </a:xfrm>
          <a:prstGeom prst="rect">
            <a:avLst/>
          </a:prstGeom>
        </p:spPr>
      </p:pic>
      <p:pic>
        <p:nvPicPr>
          <p:cNvPr id="8" name="Graphic 7" descr="Coins outline">
            <a:extLst>
              <a:ext uri="{FF2B5EF4-FFF2-40B4-BE49-F238E27FC236}">
                <a16:creationId xmlns:a16="http://schemas.microsoft.com/office/drawing/2014/main" id="{82BB8380-3AF8-DC6C-1C40-717D3D297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5924" y="2270492"/>
            <a:ext cx="687162" cy="687162"/>
          </a:xfrm>
          <a:prstGeom prst="rect">
            <a:avLst/>
          </a:prstGeom>
        </p:spPr>
      </p:pic>
      <p:pic>
        <p:nvPicPr>
          <p:cNvPr id="9" name="Graphic 8" descr="Piggy Bank outline">
            <a:extLst>
              <a:ext uri="{FF2B5EF4-FFF2-40B4-BE49-F238E27FC236}">
                <a16:creationId xmlns:a16="http://schemas.microsoft.com/office/drawing/2014/main" id="{3668DA27-2247-0C1B-9DD1-ED2C146082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71372" y="2192835"/>
            <a:ext cx="825398" cy="825398"/>
          </a:xfrm>
          <a:prstGeom prst="rect">
            <a:avLst/>
          </a:prstGeom>
        </p:spPr>
      </p:pic>
      <p:sp>
        <p:nvSpPr>
          <p:cNvPr id="10" name="TextBox 9">
            <a:extLst>
              <a:ext uri="{FF2B5EF4-FFF2-40B4-BE49-F238E27FC236}">
                <a16:creationId xmlns:a16="http://schemas.microsoft.com/office/drawing/2014/main" id="{A22BF753-E371-8277-D58A-E93E59E2A516}"/>
              </a:ext>
            </a:extLst>
          </p:cNvPr>
          <p:cNvSpPr txBox="1"/>
          <p:nvPr/>
        </p:nvSpPr>
        <p:spPr>
          <a:xfrm>
            <a:off x="1294148" y="3570077"/>
            <a:ext cx="2024743" cy="738664"/>
          </a:xfrm>
          <a:prstGeom prst="rect">
            <a:avLst/>
          </a:prstGeom>
          <a:noFill/>
          <a:ln>
            <a:noFill/>
          </a:ln>
        </p:spPr>
        <p:txBody>
          <a:bodyPr wrap="square" rtlCol="0">
            <a:spAutoFit/>
          </a:bodyPr>
          <a:lstStyle/>
          <a:p>
            <a:pPr algn="ctr"/>
            <a:r>
              <a:rPr lang="en-GB" sz="1400" dirty="0"/>
              <a:t>Funded through the school's apprenticeship levy or Local Authority </a:t>
            </a:r>
          </a:p>
        </p:txBody>
      </p:sp>
      <p:sp>
        <p:nvSpPr>
          <p:cNvPr id="11" name="TextBox 10">
            <a:extLst>
              <a:ext uri="{FF2B5EF4-FFF2-40B4-BE49-F238E27FC236}">
                <a16:creationId xmlns:a16="http://schemas.microsoft.com/office/drawing/2014/main" id="{A2E30C3E-124B-4671-522A-ABCC1346F3D1}"/>
              </a:ext>
            </a:extLst>
          </p:cNvPr>
          <p:cNvSpPr txBox="1"/>
          <p:nvPr/>
        </p:nvSpPr>
        <p:spPr>
          <a:xfrm>
            <a:off x="1157176" y="3047837"/>
            <a:ext cx="2298689" cy="400110"/>
          </a:xfrm>
          <a:prstGeom prst="rect">
            <a:avLst/>
          </a:prstGeom>
          <a:noFill/>
          <a:ln w="28575">
            <a:solidFill>
              <a:srgbClr val="002060"/>
            </a:solidFill>
          </a:ln>
        </p:spPr>
        <p:txBody>
          <a:bodyPr wrap="square" rtlCol="0">
            <a:spAutoFit/>
          </a:bodyPr>
          <a:lstStyle/>
          <a:p>
            <a:pPr algn="ctr"/>
            <a:r>
              <a:rPr lang="en-GB" sz="2000" b="1"/>
              <a:t>Levy funded</a:t>
            </a:r>
          </a:p>
        </p:txBody>
      </p:sp>
      <p:sp>
        <p:nvSpPr>
          <p:cNvPr id="12" name="TextBox 11">
            <a:extLst>
              <a:ext uri="{FF2B5EF4-FFF2-40B4-BE49-F238E27FC236}">
                <a16:creationId xmlns:a16="http://schemas.microsoft.com/office/drawing/2014/main" id="{0CC24E09-F6E9-66DE-EDA7-C823C4E6770E}"/>
              </a:ext>
            </a:extLst>
          </p:cNvPr>
          <p:cNvSpPr txBox="1"/>
          <p:nvPr/>
        </p:nvSpPr>
        <p:spPr>
          <a:xfrm>
            <a:off x="4753478" y="3097528"/>
            <a:ext cx="2298689" cy="400110"/>
          </a:xfrm>
          <a:prstGeom prst="rect">
            <a:avLst/>
          </a:prstGeom>
          <a:noFill/>
          <a:ln w="28575">
            <a:solidFill>
              <a:srgbClr val="002060"/>
            </a:solidFill>
          </a:ln>
        </p:spPr>
        <p:txBody>
          <a:bodyPr wrap="square" rtlCol="0">
            <a:spAutoFit/>
          </a:bodyPr>
          <a:lstStyle/>
          <a:p>
            <a:pPr algn="ctr"/>
            <a:r>
              <a:rPr lang="en-GB" sz="2000" b="1"/>
              <a:t>Co-investment</a:t>
            </a:r>
          </a:p>
        </p:txBody>
      </p:sp>
      <p:sp>
        <p:nvSpPr>
          <p:cNvPr id="13" name="TextBox 12">
            <a:extLst>
              <a:ext uri="{FF2B5EF4-FFF2-40B4-BE49-F238E27FC236}">
                <a16:creationId xmlns:a16="http://schemas.microsoft.com/office/drawing/2014/main" id="{E0BF5D4A-C8CA-9C50-B8B8-F77E94EFA906}"/>
              </a:ext>
            </a:extLst>
          </p:cNvPr>
          <p:cNvSpPr txBox="1"/>
          <p:nvPr/>
        </p:nvSpPr>
        <p:spPr>
          <a:xfrm>
            <a:off x="4890452" y="3508521"/>
            <a:ext cx="2024743" cy="954107"/>
          </a:xfrm>
          <a:prstGeom prst="rect">
            <a:avLst/>
          </a:prstGeom>
          <a:noFill/>
        </p:spPr>
        <p:txBody>
          <a:bodyPr wrap="square" rtlCol="0">
            <a:spAutoFit/>
          </a:bodyPr>
          <a:lstStyle/>
          <a:p>
            <a:pPr algn="ctr"/>
            <a:r>
              <a:rPr lang="en-GB" sz="1400" dirty="0"/>
              <a:t>School covers 5% Government covers 95% </a:t>
            </a:r>
          </a:p>
          <a:p>
            <a:pPr algn="ctr"/>
            <a:r>
              <a:rPr lang="en-GB" sz="1400" dirty="0"/>
              <a:t>Total cost to school =£350</a:t>
            </a:r>
          </a:p>
        </p:txBody>
      </p:sp>
      <p:sp>
        <p:nvSpPr>
          <p:cNvPr id="14" name="TextBox 13">
            <a:extLst>
              <a:ext uri="{FF2B5EF4-FFF2-40B4-BE49-F238E27FC236}">
                <a16:creationId xmlns:a16="http://schemas.microsoft.com/office/drawing/2014/main" id="{EE7D84E0-4144-C620-0269-517C480823B5}"/>
              </a:ext>
            </a:extLst>
          </p:cNvPr>
          <p:cNvSpPr txBox="1"/>
          <p:nvPr/>
        </p:nvSpPr>
        <p:spPr>
          <a:xfrm>
            <a:off x="8415776" y="3107485"/>
            <a:ext cx="2298689" cy="400110"/>
          </a:xfrm>
          <a:prstGeom prst="rect">
            <a:avLst/>
          </a:prstGeom>
          <a:noFill/>
          <a:ln w="28575">
            <a:solidFill>
              <a:srgbClr val="002060"/>
            </a:solidFill>
          </a:ln>
        </p:spPr>
        <p:txBody>
          <a:bodyPr wrap="square" rtlCol="0">
            <a:spAutoFit/>
          </a:bodyPr>
          <a:lstStyle/>
          <a:p>
            <a:pPr algn="ctr"/>
            <a:r>
              <a:rPr lang="en-GB" sz="2000" b="1"/>
              <a:t>Levy Transfer</a:t>
            </a:r>
          </a:p>
        </p:txBody>
      </p:sp>
      <p:sp>
        <p:nvSpPr>
          <p:cNvPr id="15" name="TextBox 14">
            <a:extLst>
              <a:ext uri="{FF2B5EF4-FFF2-40B4-BE49-F238E27FC236}">
                <a16:creationId xmlns:a16="http://schemas.microsoft.com/office/drawing/2014/main" id="{7515D52F-A4EE-F5E7-D163-E7CE03146483}"/>
              </a:ext>
            </a:extLst>
          </p:cNvPr>
          <p:cNvSpPr txBox="1"/>
          <p:nvPr/>
        </p:nvSpPr>
        <p:spPr>
          <a:xfrm>
            <a:off x="8552748" y="3497638"/>
            <a:ext cx="2024743" cy="738664"/>
          </a:xfrm>
          <a:prstGeom prst="rect">
            <a:avLst/>
          </a:prstGeom>
          <a:noFill/>
        </p:spPr>
        <p:txBody>
          <a:bodyPr wrap="square" rtlCol="0">
            <a:spAutoFit/>
          </a:bodyPr>
          <a:lstStyle/>
          <a:p>
            <a:pPr algn="ctr"/>
            <a:r>
              <a:rPr lang="en-GB" sz="1400" dirty="0"/>
              <a:t>School can apply for a transfer of funds</a:t>
            </a:r>
          </a:p>
          <a:p>
            <a:pPr algn="ctr"/>
            <a:r>
              <a:rPr lang="en-GB" sz="1400" dirty="0"/>
              <a:t>- </a:t>
            </a:r>
            <a:r>
              <a:rPr lang="en-GB" sz="1400" dirty="0">
                <a:hlinkClick r:id="rId9"/>
              </a:rPr>
              <a:t>HERE</a:t>
            </a:r>
            <a:endParaRPr lang="en-GB" sz="1400" dirty="0"/>
          </a:p>
        </p:txBody>
      </p:sp>
      <p:sp>
        <p:nvSpPr>
          <p:cNvPr id="17" name="TextBox 16">
            <a:extLst>
              <a:ext uri="{FF2B5EF4-FFF2-40B4-BE49-F238E27FC236}">
                <a16:creationId xmlns:a16="http://schemas.microsoft.com/office/drawing/2014/main" id="{D7B0E9F5-D567-ABAB-B979-53E4CDD8264B}"/>
              </a:ext>
            </a:extLst>
          </p:cNvPr>
          <p:cNvSpPr txBox="1"/>
          <p:nvPr/>
        </p:nvSpPr>
        <p:spPr>
          <a:xfrm>
            <a:off x="4033561" y="1484651"/>
            <a:ext cx="6177868" cy="369332"/>
          </a:xfrm>
          <a:prstGeom prst="rect">
            <a:avLst/>
          </a:prstGeom>
          <a:noFill/>
        </p:spPr>
        <p:txBody>
          <a:bodyPr wrap="square">
            <a:spAutoFit/>
          </a:bodyPr>
          <a:lstStyle/>
          <a:p>
            <a:r>
              <a:rPr lang="en-US" sz="1800" b="1" dirty="0"/>
              <a:t>Total cost of apprenticeship is </a:t>
            </a:r>
            <a:r>
              <a:rPr lang="en-US" sz="1800" b="1" i="1" dirty="0">
                <a:solidFill>
                  <a:srgbClr val="E6026F"/>
                </a:solidFill>
              </a:rPr>
              <a:t>£7,000 </a:t>
            </a:r>
            <a:endParaRPr lang="en-GB" b="1" dirty="0"/>
          </a:p>
        </p:txBody>
      </p:sp>
      <p:sp>
        <p:nvSpPr>
          <p:cNvPr id="19" name="TextBox 18">
            <a:extLst>
              <a:ext uri="{FF2B5EF4-FFF2-40B4-BE49-F238E27FC236}">
                <a16:creationId xmlns:a16="http://schemas.microsoft.com/office/drawing/2014/main" id="{F13B134E-AB3B-F4F9-4183-111E61C048DA}"/>
              </a:ext>
            </a:extLst>
          </p:cNvPr>
          <p:cNvSpPr txBox="1"/>
          <p:nvPr/>
        </p:nvSpPr>
        <p:spPr>
          <a:xfrm>
            <a:off x="1808025" y="5385485"/>
            <a:ext cx="9917587" cy="369332"/>
          </a:xfrm>
          <a:prstGeom prst="rect">
            <a:avLst/>
          </a:prstGeom>
          <a:noFill/>
        </p:spPr>
        <p:txBody>
          <a:bodyPr wrap="square">
            <a:spAutoFit/>
          </a:bodyPr>
          <a:lstStyle/>
          <a:p>
            <a:r>
              <a:rPr lang="en-US" sz="1800" b="1" i="1" dirty="0">
                <a:solidFill>
                  <a:srgbClr val="E6026F"/>
                </a:solidFill>
              </a:rPr>
              <a:t>Contact our friendly apprenticeship team </a:t>
            </a:r>
            <a:r>
              <a:rPr lang="en-US" sz="1800" dirty="0"/>
              <a:t>to confirm the </a:t>
            </a:r>
            <a:r>
              <a:rPr lang="en-US" sz="1800" b="1" i="1" dirty="0">
                <a:solidFill>
                  <a:srgbClr val="E6026F"/>
                </a:solidFill>
              </a:rPr>
              <a:t>availability of funding for your setting </a:t>
            </a:r>
          </a:p>
        </p:txBody>
      </p:sp>
    </p:spTree>
    <p:extLst>
      <p:ext uri="{BB962C8B-B14F-4D97-AF65-F5344CB8AC3E}">
        <p14:creationId xmlns:p14="http://schemas.microsoft.com/office/powerpoint/2010/main" val="243214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6D0AE-B9E5-9374-77CE-753125EAF987}"/>
              </a:ext>
            </a:extLst>
          </p:cNvPr>
          <p:cNvSpPr/>
          <p:nvPr/>
        </p:nvSpPr>
        <p:spPr>
          <a:xfrm>
            <a:off x="0" y="506809"/>
            <a:ext cx="7329055"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EF4F28D7-07AF-F313-FEC7-6F1CD9487FAA}"/>
              </a:ext>
            </a:extLst>
          </p:cNvPr>
          <p:cNvSpPr>
            <a:spLocks noGrp="1"/>
          </p:cNvSpPr>
          <p:nvPr>
            <p:ph type="title"/>
          </p:nvPr>
        </p:nvSpPr>
        <p:spPr>
          <a:xfrm>
            <a:off x="83828" y="256726"/>
            <a:ext cx="10515600" cy="1325563"/>
          </a:xfrm>
        </p:spPr>
        <p:txBody>
          <a:bodyPr vert="horz" lIns="91440" tIns="45720" rIns="91440" bIns="45720" rtlCol="0" anchor="ctr">
            <a:normAutofit/>
          </a:bodyPr>
          <a:lstStyle/>
          <a:p>
            <a:r>
              <a:rPr lang="en-US">
                <a:solidFill>
                  <a:schemeClr val="bg1"/>
                </a:solidFill>
              </a:rPr>
              <a:t> </a:t>
            </a:r>
            <a:endParaRPr lang="en-GB">
              <a:solidFill>
                <a:schemeClr val="bg1"/>
              </a:solidFill>
            </a:endParaRPr>
          </a:p>
        </p:txBody>
      </p:sp>
      <p:sp>
        <p:nvSpPr>
          <p:cNvPr id="7" name="TextBox 6">
            <a:extLst>
              <a:ext uri="{FF2B5EF4-FFF2-40B4-BE49-F238E27FC236}">
                <a16:creationId xmlns:a16="http://schemas.microsoft.com/office/drawing/2014/main" id="{9306FE5A-2E39-2389-4231-CA93028CAB4D}"/>
              </a:ext>
            </a:extLst>
          </p:cNvPr>
          <p:cNvSpPr txBox="1"/>
          <p:nvPr/>
        </p:nvSpPr>
        <p:spPr>
          <a:xfrm>
            <a:off x="180816" y="515368"/>
            <a:ext cx="7556948" cy="769441"/>
          </a:xfrm>
          <a:prstGeom prst="rect">
            <a:avLst/>
          </a:prstGeom>
          <a:noFill/>
        </p:spPr>
        <p:txBody>
          <a:bodyPr wrap="square">
            <a:spAutoFit/>
          </a:bodyPr>
          <a:lstStyle/>
          <a:p>
            <a:r>
              <a:rPr lang="en-US" sz="4400" dirty="0">
                <a:solidFill>
                  <a:schemeClr val="bg1"/>
                </a:solidFill>
                <a:latin typeface="+mj-lt"/>
                <a:ea typeface="+mj-ea"/>
                <a:cs typeface="+mj-cs"/>
              </a:rPr>
              <a:t>Hear from current learners</a:t>
            </a:r>
            <a:endParaRPr lang="en-GB" sz="4400"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D1428A8D-1B16-CB21-4AB5-9DBB7D03776E}"/>
              </a:ext>
            </a:extLst>
          </p:cNvPr>
          <p:cNvSpPr txBox="1"/>
          <p:nvPr/>
        </p:nvSpPr>
        <p:spPr>
          <a:xfrm rot="21240097">
            <a:off x="623520" y="2182821"/>
            <a:ext cx="3880075" cy="823431"/>
          </a:xfrm>
          <a:prstGeom prst="rect">
            <a:avLst/>
          </a:prstGeom>
          <a:noFill/>
        </p:spPr>
        <p:txBody>
          <a:bodyPr wrap="square" lIns="91440" tIns="45720" rIns="91440" bIns="45720" anchor="t">
            <a:spAutoFit/>
          </a:bodyPr>
          <a:lstStyle/>
          <a:p>
            <a:pPr algn="ctr">
              <a:lnSpc>
                <a:spcPct val="115000"/>
              </a:lnSpc>
              <a:spcAft>
                <a:spcPts val="800"/>
              </a:spcAft>
            </a:pPr>
            <a:r>
              <a:rPr lang="en-GB" sz="1400" kern="100">
                <a:effectLst/>
                <a:latin typeface="Aptos"/>
                <a:ea typeface="Aptos" panose="020B0004020202020204" pitchFamily="34" charset="0"/>
                <a:cs typeface="Times New Roman"/>
              </a:rPr>
              <a:t>“The </a:t>
            </a:r>
            <a:r>
              <a:rPr lang="en-GB" sz="1400" b="1" i="1" kern="100">
                <a:effectLst/>
                <a:latin typeface="Aptos"/>
                <a:ea typeface="Aptos" panose="020B0004020202020204" pitchFamily="34" charset="0"/>
                <a:cs typeface="Times New Roman"/>
              </a:rPr>
              <a:t>children will benefit most </a:t>
            </a:r>
            <a:r>
              <a:rPr lang="en-GB" sz="1400" kern="100">
                <a:effectLst/>
                <a:latin typeface="Aptos"/>
                <a:ea typeface="Aptos" panose="020B0004020202020204" pitchFamily="34" charset="0"/>
                <a:cs typeface="Times New Roman"/>
              </a:rPr>
              <a:t>from </a:t>
            </a:r>
            <a:r>
              <a:rPr lang="en-GB" sz="1400" b="1" i="1" kern="100">
                <a:effectLst/>
                <a:latin typeface="Aptos"/>
                <a:ea typeface="Aptos" panose="020B0004020202020204" pitchFamily="34" charset="0"/>
                <a:cs typeface="Times New Roman"/>
              </a:rPr>
              <a:t>me being confident and supportive</a:t>
            </a:r>
            <a:r>
              <a:rPr lang="en-GB" sz="1400" b="1" kern="100">
                <a:effectLst/>
                <a:latin typeface="Aptos"/>
                <a:ea typeface="Aptos" panose="020B0004020202020204" pitchFamily="34" charset="0"/>
                <a:cs typeface="Times New Roman"/>
              </a:rPr>
              <a:t> </a:t>
            </a:r>
            <a:r>
              <a:rPr lang="en-GB" sz="1400" kern="100">
                <a:effectLst/>
                <a:latin typeface="Aptos"/>
                <a:ea typeface="Aptos" panose="020B0004020202020204" pitchFamily="34" charset="0"/>
                <a:cs typeface="Times New Roman"/>
              </a:rPr>
              <a:t>whilst helping </a:t>
            </a:r>
            <a:r>
              <a:rPr lang="en-GB" sz="1400" kern="100">
                <a:latin typeface="Aptos"/>
                <a:ea typeface="Aptos" panose="020B0004020202020204" pitchFamily="34" charset="0"/>
                <a:cs typeface="Times New Roman"/>
              </a:rPr>
              <a:t>them</a:t>
            </a:r>
            <a:r>
              <a:rPr lang="en-GB" sz="1400" kern="100">
                <a:effectLst/>
                <a:latin typeface="Aptos"/>
                <a:ea typeface="Aptos" panose="020B0004020202020204" pitchFamily="34" charset="0"/>
                <a:cs typeface="Times New Roman"/>
              </a:rPr>
              <a:t> learn.”</a:t>
            </a:r>
          </a:p>
        </p:txBody>
      </p:sp>
      <p:sp>
        <p:nvSpPr>
          <p:cNvPr id="10" name="TextBox 9">
            <a:extLst>
              <a:ext uri="{FF2B5EF4-FFF2-40B4-BE49-F238E27FC236}">
                <a16:creationId xmlns:a16="http://schemas.microsoft.com/office/drawing/2014/main" id="{70D6836C-D1D5-C51A-E1A6-664D25D50163}"/>
              </a:ext>
            </a:extLst>
          </p:cNvPr>
          <p:cNvSpPr txBox="1"/>
          <p:nvPr/>
        </p:nvSpPr>
        <p:spPr>
          <a:xfrm rot="362123">
            <a:off x="5204744" y="2900801"/>
            <a:ext cx="2798664" cy="575670"/>
          </a:xfrm>
          <a:prstGeom prst="rect">
            <a:avLst/>
          </a:prstGeom>
          <a:noFill/>
        </p:spPr>
        <p:txBody>
          <a:bodyPr wrap="square">
            <a:spAutoFit/>
          </a:bodyPr>
          <a:lstStyle/>
          <a:p>
            <a:pPr>
              <a:lnSpc>
                <a:spcPct val="115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“I’ve </a:t>
            </a: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Learnt new skills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and </a:t>
            </a: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ideas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whilst </a:t>
            </a: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boosting my confidence</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12FC1ED0-7418-7514-46C3-5A02F502BBBD}"/>
              </a:ext>
            </a:extLst>
          </p:cNvPr>
          <p:cNvSpPr txBox="1"/>
          <p:nvPr/>
        </p:nvSpPr>
        <p:spPr>
          <a:xfrm>
            <a:off x="1240574" y="4372058"/>
            <a:ext cx="2597135" cy="1071191"/>
          </a:xfrm>
          <a:prstGeom prst="rect">
            <a:avLst/>
          </a:prstGeom>
          <a:noFill/>
        </p:spPr>
        <p:txBody>
          <a:bodyPr wrap="square">
            <a:spAutoFit/>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Times New Roman" panose="02020603050405020304" pitchFamily="18" charset="0"/>
              </a:rPr>
              <a:t>“</a:t>
            </a:r>
            <a:r>
              <a:rPr lang="en-GB" sz="1400" b="1" i="1" kern="100">
                <a:effectLst/>
                <a:latin typeface="Aptos" panose="020B0004020202020204" pitchFamily="34" charset="0"/>
                <a:ea typeface="Aptos" panose="020B0004020202020204" pitchFamily="34" charset="0"/>
                <a:cs typeface="Times New Roman" panose="02020603050405020304" pitchFamily="18" charset="0"/>
              </a:rPr>
              <a:t>The course is allowing me to notice the children </a:t>
            </a:r>
            <a:r>
              <a:rPr lang="en-GB" sz="1400" kern="100">
                <a:effectLst/>
                <a:latin typeface="Aptos" panose="020B0004020202020204" pitchFamily="34" charset="0"/>
                <a:ea typeface="Aptos" panose="020B0004020202020204" pitchFamily="34" charset="0"/>
                <a:cs typeface="Times New Roman" panose="02020603050405020304" pitchFamily="18" charset="0"/>
              </a:rPr>
              <a:t>I need to </a:t>
            </a:r>
            <a:r>
              <a:rPr lang="en-GB" sz="1400" b="1" i="1" kern="100">
                <a:effectLst/>
                <a:latin typeface="Aptos" panose="020B0004020202020204" pitchFamily="34" charset="0"/>
                <a:ea typeface="Aptos" panose="020B0004020202020204" pitchFamily="34" charset="0"/>
                <a:cs typeface="Times New Roman" panose="02020603050405020304" pitchFamily="18" charset="0"/>
              </a:rPr>
              <a:t>spend extra time </a:t>
            </a:r>
            <a:r>
              <a:rPr lang="en-GB" sz="1400" kern="100">
                <a:effectLst/>
                <a:latin typeface="Aptos" panose="020B0004020202020204" pitchFamily="34" charset="0"/>
                <a:ea typeface="Aptos" panose="020B0004020202020204" pitchFamily="34" charset="0"/>
                <a:cs typeface="Times New Roman" panose="02020603050405020304" pitchFamily="18" charset="0"/>
              </a:rPr>
              <a:t>with and </a:t>
            </a:r>
            <a:r>
              <a:rPr lang="en-GB" sz="1400" b="1" i="1" kern="100">
                <a:effectLst/>
                <a:latin typeface="Aptos" panose="020B0004020202020204" pitchFamily="34" charset="0"/>
                <a:ea typeface="Aptos" panose="020B0004020202020204" pitchFamily="34" charset="0"/>
                <a:cs typeface="Times New Roman" panose="02020603050405020304" pitchFamily="18" charset="0"/>
              </a:rPr>
              <a:t>support.”</a:t>
            </a:r>
          </a:p>
        </p:txBody>
      </p:sp>
      <p:sp>
        <p:nvSpPr>
          <p:cNvPr id="16" name="TextBox 15">
            <a:extLst>
              <a:ext uri="{FF2B5EF4-FFF2-40B4-BE49-F238E27FC236}">
                <a16:creationId xmlns:a16="http://schemas.microsoft.com/office/drawing/2014/main" id="{26EBEC29-A788-768B-991F-A28DC534F949}"/>
              </a:ext>
            </a:extLst>
          </p:cNvPr>
          <p:cNvSpPr txBox="1"/>
          <p:nvPr/>
        </p:nvSpPr>
        <p:spPr>
          <a:xfrm>
            <a:off x="4621008" y="4799755"/>
            <a:ext cx="3280940" cy="1421543"/>
          </a:xfrm>
          <a:prstGeom prst="rect">
            <a:avLst/>
          </a:prstGeom>
          <a:noFill/>
        </p:spPr>
        <p:txBody>
          <a:bodyPr wrap="square" lIns="91440" tIns="45720" rIns="91440" bIns="45720" anchor="t">
            <a:spAutoFit/>
          </a:bodyPr>
          <a:lstStyle/>
          <a:p>
            <a:pPr algn="ctr">
              <a:lnSpc>
                <a:spcPct val="115000"/>
              </a:lnSpc>
              <a:spcAft>
                <a:spcPts val="800"/>
              </a:spcAft>
            </a:pP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400" kern="100">
                <a:effectLst/>
                <a:latin typeface="Aptos"/>
                <a:ea typeface="Aptos" panose="020B0004020202020204" pitchFamily="34" charset="0"/>
                <a:cs typeface="Times New Roman"/>
              </a:rPr>
              <a:t>“</a:t>
            </a:r>
            <a:r>
              <a:rPr lang="en-GB" sz="1400" b="1" i="1" kern="100">
                <a:effectLst/>
                <a:latin typeface="Aptos"/>
                <a:ea typeface="Aptos" panose="020B0004020202020204" pitchFamily="34" charset="0"/>
                <a:cs typeface="Times New Roman"/>
              </a:rPr>
              <a:t>I found it interesting to talk to TAs from other schools</a:t>
            </a:r>
            <a:r>
              <a:rPr lang="en-GB" sz="1400" kern="100">
                <a:effectLst/>
                <a:latin typeface="Aptos"/>
                <a:ea typeface="Aptos" panose="020B0004020202020204" pitchFamily="34" charset="0"/>
                <a:cs typeface="Times New Roman"/>
              </a:rPr>
              <a:t> and to see how </a:t>
            </a:r>
            <a:r>
              <a:rPr lang="en-GB" sz="1400" kern="100">
                <a:latin typeface="Aptos"/>
                <a:ea typeface="Aptos" panose="020B0004020202020204" pitchFamily="34" charset="0"/>
                <a:cs typeface="Times New Roman"/>
              </a:rPr>
              <a:t>the early</a:t>
            </a:r>
            <a:r>
              <a:rPr lang="en-GB" sz="1400" kern="100">
                <a:effectLst/>
                <a:latin typeface="Aptos"/>
                <a:ea typeface="Aptos" panose="020B0004020202020204" pitchFamily="34" charset="0"/>
                <a:cs typeface="Times New Roman"/>
              </a:rPr>
              <a:t> years impacts the students as the come up to secondary school”</a:t>
            </a:r>
          </a:p>
        </p:txBody>
      </p:sp>
      <p:sp>
        <p:nvSpPr>
          <p:cNvPr id="18" name="TextBox 17">
            <a:extLst>
              <a:ext uri="{FF2B5EF4-FFF2-40B4-BE49-F238E27FC236}">
                <a16:creationId xmlns:a16="http://schemas.microsoft.com/office/drawing/2014/main" id="{18734CBA-FA0E-B73E-2B00-264658C55EE7}"/>
              </a:ext>
            </a:extLst>
          </p:cNvPr>
          <p:cNvSpPr txBox="1"/>
          <p:nvPr/>
        </p:nvSpPr>
        <p:spPr>
          <a:xfrm rot="658333">
            <a:off x="7940260" y="1584735"/>
            <a:ext cx="3895337" cy="1244571"/>
          </a:xfrm>
          <a:prstGeom prst="rect">
            <a:avLst/>
          </a:prstGeom>
          <a:noFill/>
        </p:spPr>
        <p:txBody>
          <a:bodyPr wrap="square" lIns="91440" tIns="45720" rIns="91440" bIns="45720" anchor="t">
            <a:spAutoFit/>
          </a:bodyPr>
          <a:lstStyle/>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400" kern="100">
                <a:effectLst/>
                <a:latin typeface="Aptos"/>
                <a:ea typeface="Aptos" panose="020B0004020202020204" pitchFamily="34" charset="0"/>
                <a:cs typeface="Times New Roman"/>
              </a:rPr>
              <a:t>“</a:t>
            </a:r>
            <a:r>
              <a:rPr lang="en-GB" sz="1400" b="1" i="1" kern="100">
                <a:effectLst/>
                <a:latin typeface="Aptos"/>
                <a:ea typeface="Aptos" panose="020B0004020202020204" pitchFamily="34" charset="0"/>
                <a:cs typeface="Times New Roman"/>
              </a:rPr>
              <a:t>It</a:t>
            </a:r>
            <a:r>
              <a:rPr lang="en-GB" sz="1400" b="1" i="1" kern="100">
                <a:latin typeface="Aptos"/>
                <a:ea typeface="Aptos" panose="020B0004020202020204" pitchFamily="34" charset="0"/>
                <a:cs typeface="Times New Roman"/>
              </a:rPr>
              <a:t>’</a:t>
            </a:r>
            <a:r>
              <a:rPr lang="en-GB" sz="1400" b="1" i="1" kern="100">
                <a:effectLst/>
                <a:latin typeface="Aptos"/>
                <a:ea typeface="Aptos" panose="020B0004020202020204" pitchFamily="34" charset="0"/>
                <a:cs typeface="Times New Roman"/>
              </a:rPr>
              <a:t>s so interesting</a:t>
            </a:r>
            <a:r>
              <a:rPr lang="en-GB" sz="1400" kern="100">
                <a:latin typeface="Aptos"/>
                <a:ea typeface="Aptos" panose="020B0004020202020204" pitchFamily="34" charset="0"/>
                <a:cs typeface="Times New Roman"/>
              </a:rPr>
              <a:t>!</a:t>
            </a:r>
            <a:r>
              <a:rPr lang="en-GB" sz="1400" kern="100">
                <a:effectLst/>
                <a:latin typeface="Aptos"/>
                <a:ea typeface="Aptos" panose="020B0004020202020204" pitchFamily="34" charset="0"/>
                <a:cs typeface="Times New Roman"/>
              </a:rPr>
              <a:t> I work with </a:t>
            </a:r>
            <a:r>
              <a:rPr lang="en-GB" sz="1400" kern="100">
                <a:latin typeface="Aptos"/>
                <a:ea typeface="Aptos" panose="020B0004020202020204" pitchFamily="34" charset="0"/>
                <a:cs typeface="Times New Roman"/>
              </a:rPr>
              <a:t>SEN</a:t>
            </a:r>
            <a:r>
              <a:rPr lang="en-GB" sz="1400" kern="100">
                <a:effectLst/>
                <a:latin typeface="Aptos"/>
                <a:ea typeface="Aptos" panose="020B0004020202020204" pitchFamily="34" charset="0"/>
                <a:cs typeface="Times New Roman"/>
              </a:rPr>
              <a:t> children, and </a:t>
            </a:r>
            <a:r>
              <a:rPr lang="en-GB" sz="1400" b="1" i="1" kern="100">
                <a:effectLst/>
                <a:latin typeface="Aptos"/>
                <a:ea typeface="Aptos" panose="020B0004020202020204" pitchFamily="34" charset="0"/>
                <a:cs typeface="Times New Roman"/>
              </a:rPr>
              <a:t>I am learning </a:t>
            </a:r>
            <a:r>
              <a:rPr lang="en-GB" sz="1400" b="1" i="1" kern="100">
                <a:latin typeface="Aptos"/>
                <a:ea typeface="Aptos" panose="020B0004020202020204" pitchFamily="34" charset="0"/>
                <a:cs typeface="Times New Roman"/>
              </a:rPr>
              <a:t>h</a:t>
            </a:r>
            <a:r>
              <a:rPr lang="en-GB" sz="1400" b="1" i="1" kern="100">
                <a:effectLst/>
                <a:latin typeface="Aptos"/>
                <a:ea typeface="Aptos" panose="020B0004020202020204" pitchFamily="34" charset="0"/>
                <a:cs typeface="Times New Roman"/>
              </a:rPr>
              <a:t>ow to be a better TA </a:t>
            </a:r>
            <a:r>
              <a:rPr lang="en-GB" sz="1400" kern="100">
                <a:latin typeface="Aptos"/>
                <a:ea typeface="Aptos" panose="020B0004020202020204" pitchFamily="34" charset="0"/>
                <a:cs typeface="Times New Roman"/>
              </a:rPr>
              <a:t>and how</a:t>
            </a:r>
            <a:r>
              <a:rPr lang="en-GB" sz="1400" kern="100">
                <a:effectLst/>
                <a:latin typeface="Aptos"/>
                <a:ea typeface="Aptos" panose="020B0004020202020204" pitchFamily="34" charset="0"/>
                <a:cs typeface="Times New Roman"/>
              </a:rPr>
              <a:t> to support them with their learning”</a:t>
            </a:r>
          </a:p>
        </p:txBody>
      </p:sp>
      <p:sp>
        <p:nvSpPr>
          <p:cNvPr id="20" name="TextBox 19">
            <a:extLst>
              <a:ext uri="{FF2B5EF4-FFF2-40B4-BE49-F238E27FC236}">
                <a16:creationId xmlns:a16="http://schemas.microsoft.com/office/drawing/2014/main" id="{744E13A6-CF58-3FC1-D108-B54054A2A44E}"/>
              </a:ext>
            </a:extLst>
          </p:cNvPr>
          <p:cNvSpPr txBox="1"/>
          <p:nvPr/>
        </p:nvSpPr>
        <p:spPr>
          <a:xfrm rot="666292">
            <a:off x="8457660" y="4055295"/>
            <a:ext cx="2810888" cy="1318951"/>
          </a:xfrm>
          <a:prstGeom prst="rect">
            <a:avLst/>
          </a:prstGeom>
          <a:noFill/>
        </p:spPr>
        <p:txBody>
          <a:bodyPr wrap="square">
            <a:spAutoFit/>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Times New Roman" panose="02020603050405020304" pitchFamily="18" charset="0"/>
              </a:rPr>
              <a:t>“</a:t>
            </a:r>
            <a:r>
              <a:rPr lang="en-GB" sz="1400" b="1" i="1" kern="100">
                <a:effectLst/>
                <a:latin typeface="Aptos" panose="020B0004020202020204" pitchFamily="34" charset="0"/>
                <a:ea typeface="Aptos" panose="020B0004020202020204" pitchFamily="34" charset="0"/>
                <a:cs typeface="Times New Roman" panose="02020603050405020304" pitchFamily="18" charset="0"/>
              </a:rPr>
              <a:t>I have learnt different ways to support children</a:t>
            </a:r>
            <a:r>
              <a:rPr lang="en-GB" sz="1400" kern="100">
                <a:effectLst/>
                <a:latin typeface="Aptos" panose="020B0004020202020204" pitchFamily="34" charset="0"/>
                <a:ea typeface="Aptos" panose="020B0004020202020204" pitchFamily="34" charset="0"/>
                <a:cs typeface="Times New Roman" panose="02020603050405020304" pitchFamily="18" charset="0"/>
              </a:rPr>
              <a:t> and how resources can be adapted so I can practice this myself when and where necessary.”</a:t>
            </a:r>
          </a:p>
        </p:txBody>
      </p:sp>
      <p:sp>
        <p:nvSpPr>
          <p:cNvPr id="9" name="Speech Bubble: Oval 8">
            <a:extLst>
              <a:ext uri="{FF2B5EF4-FFF2-40B4-BE49-F238E27FC236}">
                <a16:creationId xmlns:a16="http://schemas.microsoft.com/office/drawing/2014/main" id="{D50CC6E0-236A-670A-9FC3-8A7B1C661B58}"/>
              </a:ext>
            </a:extLst>
          </p:cNvPr>
          <p:cNvSpPr/>
          <p:nvPr/>
        </p:nvSpPr>
        <p:spPr>
          <a:xfrm rot="657342">
            <a:off x="7780496" y="1487751"/>
            <a:ext cx="4047630" cy="1700355"/>
          </a:xfrm>
          <a:prstGeom prst="wedgeEllipseCallout">
            <a:avLst>
              <a:gd name="adj1" fmla="val -21939"/>
              <a:gd name="adj2" fmla="val 61349"/>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8662CBB2-8C5E-8161-ED22-68001953B8D6}"/>
              </a:ext>
            </a:extLst>
          </p:cNvPr>
          <p:cNvSpPr/>
          <p:nvPr/>
        </p:nvSpPr>
        <p:spPr>
          <a:xfrm rot="21164946">
            <a:off x="539742" y="1678705"/>
            <a:ext cx="4047630" cy="1700355"/>
          </a:xfrm>
          <a:prstGeom prst="wedgeEllipseCallout">
            <a:avLst>
              <a:gd name="adj1" fmla="val -21939"/>
              <a:gd name="adj2" fmla="val 61349"/>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peech Bubble: Oval 11">
            <a:extLst>
              <a:ext uri="{FF2B5EF4-FFF2-40B4-BE49-F238E27FC236}">
                <a16:creationId xmlns:a16="http://schemas.microsoft.com/office/drawing/2014/main" id="{B394EBA4-4C44-DCAF-01CE-E4FB4A47EC22}"/>
              </a:ext>
            </a:extLst>
          </p:cNvPr>
          <p:cNvSpPr/>
          <p:nvPr/>
        </p:nvSpPr>
        <p:spPr>
          <a:xfrm rot="338677">
            <a:off x="5024647" y="2594992"/>
            <a:ext cx="2925290" cy="1176133"/>
          </a:xfrm>
          <a:prstGeom prst="wedgeEllipseCallout">
            <a:avLst>
              <a:gd name="adj1" fmla="val -21939"/>
              <a:gd name="adj2" fmla="val 61349"/>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Oval 12">
            <a:extLst>
              <a:ext uri="{FF2B5EF4-FFF2-40B4-BE49-F238E27FC236}">
                <a16:creationId xmlns:a16="http://schemas.microsoft.com/office/drawing/2014/main" id="{A9FC9E53-C6C4-1941-FDCC-CC4721C8759C}"/>
              </a:ext>
            </a:extLst>
          </p:cNvPr>
          <p:cNvSpPr/>
          <p:nvPr/>
        </p:nvSpPr>
        <p:spPr>
          <a:xfrm>
            <a:off x="1144225" y="4064326"/>
            <a:ext cx="2789831" cy="1467846"/>
          </a:xfrm>
          <a:prstGeom prst="wedgeEllipseCallout">
            <a:avLst>
              <a:gd name="adj1" fmla="val -21939"/>
              <a:gd name="adj2" fmla="val 61349"/>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Oval 14">
            <a:extLst>
              <a:ext uri="{FF2B5EF4-FFF2-40B4-BE49-F238E27FC236}">
                <a16:creationId xmlns:a16="http://schemas.microsoft.com/office/drawing/2014/main" id="{045D6158-459B-723C-05DA-0408BCCA4990}"/>
              </a:ext>
            </a:extLst>
          </p:cNvPr>
          <p:cNvSpPr/>
          <p:nvPr/>
        </p:nvSpPr>
        <p:spPr>
          <a:xfrm rot="566109">
            <a:off x="8057552" y="3903887"/>
            <a:ext cx="3567227" cy="1553611"/>
          </a:xfrm>
          <a:prstGeom prst="wedgeEllipseCallout">
            <a:avLst>
              <a:gd name="adj1" fmla="val -21939"/>
              <a:gd name="adj2" fmla="val 61349"/>
            </a:avLst>
          </a:prstGeom>
          <a:noFill/>
          <a:ln w="381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6D2E9463-CD02-5347-C035-2E9D2F27C027}"/>
              </a:ext>
            </a:extLst>
          </p:cNvPr>
          <p:cNvSpPr/>
          <p:nvPr/>
        </p:nvSpPr>
        <p:spPr>
          <a:xfrm>
            <a:off x="4237663" y="4840039"/>
            <a:ext cx="4047630" cy="1492332"/>
          </a:xfrm>
          <a:prstGeom prst="wedgeEllipseCallout">
            <a:avLst>
              <a:gd name="adj1" fmla="val -21939"/>
              <a:gd name="adj2" fmla="val 61349"/>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060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6D0AE-B9E5-9374-77CE-753125EAF987}"/>
              </a:ext>
            </a:extLst>
          </p:cNvPr>
          <p:cNvSpPr/>
          <p:nvPr/>
        </p:nvSpPr>
        <p:spPr>
          <a:xfrm>
            <a:off x="0" y="506809"/>
            <a:ext cx="6003509"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EF4F28D7-07AF-F313-FEC7-6F1CD9487FAA}"/>
              </a:ext>
            </a:extLst>
          </p:cNvPr>
          <p:cNvSpPr>
            <a:spLocks noGrp="1"/>
          </p:cNvSpPr>
          <p:nvPr>
            <p:ph type="title"/>
          </p:nvPr>
        </p:nvSpPr>
        <p:spPr>
          <a:xfrm>
            <a:off x="83828" y="256726"/>
            <a:ext cx="10515600" cy="1325563"/>
          </a:xfrm>
        </p:spPr>
        <p:txBody>
          <a:bodyPr vert="horz" lIns="91440" tIns="45720" rIns="91440" bIns="45720" rtlCol="0" anchor="ctr">
            <a:normAutofit/>
          </a:bodyPr>
          <a:lstStyle/>
          <a:p>
            <a:r>
              <a:rPr lang="en-US">
                <a:solidFill>
                  <a:schemeClr val="bg1"/>
                </a:solidFill>
              </a:rPr>
              <a:t>Recruitment  </a:t>
            </a:r>
            <a:endParaRPr lang="en-GB">
              <a:solidFill>
                <a:schemeClr val="bg1"/>
              </a:solidFill>
            </a:endParaRPr>
          </a:p>
        </p:txBody>
      </p:sp>
      <p:sp>
        <p:nvSpPr>
          <p:cNvPr id="2" name="TextBox 1">
            <a:extLst>
              <a:ext uri="{FF2B5EF4-FFF2-40B4-BE49-F238E27FC236}">
                <a16:creationId xmlns:a16="http://schemas.microsoft.com/office/drawing/2014/main" id="{23444EAF-9019-44FE-E065-43377358A410}"/>
              </a:ext>
            </a:extLst>
          </p:cNvPr>
          <p:cNvSpPr txBox="1"/>
          <p:nvPr/>
        </p:nvSpPr>
        <p:spPr>
          <a:xfrm>
            <a:off x="581891" y="1691460"/>
            <a:ext cx="4495800" cy="523220"/>
          </a:xfrm>
          <a:prstGeom prst="rect">
            <a:avLst/>
          </a:prstGeom>
          <a:noFill/>
        </p:spPr>
        <p:txBody>
          <a:bodyPr wrap="square" rtlCol="0">
            <a:spAutoFit/>
          </a:bodyPr>
          <a:lstStyle/>
          <a:p>
            <a:r>
              <a:rPr lang="en-GB" sz="2800" i="1">
                <a:solidFill>
                  <a:srgbClr val="E6026F"/>
                </a:solidFill>
              </a:rPr>
              <a:t>Setting up a vacancy </a:t>
            </a:r>
          </a:p>
        </p:txBody>
      </p:sp>
      <p:sp>
        <p:nvSpPr>
          <p:cNvPr id="6" name="TextBox 5">
            <a:extLst>
              <a:ext uri="{FF2B5EF4-FFF2-40B4-BE49-F238E27FC236}">
                <a16:creationId xmlns:a16="http://schemas.microsoft.com/office/drawing/2014/main" id="{6A9A9B09-0C6C-F600-A697-D2BEFC4CD7DB}"/>
              </a:ext>
            </a:extLst>
          </p:cNvPr>
          <p:cNvSpPr txBox="1"/>
          <p:nvPr/>
        </p:nvSpPr>
        <p:spPr>
          <a:xfrm>
            <a:off x="581891" y="2384501"/>
            <a:ext cx="10515599" cy="3170099"/>
          </a:xfrm>
          <a:prstGeom prst="rect">
            <a:avLst/>
          </a:prstGeom>
          <a:noFill/>
        </p:spPr>
        <p:txBody>
          <a:bodyPr wrap="square">
            <a:spAutoFit/>
          </a:bodyPr>
          <a:lstStyle/>
          <a:p>
            <a:pPr marL="285750" indent="-285750" algn="just" rtl="0" fontAlgn="base">
              <a:buClr>
                <a:srgbClr val="E6026F"/>
              </a:buClr>
              <a:buFont typeface="Arial" panose="020B0604020202020204" pitchFamily="34" charset="0"/>
              <a:buChar char="•"/>
            </a:pPr>
            <a:r>
              <a:rPr lang="en-GB" sz="2000" b="0" i="0" u="none" strike="noStrike" dirty="0">
                <a:solidFill>
                  <a:srgbClr val="000000"/>
                </a:solidFill>
                <a:effectLst/>
                <a:latin typeface="Calibri" panose="020F0502020204030204" pitchFamily="34" charset="0"/>
              </a:rPr>
              <a:t>Our process starts from </a:t>
            </a:r>
            <a:r>
              <a:rPr lang="en-GB" sz="2000" u="none" strike="noStrike" dirty="0">
                <a:solidFill>
                  <a:srgbClr val="000000"/>
                </a:solidFill>
                <a:effectLst/>
                <a:latin typeface="Calibri" panose="020F0502020204030204" pitchFamily="34" charset="0"/>
              </a:rPr>
              <a:t>receiving the vacancy enquiry</a:t>
            </a:r>
            <a:r>
              <a:rPr lang="en-GB" sz="2000" b="0" i="0" u="none" strike="noStrike" dirty="0">
                <a:solidFill>
                  <a:srgbClr val="000000"/>
                </a:solidFill>
                <a:effectLst/>
                <a:latin typeface="Calibri" panose="020F0502020204030204" pitchFamily="34" charset="0"/>
              </a:rPr>
              <a:t>, this could be through an email/call or our vacancy form. An initial call is requested to discuss how we work as a training provider, the programme,</a:t>
            </a:r>
            <a:r>
              <a:rPr lang="en-GB" sz="2000" b="0" i="0" u="none" strike="noStrike" dirty="0">
                <a:solidFill>
                  <a:srgbClr val="FF0000"/>
                </a:solidFill>
                <a:effectLst/>
                <a:latin typeface="Calibri" panose="020F0502020204030204" pitchFamily="34" charset="0"/>
              </a:rPr>
              <a:t> </a:t>
            </a:r>
            <a:r>
              <a:rPr lang="en-GB" sz="2000" b="0" i="0" u="none" strike="noStrike" dirty="0">
                <a:solidFill>
                  <a:srgbClr val="000000"/>
                </a:solidFill>
                <a:effectLst/>
                <a:latin typeface="Calibri" panose="020F0502020204030204" pitchFamily="34" charset="0"/>
              </a:rPr>
              <a:t>your responsibilities as an employer and the job post itself (if needed).</a:t>
            </a:r>
            <a:r>
              <a:rPr lang="en-US" sz="2000" b="0" i="0" dirty="0">
                <a:solidFill>
                  <a:srgbClr val="000000"/>
                </a:solidFill>
                <a:effectLst/>
                <a:latin typeface="Calibri" panose="020F0502020204030204" pitchFamily="34" charset="0"/>
              </a:rPr>
              <a:t>​</a:t>
            </a:r>
          </a:p>
          <a:p>
            <a:pPr marL="285750" indent="-285750" algn="just" rtl="0" fontAlgn="base">
              <a:buClr>
                <a:srgbClr val="E6026F"/>
              </a:buClr>
              <a:buFont typeface="Arial" panose="020B0604020202020204" pitchFamily="34" charset="0"/>
              <a:buChar char="•"/>
            </a:pPr>
            <a:endParaRPr lang="en-US" sz="2000" b="0" i="0" dirty="0">
              <a:solidFill>
                <a:srgbClr val="000000"/>
              </a:solidFill>
              <a:effectLst/>
              <a:latin typeface="Arial" panose="020B0604020202020204" pitchFamily="34" charset="0"/>
            </a:endParaRPr>
          </a:p>
          <a:p>
            <a:pPr marL="285750" indent="-285750" algn="just" rtl="0" fontAlgn="base">
              <a:buClr>
                <a:srgbClr val="E6026F"/>
              </a:buClr>
              <a:buFont typeface="Arial" panose="020B0604020202020204" pitchFamily="34" charset="0"/>
              <a:buChar char="•"/>
            </a:pPr>
            <a:r>
              <a:rPr lang="en-GB" sz="2000" b="0" i="0" u="none" strike="noStrike" dirty="0">
                <a:solidFill>
                  <a:srgbClr val="000000"/>
                </a:solidFill>
                <a:effectLst/>
                <a:latin typeface="Calibri" panose="020F0502020204030204" pitchFamily="34" charset="0"/>
              </a:rPr>
              <a:t>We post your vacancy on our main platform, this is the Digital Apprenticeship Service Portal. Permissions need to be set by whoever oversees this portal, this would be the Employer or local authority/ council. </a:t>
            </a:r>
            <a:r>
              <a:rPr lang="en-US" sz="2000" b="0" i="0" dirty="0">
                <a:solidFill>
                  <a:srgbClr val="000000"/>
                </a:solidFill>
                <a:effectLst/>
                <a:latin typeface="Calibri" panose="020F0502020204030204" pitchFamily="34" charset="0"/>
              </a:rPr>
              <a:t>​</a:t>
            </a:r>
          </a:p>
          <a:p>
            <a:pPr marL="285750" indent="-285750" algn="just" rtl="0" fontAlgn="base">
              <a:buClr>
                <a:srgbClr val="E6026F"/>
              </a:buClr>
              <a:buFont typeface="Arial" panose="020B0604020202020204" pitchFamily="34" charset="0"/>
              <a:buChar char="•"/>
            </a:pPr>
            <a:endParaRPr lang="en-US" sz="2000" b="0" i="0" dirty="0">
              <a:solidFill>
                <a:srgbClr val="000000"/>
              </a:solidFill>
              <a:effectLst/>
              <a:latin typeface="Arial" panose="020B0604020202020204" pitchFamily="34" charset="0"/>
            </a:endParaRPr>
          </a:p>
          <a:p>
            <a:pPr marL="285750" indent="-285750" algn="just" rtl="0" fontAlgn="base">
              <a:buClr>
                <a:srgbClr val="E6026F"/>
              </a:buClr>
              <a:buFont typeface="Arial" panose="020B0604020202020204" pitchFamily="34" charset="0"/>
              <a:buChar char="•"/>
            </a:pPr>
            <a:r>
              <a:rPr lang="en-GB" sz="2000" b="0" i="0" u="none" strike="noStrike" dirty="0">
                <a:solidFill>
                  <a:srgbClr val="000000"/>
                </a:solidFill>
                <a:effectLst/>
                <a:latin typeface="Calibri" panose="020F0502020204030204" pitchFamily="34" charset="0"/>
              </a:rPr>
              <a:t>We also have access to other platforms such as Indeed, Reed and Totaljobs, followed by our marketing team that help with our social media and our website.</a:t>
            </a:r>
            <a:endParaRPr lang="en-US" sz="2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2494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F0804E-6D9F-5DA4-E47E-F6746DBD32CC}"/>
              </a:ext>
            </a:extLst>
          </p:cNvPr>
          <p:cNvSpPr/>
          <p:nvPr/>
        </p:nvSpPr>
        <p:spPr>
          <a:xfrm>
            <a:off x="5354779" y="2755138"/>
            <a:ext cx="1482436" cy="1513293"/>
          </a:xfrm>
          <a:prstGeom prst="rect">
            <a:avLst/>
          </a:prstGeom>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2E53407-DAE8-50B7-BB1F-90A56532645D}"/>
              </a:ext>
            </a:extLst>
          </p:cNvPr>
          <p:cNvSpPr txBox="1"/>
          <p:nvPr/>
        </p:nvSpPr>
        <p:spPr>
          <a:xfrm>
            <a:off x="4291750" y="730337"/>
            <a:ext cx="6099462" cy="1015663"/>
          </a:xfrm>
          <a:prstGeom prst="rect">
            <a:avLst/>
          </a:prstGeom>
          <a:noFill/>
        </p:spPr>
        <p:txBody>
          <a:bodyPr wrap="square">
            <a:spAutoFit/>
          </a:bodyPr>
          <a:lstStyle/>
          <a:p>
            <a:r>
              <a:rPr lang="en-US" sz="6000" b="1" dirty="0">
                <a:solidFill>
                  <a:schemeClr val="bg1"/>
                </a:solidFill>
                <a:latin typeface="+mj-lt"/>
                <a:ea typeface="+mj-ea"/>
                <a:cs typeface="+mj-cs"/>
              </a:rPr>
              <a:t>Questions?</a:t>
            </a:r>
            <a:endParaRPr lang="en-GB" sz="6000" b="1"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E5F6BA56-8E3D-4F0A-8C4F-A63E2C189489}"/>
              </a:ext>
            </a:extLst>
          </p:cNvPr>
          <p:cNvSpPr txBox="1"/>
          <p:nvPr/>
        </p:nvSpPr>
        <p:spPr>
          <a:xfrm>
            <a:off x="3241961" y="1855935"/>
            <a:ext cx="5708073" cy="646331"/>
          </a:xfrm>
          <a:prstGeom prst="rect">
            <a:avLst/>
          </a:prstGeom>
          <a:noFill/>
        </p:spPr>
        <p:txBody>
          <a:bodyPr wrap="square" rtlCol="0">
            <a:spAutoFit/>
          </a:bodyPr>
          <a:lstStyle/>
          <a:p>
            <a:pPr algn="ctr"/>
            <a:r>
              <a:rPr lang="en-GB" dirty="0">
                <a:solidFill>
                  <a:schemeClr val="bg1"/>
                </a:solidFill>
              </a:rPr>
              <a:t>Scan the QR code for more information and to find out how to apply for the next cohort!  </a:t>
            </a:r>
          </a:p>
        </p:txBody>
      </p:sp>
      <p:pic>
        <p:nvPicPr>
          <p:cNvPr id="13" name="Graphic 12" descr="Line arrow: Anti-clockwise curve with solid fill">
            <a:extLst>
              <a:ext uri="{FF2B5EF4-FFF2-40B4-BE49-F238E27FC236}">
                <a16:creationId xmlns:a16="http://schemas.microsoft.com/office/drawing/2014/main" id="{58242B7D-8353-8412-68E5-F63F00AF3E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678271">
            <a:off x="4497493" y="2587095"/>
            <a:ext cx="633589" cy="633589"/>
          </a:xfrm>
          <a:prstGeom prst="rect">
            <a:avLst/>
          </a:prstGeom>
        </p:spPr>
      </p:pic>
      <p:pic>
        <p:nvPicPr>
          <p:cNvPr id="5" name="Picture 4">
            <a:extLst>
              <a:ext uri="{FF2B5EF4-FFF2-40B4-BE49-F238E27FC236}">
                <a16:creationId xmlns:a16="http://schemas.microsoft.com/office/drawing/2014/main" id="{47DC3DFD-458B-91FC-262D-C19B0E98F3B2}"/>
              </a:ext>
            </a:extLst>
          </p:cNvPr>
          <p:cNvPicPr>
            <a:picLocks noChangeAspect="1"/>
          </p:cNvPicPr>
          <p:nvPr/>
        </p:nvPicPr>
        <p:blipFill>
          <a:blip r:embed="rId5"/>
          <a:stretch>
            <a:fillRect/>
          </a:stretch>
        </p:blipFill>
        <p:spPr>
          <a:xfrm>
            <a:off x="5407708" y="2829243"/>
            <a:ext cx="1376577" cy="1348484"/>
          </a:xfrm>
          <a:prstGeom prst="rect">
            <a:avLst/>
          </a:prstGeom>
        </p:spPr>
      </p:pic>
      <p:sp>
        <p:nvSpPr>
          <p:cNvPr id="10" name="TextBox 9">
            <a:extLst>
              <a:ext uri="{FF2B5EF4-FFF2-40B4-BE49-F238E27FC236}">
                <a16:creationId xmlns:a16="http://schemas.microsoft.com/office/drawing/2014/main" id="{DC3FF7AE-2096-3A70-F411-3497AEE6A239}"/>
              </a:ext>
            </a:extLst>
          </p:cNvPr>
          <p:cNvSpPr txBox="1"/>
          <p:nvPr/>
        </p:nvSpPr>
        <p:spPr>
          <a:xfrm>
            <a:off x="3241961" y="4875562"/>
            <a:ext cx="5909594" cy="646331"/>
          </a:xfrm>
          <a:prstGeom prst="rect">
            <a:avLst/>
          </a:prstGeom>
          <a:noFill/>
        </p:spPr>
        <p:txBody>
          <a:bodyPr wrap="square" rtlCol="0">
            <a:spAutoFit/>
          </a:bodyPr>
          <a:lstStyle/>
          <a:p>
            <a:pPr algn="ctr"/>
            <a:r>
              <a:rPr lang="en-GB" b="1" dirty="0">
                <a:solidFill>
                  <a:schemeClr val="bg1"/>
                </a:solidFill>
              </a:rPr>
              <a:t>Please email enquiries</a:t>
            </a:r>
            <a:r>
              <a:rPr lang="en-GB" b="1" dirty="0">
                <a:solidFill>
                  <a:schemeClr val="bg1"/>
                </a:solidFill>
                <a:hlinkClick r:id="rId6">
                  <a:extLst>
                    <a:ext uri="{A12FA001-AC4F-418D-AE19-62706E023703}">
                      <ahyp:hlinkClr xmlns:ahyp="http://schemas.microsoft.com/office/drawing/2018/hyperlinkcolor" val="tx"/>
                    </a:ext>
                  </a:extLst>
                </a:hlinkClick>
              </a:rPr>
              <a:t>@bestpracticenet.co.uk</a:t>
            </a:r>
            <a:r>
              <a:rPr lang="en-GB" b="1" dirty="0">
                <a:solidFill>
                  <a:schemeClr val="bg1"/>
                </a:solidFill>
              </a:rPr>
              <a:t> if you are part of our partner network and looking to apply!  </a:t>
            </a:r>
          </a:p>
        </p:txBody>
      </p:sp>
    </p:spTree>
    <p:extLst>
      <p:ext uri="{BB962C8B-B14F-4D97-AF65-F5344CB8AC3E}">
        <p14:creationId xmlns:p14="http://schemas.microsoft.com/office/powerpoint/2010/main" val="186326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Storytelling with solid fill">
            <a:extLst>
              <a:ext uri="{FF2B5EF4-FFF2-40B4-BE49-F238E27FC236}">
                <a16:creationId xmlns:a16="http://schemas.microsoft.com/office/drawing/2014/main" id="{AD665171-4677-A70E-829E-B5C402842D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5881" y="1035223"/>
            <a:ext cx="5520238" cy="5448733"/>
          </a:xfrm>
          <a:prstGeom prst="rect">
            <a:avLst/>
          </a:prstGeom>
        </p:spPr>
      </p:pic>
      <p:sp>
        <p:nvSpPr>
          <p:cNvPr id="3" name="Rectangle 2">
            <a:extLst>
              <a:ext uri="{FF2B5EF4-FFF2-40B4-BE49-F238E27FC236}">
                <a16:creationId xmlns:a16="http://schemas.microsoft.com/office/drawing/2014/main" id="{50E64066-AB89-064B-D8D5-465896311995}"/>
              </a:ext>
            </a:extLst>
          </p:cNvPr>
          <p:cNvSpPr/>
          <p:nvPr/>
        </p:nvSpPr>
        <p:spPr>
          <a:xfrm>
            <a:off x="1" y="506809"/>
            <a:ext cx="5360893"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73BB5059-A99A-B243-5457-409D9CF8C8EB}"/>
              </a:ext>
            </a:extLst>
          </p:cNvPr>
          <p:cNvSpPr txBox="1">
            <a:spLocks/>
          </p:cNvSpPr>
          <p:nvPr/>
        </p:nvSpPr>
        <p:spPr>
          <a:xfrm>
            <a:off x="123826" y="2935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solidFill>
                  <a:schemeClr val="bg1"/>
                </a:solidFill>
              </a:rPr>
              <a:t>Agenda </a:t>
            </a:r>
            <a:endParaRPr lang="en-GB">
              <a:solidFill>
                <a:schemeClr val="bg1"/>
              </a:solidFill>
            </a:endParaRPr>
          </a:p>
        </p:txBody>
      </p:sp>
      <p:sp>
        <p:nvSpPr>
          <p:cNvPr id="5" name="Content Placeholder 2">
            <a:extLst>
              <a:ext uri="{FF2B5EF4-FFF2-40B4-BE49-F238E27FC236}">
                <a16:creationId xmlns:a16="http://schemas.microsoft.com/office/drawing/2014/main" id="{697A2D22-D2AA-EAEB-EE6F-BB1E9C20738C}"/>
              </a:ext>
            </a:extLst>
          </p:cNvPr>
          <p:cNvSpPr txBox="1">
            <a:spLocks/>
          </p:cNvSpPr>
          <p:nvPr/>
        </p:nvSpPr>
        <p:spPr>
          <a:xfrm>
            <a:off x="629312" y="1616538"/>
            <a:ext cx="7373833" cy="422702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31800">
              <a:buClr>
                <a:srgbClr val="FFC000"/>
              </a:buClr>
              <a:buFont typeface="Wingdings" panose="05000000000000000000" pitchFamily="2" charset="2"/>
              <a:buChar char="ü"/>
            </a:pPr>
            <a:r>
              <a:rPr lang="en-US" dirty="0">
                <a:ea typeface="Calibri"/>
                <a:cs typeface="Calibri"/>
              </a:rPr>
              <a:t>Who are we? </a:t>
            </a:r>
          </a:p>
          <a:p>
            <a:pPr lvl="1" indent="-431800">
              <a:buClr>
                <a:srgbClr val="FFC000"/>
              </a:buClr>
              <a:buFont typeface="Wingdings" panose="05000000000000000000" pitchFamily="2" charset="2"/>
              <a:buChar char="ü"/>
            </a:pPr>
            <a:r>
              <a:rPr lang="en-US" dirty="0">
                <a:ea typeface="Calibri"/>
                <a:cs typeface="Calibri"/>
              </a:rPr>
              <a:t>Programme overview &amp; delivery </a:t>
            </a:r>
          </a:p>
          <a:p>
            <a:pPr lvl="1" indent="-431800">
              <a:buClr>
                <a:srgbClr val="FFC000"/>
              </a:buClr>
              <a:buFont typeface="Wingdings" panose="05000000000000000000" pitchFamily="2" charset="2"/>
              <a:buChar char="ü"/>
            </a:pPr>
            <a:r>
              <a:rPr lang="en-US" dirty="0">
                <a:ea typeface="Calibri"/>
                <a:cs typeface="Calibri"/>
              </a:rPr>
              <a:t>Recruitment </a:t>
            </a:r>
          </a:p>
          <a:p>
            <a:pPr lvl="1" indent="-431800">
              <a:buClr>
                <a:srgbClr val="FFC000"/>
              </a:buClr>
              <a:buFont typeface="Wingdings" panose="05000000000000000000" pitchFamily="2" charset="2"/>
              <a:buChar char="ü"/>
            </a:pPr>
            <a:r>
              <a:rPr lang="en-US" dirty="0">
                <a:ea typeface="Calibri"/>
                <a:cs typeface="Calibri"/>
              </a:rPr>
              <a:t>Funding </a:t>
            </a:r>
          </a:p>
          <a:p>
            <a:pPr lvl="1" indent="-431800">
              <a:buClr>
                <a:srgbClr val="FFC000"/>
              </a:buClr>
              <a:buFont typeface="Wingdings" panose="05000000000000000000" pitchFamily="2" charset="2"/>
              <a:buChar char="ü"/>
            </a:pPr>
            <a:r>
              <a:rPr lang="en-US" dirty="0">
                <a:ea typeface="Calibri"/>
                <a:cs typeface="Calibri"/>
              </a:rPr>
              <a:t>Next steps </a:t>
            </a:r>
          </a:p>
          <a:p>
            <a:pPr lvl="1" indent="-431800">
              <a:buClr>
                <a:srgbClr val="FFC000"/>
              </a:buClr>
              <a:buFont typeface="Wingdings" panose="05000000000000000000" pitchFamily="2" charset="2"/>
              <a:buChar char="ü"/>
            </a:pPr>
            <a:r>
              <a:rPr lang="en-US" dirty="0">
                <a:ea typeface="Calibri"/>
                <a:cs typeface="Calibri"/>
              </a:rPr>
              <a:t>Q&amp;A </a:t>
            </a:r>
          </a:p>
        </p:txBody>
      </p:sp>
    </p:spTree>
    <p:extLst>
      <p:ext uri="{BB962C8B-B14F-4D97-AF65-F5344CB8AC3E}">
        <p14:creationId xmlns:p14="http://schemas.microsoft.com/office/powerpoint/2010/main" val="264254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0D38BE-5FA7-4C16-269C-AB48FC6313FF}"/>
              </a:ext>
            </a:extLst>
          </p:cNvPr>
          <p:cNvSpPr/>
          <p:nvPr/>
        </p:nvSpPr>
        <p:spPr>
          <a:xfrm>
            <a:off x="1" y="506809"/>
            <a:ext cx="8001000"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6" name="Title 1">
            <a:extLst>
              <a:ext uri="{FF2B5EF4-FFF2-40B4-BE49-F238E27FC236}">
                <a16:creationId xmlns:a16="http://schemas.microsoft.com/office/drawing/2014/main" id="{C495812C-1420-3CA1-1B9F-B6390A90BA5F}"/>
              </a:ext>
            </a:extLst>
          </p:cNvPr>
          <p:cNvSpPr>
            <a:spLocks noGrp="1"/>
          </p:cNvSpPr>
          <p:nvPr>
            <p:ph type="title"/>
          </p:nvPr>
        </p:nvSpPr>
        <p:spPr>
          <a:xfrm>
            <a:off x="123826" y="256726"/>
            <a:ext cx="10515600" cy="1325563"/>
          </a:xfrm>
        </p:spPr>
        <p:txBody>
          <a:bodyPr/>
          <a:lstStyle/>
          <a:p>
            <a:r>
              <a:rPr lang="en-US">
                <a:solidFill>
                  <a:schemeClr val="bg1"/>
                </a:solidFill>
              </a:rPr>
              <a:t>Who are Best Practice Network?</a:t>
            </a:r>
            <a:endParaRPr lang="en-GB">
              <a:solidFill>
                <a:schemeClr val="bg1"/>
              </a:solidFill>
            </a:endParaRPr>
          </a:p>
        </p:txBody>
      </p:sp>
      <p:sp>
        <p:nvSpPr>
          <p:cNvPr id="7" name="Content Placeholder 2">
            <a:extLst>
              <a:ext uri="{FF2B5EF4-FFF2-40B4-BE49-F238E27FC236}">
                <a16:creationId xmlns:a16="http://schemas.microsoft.com/office/drawing/2014/main" id="{EEE25FFF-8A9A-2CAE-264A-3BF7DABE666D}"/>
              </a:ext>
            </a:extLst>
          </p:cNvPr>
          <p:cNvSpPr txBox="1">
            <a:spLocks/>
          </p:cNvSpPr>
          <p:nvPr/>
        </p:nvSpPr>
        <p:spPr>
          <a:xfrm>
            <a:off x="602255" y="2034181"/>
            <a:ext cx="8856643" cy="222934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32000">
              <a:buClr>
                <a:srgbClr val="FFC000"/>
              </a:buClr>
              <a:buFont typeface="Wingdings" panose="05000000000000000000" pitchFamily="2" charset="2"/>
              <a:buChar char="ü"/>
            </a:pPr>
            <a:r>
              <a:rPr lang="en-US" dirty="0"/>
              <a:t>Apprenticeship provider supporting 2000+ apprentices</a:t>
            </a:r>
          </a:p>
          <a:p>
            <a:pPr lvl="1" indent="-432000">
              <a:buClr>
                <a:srgbClr val="FFC000"/>
              </a:buClr>
              <a:buFont typeface="Wingdings" panose="05000000000000000000" pitchFamily="2" charset="2"/>
              <a:buChar char="ü"/>
            </a:pPr>
            <a:r>
              <a:rPr lang="en-US" dirty="0"/>
              <a:t>Accredited national ITT provider</a:t>
            </a:r>
          </a:p>
          <a:p>
            <a:pPr lvl="1" indent="-432000">
              <a:buClr>
                <a:srgbClr val="FFC000"/>
              </a:buClr>
              <a:buFont typeface="Wingdings" panose="05000000000000000000" pitchFamily="2" charset="2"/>
              <a:buChar char="ü"/>
            </a:pPr>
            <a:r>
              <a:rPr lang="en-US" dirty="0"/>
              <a:t>Accredited lead provider for ECF and NPQs</a:t>
            </a:r>
          </a:p>
          <a:p>
            <a:pPr lvl="1" indent="-432000">
              <a:buClr>
                <a:srgbClr val="FFC000"/>
              </a:buClr>
              <a:buFont typeface="Wingdings" panose="05000000000000000000" pitchFamily="2" charset="2"/>
              <a:buChar char="ü"/>
            </a:pPr>
            <a:r>
              <a:rPr lang="en-US" dirty="0"/>
              <a:t>Ofsted Outstanding Provider, 2023</a:t>
            </a:r>
          </a:p>
          <a:p>
            <a:pPr lvl="1" indent="-432000">
              <a:buClr>
                <a:srgbClr val="FFC000"/>
              </a:buClr>
              <a:buFont typeface="Wingdings" panose="05000000000000000000" pitchFamily="2" charset="2"/>
              <a:buChar char="ü"/>
            </a:pPr>
            <a:r>
              <a:rPr lang="en-US" dirty="0"/>
              <a:t>Education and Childcare Apprenticeship Provider of the Year, 2023 &amp; 2024</a:t>
            </a:r>
          </a:p>
        </p:txBody>
      </p:sp>
      <p:pic>
        <p:nvPicPr>
          <p:cNvPr id="8" name="Picture 2" descr="image">
            <a:extLst>
              <a:ext uri="{FF2B5EF4-FFF2-40B4-BE49-F238E27FC236}">
                <a16:creationId xmlns:a16="http://schemas.microsoft.com/office/drawing/2014/main" id="{33A8792E-9EB9-7417-6D1A-988088086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825" y="4370389"/>
            <a:ext cx="6745940" cy="164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2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81FD-CE19-5B8A-2ACD-203C3AB12D3C}"/>
              </a:ext>
            </a:extLst>
          </p:cNvPr>
          <p:cNvSpPr>
            <a:spLocks noGrp="1"/>
          </p:cNvSpPr>
          <p:nvPr>
            <p:ph type="title"/>
          </p:nvPr>
        </p:nvSpPr>
        <p:spPr>
          <a:xfrm>
            <a:off x="4127787" y="-120339"/>
            <a:ext cx="10515600" cy="1325563"/>
          </a:xfrm>
        </p:spPr>
        <p:txBody>
          <a:bodyPr/>
          <a:lstStyle/>
          <a:p>
            <a:r>
              <a:rPr lang="en-GB"/>
              <a:t>Teaching assistant L3 </a:t>
            </a:r>
          </a:p>
        </p:txBody>
      </p:sp>
      <p:sp>
        <p:nvSpPr>
          <p:cNvPr id="3" name="Content Placeholder 2">
            <a:extLst>
              <a:ext uri="{FF2B5EF4-FFF2-40B4-BE49-F238E27FC236}">
                <a16:creationId xmlns:a16="http://schemas.microsoft.com/office/drawing/2014/main" id="{482A15DC-3607-FF86-90D8-7A040B4B70FA}"/>
              </a:ext>
            </a:extLst>
          </p:cNvPr>
          <p:cNvSpPr>
            <a:spLocks noGrp="1"/>
          </p:cNvSpPr>
          <p:nvPr>
            <p:ph idx="1"/>
          </p:nvPr>
        </p:nvSpPr>
        <p:spPr>
          <a:xfrm>
            <a:off x="629175" y="1205224"/>
            <a:ext cx="5065295" cy="3379001"/>
          </a:xfrm>
        </p:spPr>
        <p:txBody>
          <a:bodyPr>
            <a:normAutofit lnSpcReduction="10000"/>
          </a:bodyPr>
          <a:lstStyle/>
          <a:p>
            <a:pPr marL="285750" indent="-285750">
              <a:spcAft>
                <a:spcPts val="600"/>
              </a:spcAft>
              <a:buFont typeface="Arial" panose="020B0604020202020204" pitchFamily="34" charset="0"/>
              <a:buChar char="•"/>
            </a:pPr>
            <a:r>
              <a:rPr lang="en-GB" sz="1800" dirty="0">
                <a:latin typeface="+mj-lt"/>
              </a:rPr>
              <a:t>Ideal for anyone working in or looking for a career in a teaching support role </a:t>
            </a:r>
            <a:endParaRPr lang="en-US" sz="1800" b="1" dirty="0">
              <a:latin typeface="+mj-lt"/>
            </a:endParaRPr>
          </a:p>
          <a:p>
            <a:pPr marL="285750" indent="-285750">
              <a:spcAft>
                <a:spcPts val="600"/>
              </a:spcAft>
              <a:buFont typeface="Arial" panose="020B0604020202020204" pitchFamily="34" charset="0"/>
              <a:buChar char="•"/>
            </a:pPr>
            <a:r>
              <a:rPr lang="en-US" sz="1800" dirty="0">
                <a:latin typeface="+mj-lt"/>
              </a:rPr>
              <a:t>15 month </a:t>
            </a:r>
            <a:r>
              <a:rPr lang="en-US" sz="1800" dirty="0" err="1">
                <a:latin typeface="+mj-lt"/>
              </a:rPr>
              <a:t>programme</a:t>
            </a:r>
            <a:r>
              <a:rPr lang="en-US" sz="1800" dirty="0">
                <a:latin typeface="+mj-lt"/>
              </a:rPr>
              <a:t> + 3 months EPA (</a:t>
            </a:r>
            <a:r>
              <a:rPr lang="en-US" sz="1800" dirty="0" err="1">
                <a:latin typeface="+mj-lt"/>
              </a:rPr>
              <a:t>dependant</a:t>
            </a:r>
            <a:r>
              <a:rPr lang="en-US" sz="1800" dirty="0">
                <a:latin typeface="+mj-lt"/>
              </a:rPr>
              <a:t> on working hours) </a:t>
            </a:r>
          </a:p>
          <a:p>
            <a:pPr marL="285750" indent="-285750">
              <a:spcAft>
                <a:spcPts val="600"/>
              </a:spcAft>
              <a:buFont typeface="Arial" panose="020B0604020202020204" pitchFamily="34" charset="0"/>
              <a:buChar char="•"/>
            </a:pPr>
            <a:r>
              <a:rPr lang="en-US" sz="1800" dirty="0">
                <a:latin typeface="+mj-lt"/>
              </a:rPr>
              <a:t>Functional skills </a:t>
            </a:r>
            <a:r>
              <a:rPr lang="en-US" sz="1800" dirty="0" err="1">
                <a:latin typeface="+mj-lt"/>
              </a:rPr>
              <a:t>maths</a:t>
            </a:r>
            <a:r>
              <a:rPr lang="en-US" sz="1800" dirty="0">
                <a:latin typeface="+mj-lt"/>
              </a:rPr>
              <a:t> and English L2 required if apprentice does not already have equivalent qualifications</a:t>
            </a:r>
          </a:p>
          <a:p>
            <a:pPr marL="285750" indent="-285750">
              <a:spcAft>
                <a:spcPts val="600"/>
              </a:spcAft>
              <a:buFont typeface="Arial" panose="020B0604020202020204" pitchFamily="34" charset="0"/>
              <a:buChar char="•"/>
            </a:pPr>
            <a:r>
              <a:rPr lang="en-GB" sz="1800" dirty="0">
                <a:latin typeface="+mj-lt"/>
              </a:rPr>
              <a:t>Learners will be able to personalise their pathways based on their choice of specialist area(s) </a:t>
            </a:r>
            <a:br>
              <a:rPr lang="en-GB" dirty="0"/>
            </a:br>
            <a:endParaRPr lang="en-GB" dirty="0"/>
          </a:p>
          <a:p>
            <a:endParaRPr lang="en-GB" dirty="0"/>
          </a:p>
          <a:p>
            <a:pPr marL="457200" indent="-457200">
              <a:buFont typeface="Arial" panose="020B0604020202020204" pitchFamily="34" charset="0"/>
              <a:buChar char="•"/>
            </a:pPr>
            <a:endParaRPr lang="en-GB" dirty="0"/>
          </a:p>
        </p:txBody>
      </p:sp>
      <p:pic>
        <p:nvPicPr>
          <p:cNvPr id="2050" name="Picture 2">
            <a:extLst>
              <a:ext uri="{FF2B5EF4-FFF2-40B4-BE49-F238E27FC236}">
                <a16:creationId xmlns:a16="http://schemas.microsoft.com/office/drawing/2014/main" id="{2643D48E-704F-464F-1CF8-F935A40342BA}"/>
              </a:ext>
            </a:extLst>
          </p:cNvPr>
          <p:cNvPicPr>
            <a:picLocks noChangeAspect="1" noChangeArrowheads="1"/>
          </p:cNvPicPr>
          <p:nvPr/>
        </p:nvPicPr>
        <p:blipFill>
          <a:blip r:embed="rId3"/>
          <a:srcRect l="187" r="187"/>
          <a:stretch/>
        </p:blipFill>
        <p:spPr bwMode="auto">
          <a:xfrm>
            <a:off x="7354481" y="1407180"/>
            <a:ext cx="3749589" cy="2499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1A216B-16DB-948D-CEBC-B2263980B053}"/>
              </a:ext>
            </a:extLst>
          </p:cNvPr>
          <p:cNvSpPr txBox="1"/>
          <p:nvPr/>
        </p:nvSpPr>
        <p:spPr>
          <a:xfrm>
            <a:off x="892631" y="4270924"/>
            <a:ext cx="6219370" cy="1716367"/>
          </a:xfrm>
          <a:prstGeom prst="rect">
            <a:avLst/>
          </a:prstGeom>
          <a:noFill/>
        </p:spPr>
        <p:txBody>
          <a:bodyPr wrap="square">
            <a:spAutoFit/>
          </a:bodyPr>
          <a:lstStyle/>
          <a:p>
            <a:pPr>
              <a:lnSpc>
                <a:spcPct val="90000"/>
              </a:lnSpc>
              <a:buFont typeface="Arial" panose="020B0604020202020204" pitchFamily="34" charset="0"/>
            </a:pPr>
            <a:r>
              <a:rPr lang="en-US" b="1" dirty="0">
                <a:solidFill>
                  <a:schemeClr val="accent1"/>
                </a:solidFill>
                <a:latin typeface="+mj-lt"/>
              </a:rPr>
              <a:t>Entry Requirements</a:t>
            </a:r>
          </a:p>
          <a:p>
            <a:pPr>
              <a:lnSpc>
                <a:spcPct val="90000"/>
              </a:lnSpc>
              <a:buFont typeface="Arial" panose="020B0604020202020204" pitchFamily="34" charset="0"/>
            </a:pPr>
            <a:r>
              <a:rPr lang="en-US" dirty="0">
                <a:solidFill>
                  <a:schemeClr val="accent1"/>
                </a:solidFill>
                <a:latin typeface="+mj-lt"/>
              </a:rPr>
              <a:t>Apprentices must meet the following criteria:</a:t>
            </a:r>
          </a:p>
          <a:p>
            <a:pPr marL="342900" indent="-342900">
              <a:lnSpc>
                <a:spcPct val="90000"/>
              </a:lnSpc>
              <a:buFont typeface="Arial" panose="020B0604020202020204" pitchFamily="34" charset="0"/>
              <a:buChar char="•"/>
            </a:pPr>
            <a:r>
              <a:rPr lang="en-US" dirty="0">
                <a:solidFill>
                  <a:schemeClr val="accent1"/>
                </a:solidFill>
                <a:latin typeface="+mj-lt"/>
              </a:rPr>
              <a:t>Be employed as a Teaching Assistant</a:t>
            </a:r>
          </a:p>
          <a:p>
            <a:pPr marL="342900" indent="-342900">
              <a:lnSpc>
                <a:spcPct val="90000"/>
              </a:lnSpc>
              <a:spcBef>
                <a:spcPts val="500"/>
              </a:spcBef>
              <a:buClr>
                <a:schemeClr val="accent1"/>
              </a:buClr>
              <a:buFont typeface="Arial" panose="020B0604020202020204" pitchFamily="34" charset="0"/>
              <a:buChar char="•"/>
            </a:pPr>
            <a:r>
              <a:rPr lang="en-US" dirty="0">
                <a:solidFill>
                  <a:schemeClr val="accent1"/>
                </a:solidFill>
                <a:latin typeface="+mj-lt"/>
              </a:rPr>
              <a:t>GCSE grade 4/C or above in English and </a:t>
            </a:r>
            <a:r>
              <a:rPr lang="en-US" dirty="0" err="1">
                <a:solidFill>
                  <a:schemeClr val="accent1"/>
                </a:solidFill>
                <a:latin typeface="+mj-lt"/>
              </a:rPr>
              <a:t>Maths</a:t>
            </a:r>
            <a:r>
              <a:rPr lang="en-US" dirty="0">
                <a:solidFill>
                  <a:schemeClr val="accent1"/>
                </a:solidFill>
                <a:latin typeface="+mj-lt"/>
              </a:rPr>
              <a:t>, or able to achieve Level 2 whilst on </a:t>
            </a:r>
            <a:r>
              <a:rPr lang="en-US" dirty="0" err="1">
                <a:solidFill>
                  <a:schemeClr val="accent1"/>
                </a:solidFill>
                <a:latin typeface="+mj-lt"/>
              </a:rPr>
              <a:t>programme</a:t>
            </a:r>
            <a:r>
              <a:rPr lang="en-US" dirty="0">
                <a:solidFill>
                  <a:schemeClr val="accent1"/>
                </a:solidFill>
                <a:latin typeface="+mj-lt"/>
              </a:rPr>
              <a:t> </a:t>
            </a:r>
          </a:p>
          <a:p>
            <a:pPr marL="342900" indent="-342900">
              <a:lnSpc>
                <a:spcPct val="90000"/>
              </a:lnSpc>
              <a:spcBef>
                <a:spcPts val="500"/>
              </a:spcBef>
              <a:buClr>
                <a:schemeClr val="accent1"/>
              </a:buClr>
              <a:buFont typeface="Arial" panose="020B0604020202020204" pitchFamily="34" charset="0"/>
              <a:buChar char="•"/>
            </a:pPr>
            <a:r>
              <a:rPr lang="en-US" dirty="0">
                <a:solidFill>
                  <a:schemeClr val="accent1"/>
                </a:solidFill>
                <a:latin typeface="+mj-lt"/>
              </a:rPr>
              <a:t>Resident of the UK for the past 3 years </a:t>
            </a:r>
            <a:endParaRPr lang="en-GB" dirty="0">
              <a:solidFill>
                <a:schemeClr val="accent1"/>
              </a:solidFill>
              <a:latin typeface="+mj-lt"/>
            </a:endParaRPr>
          </a:p>
        </p:txBody>
      </p:sp>
    </p:spTree>
    <p:extLst>
      <p:ext uri="{BB962C8B-B14F-4D97-AF65-F5344CB8AC3E}">
        <p14:creationId xmlns:p14="http://schemas.microsoft.com/office/powerpoint/2010/main" val="32878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C7DDC5-1345-4E1D-B865-79BC32EFA7C7}"/>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Our Delivery Plan</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DEA58B72-642E-4C1B-B5CF-B707DE045F9D}"/>
              </a:ext>
            </a:extLst>
          </p:cNvPr>
          <p:cNvGraphicFramePr/>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2A354B0-6F60-2F84-6D38-1FD4718E297E}"/>
              </a:ext>
            </a:extLst>
          </p:cNvPr>
          <p:cNvSpPr txBox="1"/>
          <p:nvPr/>
        </p:nvSpPr>
        <p:spPr>
          <a:xfrm>
            <a:off x="5743787" y="2655147"/>
            <a:ext cx="16526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Light" panose="020F0302020204030204"/>
                <a:ea typeface="+mn-ea"/>
                <a:cs typeface="+mn-cs"/>
              </a:rPr>
              <a:t>Progress reviews every 6 weeks </a:t>
            </a:r>
          </a:p>
        </p:txBody>
      </p:sp>
    </p:spTree>
    <p:extLst>
      <p:ext uri="{BB962C8B-B14F-4D97-AF65-F5344CB8AC3E}">
        <p14:creationId xmlns:p14="http://schemas.microsoft.com/office/powerpoint/2010/main" val="121231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6D0AE-B9E5-9374-77CE-753125EAF987}"/>
              </a:ext>
            </a:extLst>
          </p:cNvPr>
          <p:cNvSpPr/>
          <p:nvPr/>
        </p:nvSpPr>
        <p:spPr>
          <a:xfrm>
            <a:off x="0" y="506809"/>
            <a:ext cx="7037727" cy="825398"/>
          </a:xfrm>
          <a:prstGeom prst="rect">
            <a:avLst/>
          </a:prstGeom>
          <a:solidFill>
            <a:srgbClr val="CE0F69"/>
          </a:solidFill>
          <a:ln>
            <a:solidFill>
              <a:srgbClr val="CE0F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CE0F69"/>
              </a:highlight>
            </a:endParaRPr>
          </a:p>
        </p:txBody>
      </p:sp>
      <p:sp>
        <p:nvSpPr>
          <p:cNvPr id="4" name="Title 1">
            <a:extLst>
              <a:ext uri="{FF2B5EF4-FFF2-40B4-BE49-F238E27FC236}">
                <a16:creationId xmlns:a16="http://schemas.microsoft.com/office/drawing/2014/main" id="{EF4F28D7-07AF-F313-FEC7-6F1CD9487FAA}"/>
              </a:ext>
            </a:extLst>
          </p:cNvPr>
          <p:cNvSpPr>
            <a:spLocks noGrp="1"/>
          </p:cNvSpPr>
          <p:nvPr>
            <p:ph type="title"/>
          </p:nvPr>
        </p:nvSpPr>
        <p:spPr>
          <a:xfrm>
            <a:off x="83828" y="256726"/>
            <a:ext cx="10515600" cy="1325563"/>
          </a:xfrm>
        </p:spPr>
        <p:txBody>
          <a:bodyPr vert="horz" lIns="91440" tIns="45720" rIns="91440" bIns="45720" rtlCol="0" anchor="ctr">
            <a:normAutofit/>
          </a:bodyPr>
          <a:lstStyle/>
          <a:p>
            <a:r>
              <a:rPr lang="en-US">
                <a:solidFill>
                  <a:schemeClr val="bg1"/>
                </a:solidFill>
              </a:rPr>
              <a:t>Developing a Specialist Area</a:t>
            </a:r>
            <a:endParaRPr lang="en-GB">
              <a:solidFill>
                <a:schemeClr val="bg1"/>
              </a:solidFill>
            </a:endParaRPr>
          </a:p>
        </p:txBody>
      </p:sp>
      <p:sp>
        <p:nvSpPr>
          <p:cNvPr id="2" name="TextBox 1">
            <a:extLst>
              <a:ext uri="{FF2B5EF4-FFF2-40B4-BE49-F238E27FC236}">
                <a16:creationId xmlns:a16="http://schemas.microsoft.com/office/drawing/2014/main" id="{16D951DF-1445-C605-28F2-54572CCAF301}"/>
              </a:ext>
            </a:extLst>
          </p:cNvPr>
          <p:cNvSpPr txBox="1"/>
          <p:nvPr/>
        </p:nvSpPr>
        <p:spPr>
          <a:xfrm>
            <a:off x="643732" y="2276392"/>
            <a:ext cx="4943703" cy="3416320"/>
          </a:xfrm>
          <a:prstGeom prst="rect">
            <a:avLst/>
          </a:prstGeom>
          <a:noFill/>
        </p:spPr>
        <p:txBody>
          <a:bodyPr wrap="square" rtlCol="0">
            <a:spAutoFit/>
          </a:bodyPr>
          <a:lstStyle/>
          <a:p>
            <a:pPr marL="285750" indent="-285750">
              <a:buFont typeface="Arial" panose="020B0604020202020204" pitchFamily="34" charset="0"/>
              <a:buChar char="•"/>
            </a:pPr>
            <a:r>
              <a:rPr lang="en-GB" sz="2000"/>
              <a:t>All learners must select and complete one accredited specialism on programme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Can select more than one but it shouldn’t interfere with the job role or core apprenticeship programme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Certificates for any specialist area completed successfully </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
        <p:nvSpPr>
          <p:cNvPr id="5" name="Rectangle 4">
            <a:extLst>
              <a:ext uri="{FF2B5EF4-FFF2-40B4-BE49-F238E27FC236}">
                <a16:creationId xmlns:a16="http://schemas.microsoft.com/office/drawing/2014/main" id="{7A4882E1-2B78-88F4-9D3B-9D0B9F8FC3AF}"/>
              </a:ext>
            </a:extLst>
          </p:cNvPr>
          <p:cNvSpPr/>
          <p:nvPr/>
        </p:nvSpPr>
        <p:spPr>
          <a:xfrm>
            <a:off x="628027" y="2010645"/>
            <a:ext cx="4879155" cy="3261344"/>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3C62A3-3780-327C-5FDE-CAF49F252E9F}"/>
              </a:ext>
            </a:extLst>
          </p:cNvPr>
          <p:cNvPicPr>
            <a:picLocks noChangeAspect="1"/>
          </p:cNvPicPr>
          <p:nvPr/>
        </p:nvPicPr>
        <p:blipFill>
          <a:blip r:embed="rId3"/>
          <a:stretch>
            <a:fillRect/>
          </a:stretch>
        </p:blipFill>
        <p:spPr>
          <a:xfrm>
            <a:off x="6036034" y="1961685"/>
            <a:ext cx="5777123" cy="4840764"/>
          </a:xfrm>
          <a:prstGeom prst="rect">
            <a:avLst/>
          </a:prstGeom>
        </p:spPr>
      </p:pic>
    </p:spTree>
    <p:extLst>
      <p:ext uri="{BB962C8B-B14F-4D97-AF65-F5344CB8AC3E}">
        <p14:creationId xmlns:p14="http://schemas.microsoft.com/office/powerpoint/2010/main" val="116985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5A1B-833B-4C08-81A1-8CFF5B1AEAA0}"/>
              </a:ext>
            </a:extLst>
          </p:cNvPr>
          <p:cNvSpPr>
            <a:spLocks noGrp="1"/>
          </p:cNvSpPr>
          <p:nvPr>
            <p:ph type="title"/>
          </p:nvPr>
        </p:nvSpPr>
        <p:spPr>
          <a:xfrm>
            <a:off x="4416213" y="189018"/>
            <a:ext cx="6741160" cy="1325563"/>
          </a:xfrm>
        </p:spPr>
        <p:txBody>
          <a:bodyPr/>
          <a:lstStyle/>
          <a:p>
            <a:r>
              <a:rPr lang="en-US" b="1" dirty="0"/>
              <a:t>What will I learn? </a:t>
            </a:r>
            <a:endParaRPr lang="en-GB" b="1" dirty="0"/>
          </a:p>
        </p:txBody>
      </p:sp>
      <p:graphicFrame>
        <p:nvGraphicFramePr>
          <p:cNvPr id="5" name="Diagram 4">
            <a:extLst>
              <a:ext uri="{FF2B5EF4-FFF2-40B4-BE49-F238E27FC236}">
                <a16:creationId xmlns:a16="http://schemas.microsoft.com/office/drawing/2014/main" id="{3CC1F3DA-6B05-49DF-92E7-DFC3BDCFC16A}"/>
              </a:ext>
            </a:extLst>
          </p:cNvPr>
          <p:cNvGraphicFramePr/>
          <p:nvPr/>
        </p:nvGraphicFramePr>
        <p:xfrm>
          <a:off x="254000" y="1627928"/>
          <a:ext cx="11683999"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04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72A1E40-BF89-42F3-8ADC-E38B5461AF7D}"/>
                                            </p:graphicEl>
                                          </p:spTgt>
                                        </p:tgtEl>
                                        <p:attrNameLst>
                                          <p:attrName>style.visibility</p:attrName>
                                        </p:attrNameLst>
                                      </p:cBhvr>
                                      <p:to>
                                        <p:strVal val="visible"/>
                                      </p:to>
                                    </p:set>
                                    <p:animEffect transition="in" filter="fade">
                                      <p:cBhvr>
                                        <p:cTn id="7" dur="500"/>
                                        <p:tgtEl>
                                          <p:spTgt spid="5">
                                            <p:graphicEl>
                                              <a:dgm id="{F72A1E40-BF89-42F3-8ADC-E38B5461AF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EB8C74C-DCE7-44E6-91ED-508851AC7658}"/>
                                            </p:graphicEl>
                                          </p:spTgt>
                                        </p:tgtEl>
                                        <p:attrNameLst>
                                          <p:attrName>style.visibility</p:attrName>
                                        </p:attrNameLst>
                                      </p:cBhvr>
                                      <p:to>
                                        <p:strVal val="visible"/>
                                      </p:to>
                                    </p:set>
                                    <p:animEffect transition="in" filter="fade">
                                      <p:cBhvr>
                                        <p:cTn id="12" dur="500"/>
                                        <p:tgtEl>
                                          <p:spTgt spid="5">
                                            <p:graphicEl>
                                              <a:dgm id="{4EB8C74C-DCE7-44E6-91ED-508851AC765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E0B1C5F4-464B-41A0-8688-695B9FFDF994}"/>
                                            </p:graphicEl>
                                          </p:spTgt>
                                        </p:tgtEl>
                                        <p:attrNameLst>
                                          <p:attrName>style.visibility</p:attrName>
                                        </p:attrNameLst>
                                      </p:cBhvr>
                                      <p:to>
                                        <p:strVal val="visible"/>
                                      </p:to>
                                    </p:set>
                                    <p:animEffect transition="in" filter="fade">
                                      <p:cBhvr>
                                        <p:cTn id="17" dur="500"/>
                                        <p:tgtEl>
                                          <p:spTgt spid="5">
                                            <p:graphicEl>
                                              <a:dgm id="{E0B1C5F4-464B-41A0-8688-695B9FFDF99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995A352E-F439-4805-A3B1-9E5EA0A99320}"/>
                                            </p:graphicEl>
                                          </p:spTgt>
                                        </p:tgtEl>
                                        <p:attrNameLst>
                                          <p:attrName>style.visibility</p:attrName>
                                        </p:attrNameLst>
                                      </p:cBhvr>
                                      <p:to>
                                        <p:strVal val="visible"/>
                                      </p:to>
                                    </p:set>
                                    <p:animEffect transition="in" filter="fade">
                                      <p:cBhvr>
                                        <p:cTn id="22" dur="500"/>
                                        <p:tgtEl>
                                          <p:spTgt spid="5">
                                            <p:graphicEl>
                                              <a:dgm id="{995A352E-F439-4805-A3B1-9E5EA0A993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551D883-989F-4CFB-8E9E-72258CC7A08F}"/>
                                            </p:graphicEl>
                                          </p:spTgt>
                                        </p:tgtEl>
                                        <p:attrNameLst>
                                          <p:attrName>style.visibility</p:attrName>
                                        </p:attrNameLst>
                                      </p:cBhvr>
                                      <p:to>
                                        <p:strVal val="visible"/>
                                      </p:to>
                                    </p:set>
                                    <p:animEffect transition="in" filter="fade">
                                      <p:cBhvr>
                                        <p:cTn id="27" dur="500"/>
                                        <p:tgtEl>
                                          <p:spTgt spid="5">
                                            <p:graphicEl>
                                              <a:dgm id="{6551D883-989F-4CFB-8E9E-72258CC7A08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F86E3820-29C6-4B76-A903-76BE3103F4C9}"/>
                                            </p:graphicEl>
                                          </p:spTgt>
                                        </p:tgtEl>
                                        <p:attrNameLst>
                                          <p:attrName>style.visibility</p:attrName>
                                        </p:attrNameLst>
                                      </p:cBhvr>
                                      <p:to>
                                        <p:strVal val="visible"/>
                                      </p:to>
                                    </p:set>
                                    <p:animEffect transition="in" filter="fade">
                                      <p:cBhvr>
                                        <p:cTn id="32" dur="500"/>
                                        <p:tgtEl>
                                          <p:spTgt spid="5">
                                            <p:graphicEl>
                                              <a:dgm id="{F86E3820-29C6-4B76-A903-76BE3103F4C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5EB3EC99-2575-48EA-9074-74657F76D90C}"/>
                                            </p:graphicEl>
                                          </p:spTgt>
                                        </p:tgtEl>
                                        <p:attrNameLst>
                                          <p:attrName>style.visibility</p:attrName>
                                        </p:attrNameLst>
                                      </p:cBhvr>
                                      <p:to>
                                        <p:strVal val="visible"/>
                                      </p:to>
                                    </p:set>
                                    <p:animEffect transition="in" filter="fade">
                                      <p:cBhvr>
                                        <p:cTn id="37" dur="500"/>
                                        <p:tgtEl>
                                          <p:spTgt spid="5">
                                            <p:graphicEl>
                                              <a:dgm id="{5EB3EC99-2575-48EA-9074-74657F76D90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E67ABC72-8043-4A03-8B67-45C8F28F18ED}"/>
                                            </p:graphicEl>
                                          </p:spTgt>
                                        </p:tgtEl>
                                        <p:attrNameLst>
                                          <p:attrName>style.visibility</p:attrName>
                                        </p:attrNameLst>
                                      </p:cBhvr>
                                      <p:to>
                                        <p:strVal val="visible"/>
                                      </p:to>
                                    </p:set>
                                    <p:animEffect transition="in" filter="fade">
                                      <p:cBhvr>
                                        <p:cTn id="42" dur="500"/>
                                        <p:tgtEl>
                                          <p:spTgt spid="5">
                                            <p:graphicEl>
                                              <a:dgm id="{E67ABC72-8043-4A03-8B67-45C8F28F18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8E93-6C99-2207-36C7-5E3343AAB4BA}"/>
              </a:ext>
            </a:extLst>
          </p:cNvPr>
          <p:cNvSpPr>
            <a:spLocks noGrp="1"/>
          </p:cNvSpPr>
          <p:nvPr>
            <p:ph type="title"/>
          </p:nvPr>
        </p:nvSpPr>
        <p:spPr>
          <a:xfrm>
            <a:off x="3543692" y="204869"/>
            <a:ext cx="5732282" cy="1325563"/>
          </a:xfrm>
        </p:spPr>
        <p:txBody>
          <a:bodyPr/>
          <a:lstStyle/>
          <a:p>
            <a:r>
              <a:rPr lang="en-GB" b="1"/>
              <a:t>Employer requirements</a:t>
            </a:r>
          </a:p>
        </p:txBody>
      </p:sp>
      <p:sp>
        <p:nvSpPr>
          <p:cNvPr id="4" name="Cloud 3">
            <a:extLst>
              <a:ext uri="{FF2B5EF4-FFF2-40B4-BE49-F238E27FC236}">
                <a16:creationId xmlns:a16="http://schemas.microsoft.com/office/drawing/2014/main" id="{DB3AE890-CD0D-67A8-8018-6620FF8F3CA9}"/>
              </a:ext>
            </a:extLst>
          </p:cNvPr>
          <p:cNvSpPr/>
          <p:nvPr/>
        </p:nvSpPr>
        <p:spPr>
          <a:xfrm>
            <a:off x="1129644" y="1764384"/>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mj-lt"/>
              </a:rPr>
              <a:t>Attend learner reviews </a:t>
            </a:r>
          </a:p>
        </p:txBody>
      </p:sp>
      <p:sp>
        <p:nvSpPr>
          <p:cNvPr id="5" name="Cloud 4">
            <a:extLst>
              <a:ext uri="{FF2B5EF4-FFF2-40B4-BE49-F238E27FC236}">
                <a16:creationId xmlns:a16="http://schemas.microsoft.com/office/drawing/2014/main" id="{A14257F6-3E29-37C8-EEB7-99051B0CC779}"/>
              </a:ext>
            </a:extLst>
          </p:cNvPr>
          <p:cNvSpPr/>
          <p:nvPr/>
        </p:nvSpPr>
        <p:spPr>
          <a:xfrm>
            <a:off x="1218414" y="4150884"/>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mj-lt"/>
              </a:rPr>
              <a:t>Provide your apprentice with a mentor </a:t>
            </a:r>
          </a:p>
        </p:txBody>
      </p:sp>
      <p:sp>
        <p:nvSpPr>
          <p:cNvPr id="6" name="Cloud 5">
            <a:extLst>
              <a:ext uri="{FF2B5EF4-FFF2-40B4-BE49-F238E27FC236}">
                <a16:creationId xmlns:a16="http://schemas.microsoft.com/office/drawing/2014/main" id="{36E3A21B-2D76-F620-7051-969B43A999FA}"/>
              </a:ext>
            </a:extLst>
          </p:cNvPr>
          <p:cNvSpPr/>
          <p:nvPr/>
        </p:nvSpPr>
        <p:spPr>
          <a:xfrm>
            <a:off x="7938154" y="1659118"/>
            <a:ext cx="3035432"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mj-lt"/>
              </a:rPr>
              <a:t>Provide apprentice with 6 hours per week (FT) or 20% off the job training  (PT)</a:t>
            </a:r>
          </a:p>
        </p:txBody>
      </p:sp>
      <p:sp>
        <p:nvSpPr>
          <p:cNvPr id="7" name="Cloud 6">
            <a:extLst>
              <a:ext uri="{FF2B5EF4-FFF2-40B4-BE49-F238E27FC236}">
                <a16:creationId xmlns:a16="http://schemas.microsoft.com/office/drawing/2014/main" id="{CE3A685E-BC9B-DED7-E8CD-99DC7221666B}"/>
              </a:ext>
            </a:extLst>
          </p:cNvPr>
          <p:cNvSpPr/>
          <p:nvPr/>
        </p:nvSpPr>
        <p:spPr>
          <a:xfrm>
            <a:off x="7938154" y="4045077"/>
            <a:ext cx="3035432" cy="1875689"/>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mj-lt"/>
              </a:rPr>
              <a:t>Provide apprentices with opportunities to develop their knowledge, skills and behaviours</a:t>
            </a:r>
          </a:p>
        </p:txBody>
      </p:sp>
      <p:sp>
        <p:nvSpPr>
          <p:cNvPr id="8" name="Cloud 7">
            <a:extLst>
              <a:ext uri="{FF2B5EF4-FFF2-40B4-BE49-F238E27FC236}">
                <a16:creationId xmlns:a16="http://schemas.microsoft.com/office/drawing/2014/main" id="{9E4A2F59-9047-CEEE-B9EF-5A763C6D4214}"/>
              </a:ext>
            </a:extLst>
          </p:cNvPr>
          <p:cNvSpPr/>
          <p:nvPr/>
        </p:nvSpPr>
        <p:spPr>
          <a:xfrm>
            <a:off x="4540577" y="4110182"/>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mj-lt"/>
              </a:rPr>
              <a:t>Provide regular support, feedback and guidance to the apprentice </a:t>
            </a:r>
          </a:p>
        </p:txBody>
      </p:sp>
      <p:sp>
        <p:nvSpPr>
          <p:cNvPr id="10" name="Cloud 9">
            <a:extLst>
              <a:ext uri="{FF2B5EF4-FFF2-40B4-BE49-F238E27FC236}">
                <a16:creationId xmlns:a16="http://schemas.microsoft.com/office/drawing/2014/main" id="{44AE2B4B-D5C7-7D1E-488C-A36755DE84DE}"/>
              </a:ext>
            </a:extLst>
          </p:cNvPr>
          <p:cNvSpPr/>
          <p:nvPr/>
        </p:nvSpPr>
        <p:spPr>
          <a:xfrm>
            <a:off x="4527221" y="1594775"/>
            <a:ext cx="2828041" cy="1769882"/>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Allow time for apprentices to attend monthly webinars </a:t>
            </a:r>
          </a:p>
        </p:txBody>
      </p:sp>
    </p:spTree>
    <p:extLst>
      <p:ext uri="{BB962C8B-B14F-4D97-AF65-F5344CB8AC3E}">
        <p14:creationId xmlns:p14="http://schemas.microsoft.com/office/powerpoint/2010/main" val="218912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D78-1A6A-41FC-BF48-726BFD31A789}"/>
              </a:ext>
            </a:extLst>
          </p:cNvPr>
          <p:cNvSpPr txBox="1">
            <a:spLocks/>
          </p:cNvSpPr>
          <p:nvPr/>
        </p:nvSpPr>
        <p:spPr>
          <a:xfrm>
            <a:off x="630936" y="639520"/>
            <a:ext cx="3429000" cy="1719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Aft>
                <a:spcPts val="600"/>
              </a:spcAft>
            </a:pPr>
            <a:r>
              <a:rPr lang="en-US" sz="5400" b="1" kern="1200">
                <a:latin typeface="+mj-lt"/>
                <a:ea typeface="+mj-ea"/>
                <a:cs typeface="+mj-cs"/>
              </a:rPr>
              <a:t>End Point Assessment</a:t>
            </a:r>
          </a:p>
        </p:txBody>
      </p:sp>
      <p:sp>
        <p:nvSpPr>
          <p:cNvPr id="6" name="TextBox 5">
            <a:extLst>
              <a:ext uri="{FF2B5EF4-FFF2-40B4-BE49-F238E27FC236}">
                <a16:creationId xmlns:a16="http://schemas.microsoft.com/office/drawing/2014/main" id="{B1625179-5F41-987B-CAC0-09FBB7EDA90D}"/>
              </a:ext>
            </a:extLst>
          </p:cNvPr>
          <p:cNvSpPr txBox="1"/>
          <p:nvPr/>
        </p:nvSpPr>
        <p:spPr>
          <a:xfrm>
            <a:off x="881550" y="3328754"/>
            <a:ext cx="4742570" cy="3410712"/>
          </a:xfrm>
          <a:prstGeom prst="rect">
            <a:avLst/>
          </a:prstGeom>
        </p:spPr>
        <p:txBody>
          <a:bodyPr vert="horz" lIns="91440" tIns="45720" rIns="91440" bIns="45720" rtlCol="0" anchor="t">
            <a:noAutofit/>
          </a:bodyPr>
          <a:lstStyle/>
          <a:p>
            <a:pPr>
              <a:lnSpc>
                <a:spcPct val="90000"/>
              </a:lnSpc>
              <a:spcAft>
                <a:spcPts val="600"/>
              </a:spcAft>
            </a:pPr>
            <a:r>
              <a:rPr lang="en-US" sz="2400" b="1">
                <a:latin typeface="+mj-lt"/>
              </a:rPr>
              <a:t>Assessment method 1: </a:t>
            </a:r>
            <a:r>
              <a:rPr lang="en-US" sz="2400">
                <a:latin typeface="+mj-lt"/>
              </a:rPr>
              <a:t>Observation and questioning </a:t>
            </a:r>
          </a:p>
          <a:p>
            <a:pPr>
              <a:lnSpc>
                <a:spcPct val="90000"/>
              </a:lnSpc>
              <a:spcAft>
                <a:spcPts val="600"/>
              </a:spcAft>
            </a:pPr>
            <a:endParaRPr lang="en-US" sz="2400">
              <a:latin typeface="+mj-lt"/>
            </a:endParaRPr>
          </a:p>
          <a:p>
            <a:pPr>
              <a:lnSpc>
                <a:spcPct val="90000"/>
              </a:lnSpc>
              <a:spcAft>
                <a:spcPts val="600"/>
              </a:spcAft>
            </a:pPr>
            <a:r>
              <a:rPr lang="en-US" sz="2400" b="1">
                <a:latin typeface="+mj-lt"/>
              </a:rPr>
              <a:t>Assessment method 2: </a:t>
            </a:r>
            <a:r>
              <a:rPr lang="en-US" sz="2400">
                <a:latin typeface="+mj-lt"/>
              </a:rPr>
              <a:t>Professional discussion underpinned by a portfolio of evidence </a:t>
            </a:r>
          </a:p>
          <a:p>
            <a:pPr>
              <a:lnSpc>
                <a:spcPct val="90000"/>
              </a:lnSpc>
              <a:spcAft>
                <a:spcPts val="600"/>
              </a:spcAft>
            </a:pPr>
            <a:endParaRPr lang="en-US" sz="2000">
              <a:latin typeface="+mj-lt"/>
            </a:endParaRPr>
          </a:p>
        </p:txBody>
      </p:sp>
      <p:pic>
        <p:nvPicPr>
          <p:cNvPr id="7" name="Picture 6">
            <a:extLst>
              <a:ext uri="{FF2B5EF4-FFF2-40B4-BE49-F238E27FC236}">
                <a16:creationId xmlns:a16="http://schemas.microsoft.com/office/drawing/2014/main" id="{D8217AE3-3092-E174-6624-8A13079D422C}"/>
              </a:ext>
            </a:extLst>
          </p:cNvPr>
          <p:cNvPicPr>
            <a:picLocks noChangeAspect="1"/>
          </p:cNvPicPr>
          <p:nvPr/>
        </p:nvPicPr>
        <p:blipFill>
          <a:blip r:embed="rId3"/>
          <a:stretch>
            <a:fillRect/>
          </a:stretch>
        </p:blipFill>
        <p:spPr>
          <a:xfrm>
            <a:off x="10224758" y="245800"/>
            <a:ext cx="1619333" cy="787440"/>
          </a:xfrm>
          <a:prstGeom prst="rect">
            <a:avLst/>
          </a:prstGeom>
        </p:spPr>
      </p:pic>
      <p:pic>
        <p:nvPicPr>
          <p:cNvPr id="3" name="Picture 2" descr="Free People on a Video Call Stock Photo">
            <a:extLst>
              <a:ext uri="{FF2B5EF4-FFF2-40B4-BE49-F238E27FC236}">
                <a16:creationId xmlns:a16="http://schemas.microsoft.com/office/drawing/2014/main" id="{FAE0B6D2-ACAC-9E7E-E401-874C524EDF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14" r="2" b="211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80802"/>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021.potx" id="{B0D4E6B0-A4C7-4C4A-B0A2-71E096988CA7}" vid="{2826DCC8-0CE6-4600-A714-562B0B9E7CD0}"/>
    </a:ext>
  </a:extLst>
</a:theme>
</file>

<file path=ppt/theme/theme2.xml><?xml version="1.0" encoding="utf-8"?>
<a:theme xmlns:a="http://schemas.openxmlformats.org/drawingml/2006/main" name="1_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BFBD7C588026419D3C5C7FA5CACACC" ma:contentTypeVersion="17" ma:contentTypeDescription="Create a new document." ma:contentTypeScope="" ma:versionID="ee21b849d72b256fa7a362f633795b9f">
  <xsd:schema xmlns:xsd="http://www.w3.org/2001/XMLSchema" xmlns:xs="http://www.w3.org/2001/XMLSchema" xmlns:p="http://schemas.microsoft.com/office/2006/metadata/properties" xmlns:ns2="f430cff2-731d-4fd0-81d8-5f01914ecb21" xmlns:ns3="cd23a66d-aee4-4017-ad75-400f08c71055" targetNamespace="http://schemas.microsoft.com/office/2006/metadata/properties" ma:root="true" ma:fieldsID="7a80166210f97f068bc3de56cfff00f5" ns2:_="" ns3:_="">
    <xsd:import namespace="f430cff2-731d-4fd0-81d8-5f01914ecb21"/>
    <xsd:import namespace="cd23a66d-aee4-4017-ad75-400f08c71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0cff2-731d-4fd0-81d8-5f01914ec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183ff7b-4be9-47d7-850a-4430587fd2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23a66d-aee4-4017-ad75-400f08c7105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275c074-ab06-47eb-a0d6-454e2ebbafc5}" ma:internalName="TaxCatchAll" ma:showField="CatchAllData" ma:web="cd23a66d-aee4-4017-ad75-400f08c7105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30cff2-731d-4fd0-81d8-5f01914ecb21">
      <Terms xmlns="http://schemas.microsoft.com/office/infopath/2007/PartnerControls"/>
    </lcf76f155ced4ddcb4097134ff3c332f>
    <TaxCatchAll xmlns="cd23a66d-aee4-4017-ad75-400f08c71055" xsi:nil="true"/>
  </documentManagement>
</p:properties>
</file>

<file path=customXml/itemProps1.xml><?xml version="1.0" encoding="utf-8"?>
<ds:datastoreItem xmlns:ds="http://schemas.openxmlformats.org/officeDocument/2006/customXml" ds:itemID="{CD1B4B28-5285-45DD-9734-C9D76A1E24E8}">
  <ds:schemaRefs>
    <ds:schemaRef ds:uri="http://schemas.microsoft.com/sharepoint/v3/contenttype/forms"/>
  </ds:schemaRefs>
</ds:datastoreItem>
</file>

<file path=customXml/itemProps2.xml><?xml version="1.0" encoding="utf-8"?>
<ds:datastoreItem xmlns:ds="http://schemas.openxmlformats.org/officeDocument/2006/customXml" ds:itemID="{DDF56098-560B-4DD1-A572-5A77EA641F2F}">
  <ds:schemaRefs>
    <ds:schemaRef ds:uri="cd23a66d-aee4-4017-ad75-400f08c71055"/>
    <ds:schemaRef ds:uri="f430cff2-731d-4fd0-81d8-5f01914ecb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BEA6BB-4D4B-44BB-AACC-53A11CA7A300}">
  <ds:schemaRefs>
    <ds:schemaRef ds:uri="http://schemas.microsoft.com/office/2006/documentManagement/types"/>
    <ds:schemaRef ds:uri="http://purl.org/dc/terms/"/>
    <ds:schemaRef ds:uri="cd23a66d-aee4-4017-ad75-400f08c71055"/>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f430cff2-731d-4fd0-81d8-5f01914ecb2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BPN Powerpoint template 2021</Template>
  <TotalTime>8697</TotalTime>
  <Words>1152</Words>
  <Application>Microsoft Office PowerPoint</Application>
  <PresentationFormat>Widescreen</PresentationFormat>
  <Paragraphs>128</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Arial</vt:lpstr>
      <vt:lpstr>Calibri</vt:lpstr>
      <vt:lpstr>Calibri Light</vt:lpstr>
      <vt:lpstr>Helvetica</vt:lpstr>
      <vt:lpstr>Wingdings</vt:lpstr>
      <vt:lpstr>Office Theme</vt:lpstr>
      <vt:lpstr>1_Office Theme</vt:lpstr>
      <vt:lpstr>Teaching Assistant  Level 3 Apprenticeship </vt:lpstr>
      <vt:lpstr>PowerPoint Presentation</vt:lpstr>
      <vt:lpstr>Who are Best Practice Network?</vt:lpstr>
      <vt:lpstr>Teaching assistant L3 </vt:lpstr>
      <vt:lpstr>Our Delivery Plan</vt:lpstr>
      <vt:lpstr>Developing a Specialist Area</vt:lpstr>
      <vt:lpstr>What will I learn? </vt:lpstr>
      <vt:lpstr>Employer requirements</vt:lpstr>
      <vt:lpstr>PowerPoint Presentation</vt:lpstr>
      <vt:lpstr>Career progression for apprentices</vt:lpstr>
      <vt:lpstr>Continuous discount </vt:lpstr>
      <vt:lpstr> </vt:lpstr>
      <vt:lpstr> </vt:lpstr>
      <vt:lpstr>Funding </vt:lpstr>
      <vt:lpstr> </vt:lpstr>
      <vt:lpstr>Recruitment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Kasia Ekiert</dc:creator>
  <cp:lastModifiedBy>Maggie McAlea</cp:lastModifiedBy>
  <cp:revision>9</cp:revision>
  <dcterms:created xsi:type="dcterms:W3CDTF">2023-11-30T15:25:28Z</dcterms:created>
  <dcterms:modified xsi:type="dcterms:W3CDTF">2024-07-22T14:43:32Z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0x010100C9DF5FEC382A2F4E84AACF2E25ADAFA2</vt:lpwstr>
  </property>
</Properties>
</file>