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sldIdLst>
    <p:sldId id="4088" r:id="rId5"/>
    <p:sldId id="4117" r:id="rId6"/>
    <p:sldId id="4094" r:id="rId7"/>
    <p:sldId id="323" r:id="rId8"/>
    <p:sldId id="5746" r:id="rId9"/>
    <p:sldId id="4090" r:id="rId10"/>
    <p:sldId id="5748" r:id="rId11"/>
    <p:sldId id="3432" r:id="rId12"/>
    <p:sldId id="4098" r:id="rId13"/>
    <p:sldId id="270" r:id="rId14"/>
    <p:sldId id="4119" r:id="rId15"/>
    <p:sldId id="4091" r:id="rId16"/>
    <p:sldId id="4101" r:id="rId17"/>
    <p:sldId id="4087" r:id="rId18"/>
    <p:sldId id="4093" r:id="rId19"/>
    <p:sldId id="4096" r:id="rId20"/>
    <p:sldId id="4097" r:id="rId21"/>
    <p:sldId id="4106" r:id="rId22"/>
    <p:sldId id="574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CAC414-1C7A-4BF7-AF83-F353E04E40D5}" v="30" dt="2026-04-23T14:07:53.9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2" autoAdjust="0"/>
    <p:restoredTop sz="96327"/>
  </p:normalViewPr>
  <p:slideViewPr>
    <p:cSldViewPr snapToGrid="0" snapToObjects="1">
      <p:cViewPr varScale="1">
        <p:scale>
          <a:sx n="97" d="100"/>
          <a:sy n="97" d="100"/>
        </p:scale>
        <p:origin x="68" y="168"/>
      </p:cViewPr>
      <p:guideLst/>
    </p:cSldViewPr>
  </p:slideViewPr>
  <p:notesTextViewPr>
    <p:cViewPr>
      <p:scale>
        <a:sx n="1" d="1"/>
        <a:sy n="1" d="1"/>
      </p:scale>
      <p:origin x="0" y="0"/>
    </p:cViewPr>
  </p:notesTextViewPr>
  <p:sorterViewPr>
    <p:cViewPr>
      <p:scale>
        <a:sx n="100" d="100"/>
        <a:sy n="100" d="100"/>
      </p:scale>
      <p:origin x="0" y="-3019"/>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2956468671065"/>
          <c:y val="2.7278363882831377E-2"/>
          <c:w val="0.63229170767716536"/>
          <c:h val="0.94843750317190556"/>
        </c:manualLayout>
      </c:layout>
      <c:doughnutChart>
        <c:varyColors val="1"/>
        <c:ser>
          <c:idx val="0"/>
          <c:order val="0"/>
          <c:tx>
            <c:strRef>
              <c:f>Sheet1!$B$1</c:f>
              <c:strCache>
                <c:ptCount val="1"/>
                <c:pt idx="0">
                  <c:v>Sales</c:v>
                </c:pt>
              </c:strCache>
            </c:strRef>
          </c:tx>
          <c:spPr>
            <a:solidFill>
              <a:srgbClr val="8F149C"/>
            </a:solidFill>
          </c:spPr>
          <c:dPt>
            <c:idx val="0"/>
            <c:bubble3D val="0"/>
            <c:spPr>
              <a:solidFill>
                <a:srgbClr val="8F149C"/>
              </a:solidFill>
              <a:ln w="19050">
                <a:solidFill>
                  <a:schemeClr val="lt1"/>
                </a:solidFill>
              </a:ln>
              <a:effectLst/>
            </c:spPr>
            <c:extLst>
              <c:ext xmlns:c16="http://schemas.microsoft.com/office/drawing/2014/chart" uri="{C3380CC4-5D6E-409C-BE32-E72D297353CC}">
                <c16:uniqueId val="{00000001-BDA7-4CB9-A761-5DF0791419BD}"/>
              </c:ext>
            </c:extLst>
          </c:dPt>
          <c:dPt>
            <c:idx val="1"/>
            <c:bubble3D val="0"/>
            <c:spPr>
              <a:solidFill>
                <a:srgbClr val="8F149C"/>
              </a:solidFill>
              <a:ln w="19050">
                <a:solidFill>
                  <a:schemeClr val="lt1"/>
                </a:solidFill>
              </a:ln>
              <a:effectLst/>
            </c:spPr>
            <c:extLst>
              <c:ext xmlns:c16="http://schemas.microsoft.com/office/drawing/2014/chart" uri="{C3380CC4-5D6E-409C-BE32-E72D297353CC}">
                <c16:uniqueId val="{00000003-BDA7-4CB9-A761-5DF0791419BD}"/>
              </c:ext>
            </c:extLst>
          </c:dPt>
          <c:dPt>
            <c:idx val="2"/>
            <c:bubble3D val="0"/>
            <c:spPr>
              <a:solidFill>
                <a:srgbClr val="8F149C"/>
              </a:solidFill>
              <a:ln w="19050">
                <a:solidFill>
                  <a:schemeClr val="lt1"/>
                </a:solidFill>
              </a:ln>
              <a:effectLst/>
            </c:spPr>
            <c:extLst>
              <c:ext xmlns:c16="http://schemas.microsoft.com/office/drawing/2014/chart" uri="{C3380CC4-5D6E-409C-BE32-E72D297353CC}">
                <c16:uniqueId val="{00000005-BDA7-4CB9-A761-5DF0791419BD}"/>
              </c:ext>
            </c:extLst>
          </c:dPt>
          <c:dPt>
            <c:idx val="3"/>
            <c:bubble3D val="0"/>
            <c:spPr>
              <a:solidFill>
                <a:srgbClr val="8F149C"/>
              </a:solidFill>
              <a:ln w="19050">
                <a:solidFill>
                  <a:schemeClr val="lt1"/>
                </a:solidFill>
              </a:ln>
              <a:effectLst/>
            </c:spPr>
            <c:extLst>
              <c:ext xmlns:c16="http://schemas.microsoft.com/office/drawing/2014/chart" uri="{C3380CC4-5D6E-409C-BE32-E72D297353CC}">
                <c16:uniqueId val="{00000007-BDA7-4CB9-A761-5DF0791419BD}"/>
              </c:ext>
            </c:extLst>
          </c:dPt>
          <c:dPt>
            <c:idx val="4"/>
            <c:bubble3D val="0"/>
            <c:spPr>
              <a:solidFill>
                <a:srgbClr val="8F149C"/>
              </a:solidFill>
              <a:ln w="19050">
                <a:solidFill>
                  <a:schemeClr val="lt1"/>
                </a:solidFill>
              </a:ln>
              <a:effectLst/>
            </c:spPr>
            <c:extLst>
              <c:ext xmlns:c16="http://schemas.microsoft.com/office/drawing/2014/chart" uri="{C3380CC4-5D6E-409C-BE32-E72D297353CC}">
                <c16:uniqueId val="{00000009-F129-4C51-A701-F39A09202CEA}"/>
              </c:ext>
            </c:extLst>
          </c:dPt>
          <c:dPt>
            <c:idx val="5"/>
            <c:bubble3D val="0"/>
            <c:spPr>
              <a:solidFill>
                <a:srgbClr val="8F149C"/>
              </a:solidFill>
              <a:ln w="19050">
                <a:solidFill>
                  <a:schemeClr val="lt1"/>
                </a:solidFill>
              </a:ln>
              <a:effectLst/>
            </c:spPr>
            <c:extLst>
              <c:ext xmlns:c16="http://schemas.microsoft.com/office/drawing/2014/chart" uri="{C3380CC4-5D6E-409C-BE32-E72D297353CC}">
                <c16:uniqueId val="{0000000B-F129-4C51-A701-F39A09202CEA}"/>
              </c:ext>
            </c:extLst>
          </c:dPt>
          <c:cat>
            <c:strRef>
              <c:f>Sheet1!$A$2:$A$7</c:f>
              <c:strCache>
                <c:ptCount val="4"/>
                <c:pt idx="0">
                  <c:v>1st Qtr</c:v>
                </c:pt>
                <c:pt idx="1">
                  <c:v>2nd Qtr</c:v>
                </c:pt>
                <c:pt idx="2">
                  <c:v>3rd Qtr</c:v>
                </c:pt>
                <c:pt idx="3">
                  <c:v>4th Qtr</c:v>
                </c:pt>
              </c:strCache>
            </c:strRef>
          </c:cat>
          <c:val>
            <c:numRef>
              <c:f>Sheet1!$B$2:$B$7</c:f>
              <c:numCache>
                <c:formatCode>General</c:formatCode>
                <c:ptCount val="6"/>
                <c:pt idx="0">
                  <c:v>1</c:v>
                </c:pt>
                <c:pt idx="1">
                  <c:v>1</c:v>
                </c:pt>
                <c:pt idx="2">
                  <c:v>1</c:v>
                </c:pt>
                <c:pt idx="3">
                  <c:v>1</c:v>
                </c:pt>
                <c:pt idx="4">
                  <c:v>1</c:v>
                </c:pt>
              </c:numCache>
            </c:numRef>
          </c:val>
          <c:extLst>
            <c:ext xmlns:c16="http://schemas.microsoft.com/office/drawing/2014/chart" uri="{C3380CC4-5D6E-409C-BE32-E72D297353CC}">
              <c16:uniqueId val="{00000008-BDA7-4CB9-A761-5DF0791419BD}"/>
            </c:ext>
          </c:extLst>
        </c:ser>
        <c:dLbls>
          <c:showLegendKey val="0"/>
          <c:showVal val="0"/>
          <c:showCatName val="0"/>
          <c:showSerName val="0"/>
          <c:showPercent val="0"/>
          <c:showBubbleSize val="0"/>
          <c:showLeaderLines val="1"/>
        </c:dLbls>
        <c:firstSliceAng val="0"/>
        <c:holeSize val="41"/>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734021901821936"/>
          <c:y val="3.0732746688916013E-2"/>
          <c:w val="0.63229170767716536"/>
          <c:h val="0.94843750317190556"/>
        </c:manualLayout>
      </c:layout>
      <c:doughnutChart>
        <c:varyColors val="1"/>
        <c:ser>
          <c:idx val="0"/>
          <c:order val="0"/>
          <c:tx>
            <c:strRef>
              <c:f>Sheet1!$B$1</c:f>
              <c:strCache>
                <c:ptCount val="1"/>
                <c:pt idx="0">
                  <c:v>Sales</c:v>
                </c:pt>
              </c:strCache>
            </c:strRef>
          </c:tx>
          <c:spPr>
            <a:solidFill>
              <a:srgbClr val="CE0A69"/>
            </a:solidFill>
          </c:spPr>
          <c:dPt>
            <c:idx val="0"/>
            <c:bubble3D val="0"/>
            <c:spPr>
              <a:solidFill>
                <a:srgbClr val="CE0A69"/>
              </a:solidFill>
              <a:ln w="19050">
                <a:solidFill>
                  <a:schemeClr val="lt1"/>
                </a:solidFill>
              </a:ln>
              <a:effectLst/>
            </c:spPr>
            <c:extLst>
              <c:ext xmlns:c16="http://schemas.microsoft.com/office/drawing/2014/chart" uri="{C3380CC4-5D6E-409C-BE32-E72D297353CC}">
                <c16:uniqueId val="{00000001-2CA2-4DEB-A6EF-C5458A073C44}"/>
              </c:ext>
            </c:extLst>
          </c:dPt>
          <c:dPt>
            <c:idx val="1"/>
            <c:bubble3D val="0"/>
            <c:spPr>
              <a:solidFill>
                <a:srgbClr val="CE0A69"/>
              </a:solidFill>
              <a:ln w="19050">
                <a:solidFill>
                  <a:schemeClr val="lt1"/>
                </a:solidFill>
              </a:ln>
              <a:effectLst/>
            </c:spPr>
            <c:extLst>
              <c:ext xmlns:c16="http://schemas.microsoft.com/office/drawing/2014/chart" uri="{C3380CC4-5D6E-409C-BE32-E72D297353CC}">
                <c16:uniqueId val="{00000003-2CA2-4DEB-A6EF-C5458A073C44}"/>
              </c:ext>
            </c:extLst>
          </c:dPt>
          <c:dPt>
            <c:idx val="2"/>
            <c:bubble3D val="0"/>
            <c:spPr>
              <a:solidFill>
                <a:srgbClr val="CE0A69"/>
              </a:solidFill>
              <a:ln w="19050">
                <a:solidFill>
                  <a:schemeClr val="lt1"/>
                </a:solidFill>
              </a:ln>
              <a:effectLst/>
            </c:spPr>
            <c:extLst>
              <c:ext xmlns:c16="http://schemas.microsoft.com/office/drawing/2014/chart" uri="{C3380CC4-5D6E-409C-BE32-E72D297353CC}">
                <c16:uniqueId val="{00000005-2CA2-4DEB-A6EF-C5458A073C44}"/>
              </c:ext>
            </c:extLst>
          </c:dPt>
          <c:dPt>
            <c:idx val="3"/>
            <c:bubble3D val="0"/>
            <c:spPr>
              <a:solidFill>
                <a:srgbClr val="CE0A69"/>
              </a:solidFill>
              <a:ln w="19050">
                <a:solidFill>
                  <a:schemeClr val="lt1"/>
                </a:solidFill>
              </a:ln>
              <a:effectLst/>
            </c:spPr>
            <c:extLst>
              <c:ext xmlns:c16="http://schemas.microsoft.com/office/drawing/2014/chart" uri="{C3380CC4-5D6E-409C-BE32-E72D297353CC}">
                <c16:uniqueId val="{00000007-2CA2-4DEB-A6EF-C5458A073C44}"/>
              </c:ext>
            </c:extLst>
          </c:dPt>
          <c:dPt>
            <c:idx val="4"/>
            <c:bubble3D val="0"/>
            <c:spPr>
              <a:solidFill>
                <a:srgbClr val="CE0A69"/>
              </a:solidFill>
              <a:ln w="19050">
                <a:solidFill>
                  <a:schemeClr val="lt1"/>
                </a:solidFill>
              </a:ln>
              <a:effectLst/>
            </c:spPr>
            <c:extLst>
              <c:ext xmlns:c16="http://schemas.microsoft.com/office/drawing/2014/chart" uri="{C3380CC4-5D6E-409C-BE32-E72D297353CC}">
                <c16:uniqueId val="{00000009-86EC-41A2-8628-87ECC7045949}"/>
              </c:ext>
            </c:extLst>
          </c:dPt>
          <c:dPt>
            <c:idx val="5"/>
            <c:bubble3D val="0"/>
            <c:spPr>
              <a:solidFill>
                <a:srgbClr val="CE0A69"/>
              </a:solidFill>
              <a:ln w="19050">
                <a:solidFill>
                  <a:schemeClr val="lt1"/>
                </a:solidFill>
              </a:ln>
              <a:effectLst/>
            </c:spPr>
            <c:extLst>
              <c:ext xmlns:c16="http://schemas.microsoft.com/office/drawing/2014/chart" uri="{C3380CC4-5D6E-409C-BE32-E72D297353CC}">
                <c16:uniqueId val="{0000000B-86EC-41A2-8628-87ECC7045949}"/>
              </c:ext>
            </c:extLst>
          </c:dPt>
          <c:dPt>
            <c:idx val="6"/>
            <c:bubble3D val="0"/>
            <c:spPr>
              <a:solidFill>
                <a:srgbClr val="CE0A69"/>
              </a:solidFill>
              <a:ln w="19050">
                <a:solidFill>
                  <a:schemeClr val="lt1"/>
                </a:solidFill>
              </a:ln>
              <a:effectLst/>
            </c:spPr>
            <c:extLst>
              <c:ext xmlns:c16="http://schemas.microsoft.com/office/drawing/2014/chart" uri="{C3380CC4-5D6E-409C-BE32-E72D297353CC}">
                <c16:uniqueId val="{0000000D-86EC-41A2-8628-87ECC7045949}"/>
              </c:ext>
            </c:extLst>
          </c:dPt>
          <c:dPt>
            <c:idx val="7"/>
            <c:bubble3D val="0"/>
            <c:spPr>
              <a:solidFill>
                <a:srgbClr val="CE0A69"/>
              </a:solidFill>
              <a:ln w="19050">
                <a:solidFill>
                  <a:schemeClr val="lt1"/>
                </a:solidFill>
              </a:ln>
              <a:effectLst/>
            </c:spPr>
            <c:extLst>
              <c:ext xmlns:c16="http://schemas.microsoft.com/office/drawing/2014/chart" uri="{C3380CC4-5D6E-409C-BE32-E72D297353CC}">
                <c16:uniqueId val="{0000000F-86EC-41A2-8628-87ECC7045949}"/>
              </c:ext>
            </c:extLst>
          </c:dPt>
          <c:dPt>
            <c:idx val="8"/>
            <c:bubble3D val="0"/>
            <c:spPr>
              <a:solidFill>
                <a:srgbClr val="CE0A69"/>
              </a:solidFill>
              <a:ln w="19050">
                <a:solidFill>
                  <a:schemeClr val="lt1"/>
                </a:solidFill>
              </a:ln>
              <a:effectLst/>
            </c:spPr>
            <c:extLst>
              <c:ext xmlns:c16="http://schemas.microsoft.com/office/drawing/2014/chart" uri="{C3380CC4-5D6E-409C-BE32-E72D297353CC}">
                <c16:uniqueId val="{00000011-86EC-41A2-8628-87ECC7045949}"/>
              </c:ext>
            </c:extLst>
          </c:dPt>
          <c:cat>
            <c:strRef>
              <c:f>Sheet1!$A$2:$A$10</c:f>
              <c:strCache>
                <c:ptCount val="9"/>
                <c:pt idx="0">
                  <c:v>1st Qtr</c:v>
                </c:pt>
                <c:pt idx="1">
                  <c:v>2nd Qtr</c:v>
                </c:pt>
                <c:pt idx="2">
                  <c:v>3rd Qtr</c:v>
                </c:pt>
                <c:pt idx="3">
                  <c:v>4th Qtr</c:v>
                </c:pt>
                <c:pt idx="4">
                  <c:v>5</c:v>
                </c:pt>
                <c:pt idx="5">
                  <c:v>6</c:v>
                </c:pt>
                <c:pt idx="6">
                  <c:v>7</c:v>
                </c:pt>
                <c:pt idx="7">
                  <c:v>8</c:v>
                </c:pt>
                <c:pt idx="8">
                  <c:v>9</c:v>
                </c:pt>
              </c:strCache>
            </c:strRef>
          </c:cat>
          <c:val>
            <c:numRef>
              <c:f>Sheet1!$B$2:$B$10</c:f>
              <c:numCache>
                <c:formatCode>General</c:formatCode>
                <c:ptCount val="9"/>
                <c:pt idx="0">
                  <c:v>1</c:v>
                </c:pt>
                <c:pt idx="1">
                  <c:v>1</c:v>
                </c:pt>
                <c:pt idx="2">
                  <c:v>1</c:v>
                </c:pt>
                <c:pt idx="3">
                  <c:v>1</c:v>
                </c:pt>
                <c:pt idx="4">
                  <c:v>1</c:v>
                </c:pt>
                <c:pt idx="5">
                  <c:v>1</c:v>
                </c:pt>
                <c:pt idx="6">
                  <c:v>1</c:v>
                </c:pt>
              </c:numCache>
            </c:numRef>
          </c:val>
          <c:extLst>
            <c:ext xmlns:c16="http://schemas.microsoft.com/office/drawing/2014/chart" uri="{C3380CC4-5D6E-409C-BE32-E72D297353CC}">
              <c16:uniqueId val="{00000000-EFA5-4C0E-A16A-05CA56A99E98}"/>
            </c:ext>
          </c:extLst>
        </c:ser>
        <c:dLbls>
          <c:showLegendKey val="0"/>
          <c:showVal val="0"/>
          <c:showCatName val="0"/>
          <c:showSerName val="0"/>
          <c:showPercent val="0"/>
          <c:showBubbleSize val="0"/>
          <c:showLeaderLines val="1"/>
        </c:dLbls>
        <c:firstSliceAng val="0"/>
        <c:holeSize val="41"/>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1">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AEE4CE-1C3E-42B2-A8AB-7B0E730F7010}" type="doc">
      <dgm:prSet loTypeId="urn:microsoft.com/office/officeart/2005/8/layout/default" loCatId="list" qsTypeId="urn:microsoft.com/office/officeart/2005/8/quickstyle/simple1#1" qsCatId="simple" csTypeId="urn:microsoft.com/office/officeart/2005/8/colors/accent3_2#1" csCatId="accent3" phldr="1"/>
      <dgm:spPr/>
      <dgm:t>
        <a:bodyPr/>
        <a:lstStyle/>
        <a:p>
          <a:endParaRPr lang="en-US"/>
        </a:p>
      </dgm:t>
    </dgm:pt>
    <dgm:pt modelId="{3052BDC7-4CEA-4C20-B632-5400798D915A}">
      <dgm:prSet/>
      <dgm:spPr/>
      <dgm:t>
        <a:bodyPr/>
        <a:lstStyle/>
        <a:p>
          <a:pPr rtl="0"/>
          <a:r>
            <a:rPr lang="en-GB"/>
            <a:t>Day 1-The Effective Early Years Teacher</a:t>
          </a:r>
          <a:r>
            <a:rPr lang="en-GB">
              <a:latin typeface="Calibri Light" panose="020F0302020204030204"/>
            </a:rPr>
            <a:t> </a:t>
          </a:r>
          <a:endParaRPr lang="en-US"/>
        </a:p>
      </dgm:t>
    </dgm:pt>
    <dgm:pt modelId="{DE5A8D98-02A7-4547-A53C-2D790B1E0FB9}" type="parTrans" cxnId="{FFFB8613-5277-4665-9491-FEE4DE7F4B9A}">
      <dgm:prSet/>
      <dgm:spPr/>
      <dgm:t>
        <a:bodyPr/>
        <a:lstStyle/>
        <a:p>
          <a:endParaRPr lang="en-US"/>
        </a:p>
      </dgm:t>
    </dgm:pt>
    <dgm:pt modelId="{B1E0A4FC-8009-44E0-B147-7466E3A3D382}" type="sibTrans" cxnId="{FFFB8613-5277-4665-9491-FEE4DE7F4B9A}">
      <dgm:prSet/>
      <dgm:spPr/>
      <dgm:t>
        <a:bodyPr/>
        <a:lstStyle/>
        <a:p>
          <a:endParaRPr lang="en-US"/>
        </a:p>
      </dgm:t>
    </dgm:pt>
    <dgm:pt modelId="{97495F98-2FCA-4008-809A-E183CE4B877D}">
      <dgm:prSet/>
      <dgm:spPr/>
      <dgm:t>
        <a:bodyPr/>
        <a:lstStyle/>
        <a:p>
          <a:pPr rtl="0"/>
          <a:r>
            <a:rPr lang="en-GB"/>
            <a:t>Day </a:t>
          </a:r>
          <a:r>
            <a:rPr lang="en-GB">
              <a:latin typeface="Calibri Light" panose="020F0302020204030204"/>
            </a:rPr>
            <a:t>2-Adapting Teaching for the Unique Child</a:t>
          </a:r>
          <a:endParaRPr lang="en-US"/>
        </a:p>
      </dgm:t>
    </dgm:pt>
    <dgm:pt modelId="{6A9AA0F5-FB10-406E-A3C9-B232AE0F7E10}" type="parTrans" cxnId="{0403EADA-1511-4C89-862B-CC0EC24AD5B6}">
      <dgm:prSet/>
      <dgm:spPr/>
      <dgm:t>
        <a:bodyPr/>
        <a:lstStyle/>
        <a:p>
          <a:endParaRPr lang="en-US"/>
        </a:p>
      </dgm:t>
    </dgm:pt>
    <dgm:pt modelId="{71557083-87F6-44E9-91B5-591904070B7E}" type="sibTrans" cxnId="{0403EADA-1511-4C89-862B-CC0EC24AD5B6}">
      <dgm:prSet/>
      <dgm:spPr/>
      <dgm:t>
        <a:bodyPr/>
        <a:lstStyle/>
        <a:p>
          <a:endParaRPr lang="en-US"/>
        </a:p>
      </dgm:t>
    </dgm:pt>
    <dgm:pt modelId="{AD9995F9-B929-48A6-ABBF-6F5129F660BB}">
      <dgm:prSet/>
      <dgm:spPr/>
      <dgm:t>
        <a:bodyPr/>
        <a:lstStyle/>
        <a:p>
          <a:pPr rtl="0"/>
          <a:r>
            <a:rPr lang="en-GB"/>
            <a:t>Day </a:t>
          </a:r>
          <a:r>
            <a:rPr lang="en-GB">
              <a:latin typeface="Calibri Light" panose="020F0302020204030204"/>
            </a:rPr>
            <a:t>3-Starting Strong</a:t>
          </a:r>
          <a:endParaRPr lang="en-US"/>
        </a:p>
      </dgm:t>
    </dgm:pt>
    <dgm:pt modelId="{7B645676-67F2-4972-91D2-5F9331A88FE1}" type="parTrans" cxnId="{9B08FFCE-62CD-4DDD-9174-359AF6EC8932}">
      <dgm:prSet/>
      <dgm:spPr/>
      <dgm:t>
        <a:bodyPr/>
        <a:lstStyle/>
        <a:p>
          <a:endParaRPr lang="en-US"/>
        </a:p>
      </dgm:t>
    </dgm:pt>
    <dgm:pt modelId="{66CBA7FB-E13E-4063-B954-D904A1272D15}" type="sibTrans" cxnId="{9B08FFCE-62CD-4DDD-9174-359AF6EC8932}">
      <dgm:prSet/>
      <dgm:spPr/>
      <dgm:t>
        <a:bodyPr/>
        <a:lstStyle/>
        <a:p>
          <a:endParaRPr lang="en-US"/>
        </a:p>
      </dgm:t>
    </dgm:pt>
    <dgm:pt modelId="{A1C5E965-6FDA-4216-9A12-02E60F995F23}">
      <dgm:prSet/>
      <dgm:spPr/>
      <dgm:t>
        <a:bodyPr/>
        <a:lstStyle/>
        <a:p>
          <a:pPr rtl="0"/>
          <a:r>
            <a:rPr lang="en-GB"/>
            <a:t>Day 4-</a:t>
          </a:r>
          <a:r>
            <a:rPr lang="en-GB">
              <a:latin typeface="Calibri Light" panose="020F0302020204030204"/>
            </a:rPr>
            <a:t> Foundations for success</a:t>
          </a:r>
          <a:endParaRPr lang="en-US"/>
        </a:p>
      </dgm:t>
    </dgm:pt>
    <dgm:pt modelId="{95C5C1DD-7DCD-4F59-BE9E-CF8B9FD859BC}" type="parTrans" cxnId="{64790325-1138-4738-88D5-50A22112F92C}">
      <dgm:prSet/>
      <dgm:spPr/>
      <dgm:t>
        <a:bodyPr/>
        <a:lstStyle/>
        <a:p>
          <a:endParaRPr lang="en-US"/>
        </a:p>
      </dgm:t>
    </dgm:pt>
    <dgm:pt modelId="{60FA8284-CA7F-4CD2-B39E-BD62E9A49590}" type="sibTrans" cxnId="{64790325-1138-4738-88D5-50A22112F92C}">
      <dgm:prSet/>
      <dgm:spPr/>
      <dgm:t>
        <a:bodyPr/>
        <a:lstStyle/>
        <a:p>
          <a:endParaRPr lang="en-US"/>
        </a:p>
      </dgm:t>
    </dgm:pt>
    <dgm:pt modelId="{406369EB-F6BC-4E75-8F91-6F205DE18A43}">
      <dgm:prSet/>
      <dgm:spPr/>
      <dgm:t>
        <a:bodyPr/>
        <a:lstStyle/>
        <a:p>
          <a:pPr rtl="0"/>
          <a:r>
            <a:rPr lang="en-GB" dirty="0"/>
            <a:t>Day 5-Leading</a:t>
          </a:r>
          <a:r>
            <a:rPr lang="en-GB" dirty="0">
              <a:latin typeface="Calibri Light" panose="020F0302020204030204"/>
            </a:rPr>
            <a:t> and</a:t>
          </a:r>
          <a:r>
            <a:rPr lang="en-GB" dirty="0"/>
            <a:t> </a:t>
          </a:r>
          <a:r>
            <a:rPr lang="en-GB" dirty="0">
              <a:latin typeface="Calibri Light" panose="020F0302020204030204"/>
            </a:rPr>
            <a:t>supporting in the Early Years </a:t>
          </a:r>
          <a:endParaRPr lang="en-US" dirty="0"/>
        </a:p>
      </dgm:t>
    </dgm:pt>
    <dgm:pt modelId="{50083EA1-BF87-488F-B6E2-C9C439EB8FE9}" type="parTrans" cxnId="{A177026C-A95D-41BB-89F8-4EF19BDFFB7D}">
      <dgm:prSet/>
      <dgm:spPr/>
      <dgm:t>
        <a:bodyPr/>
        <a:lstStyle/>
        <a:p>
          <a:endParaRPr lang="en-US"/>
        </a:p>
      </dgm:t>
    </dgm:pt>
    <dgm:pt modelId="{5D84E424-C068-4E53-8EA9-4F5940E3CD68}" type="sibTrans" cxnId="{A177026C-A95D-41BB-89F8-4EF19BDFFB7D}">
      <dgm:prSet/>
      <dgm:spPr/>
      <dgm:t>
        <a:bodyPr/>
        <a:lstStyle/>
        <a:p>
          <a:endParaRPr lang="en-US"/>
        </a:p>
      </dgm:t>
    </dgm:pt>
    <dgm:pt modelId="{A9CED6FD-4512-4C16-8A2E-D50E382013D2}">
      <dgm:prSet/>
      <dgm:spPr/>
      <dgm:t>
        <a:bodyPr/>
        <a:lstStyle/>
        <a:p>
          <a:pPr rtl="0"/>
          <a:r>
            <a:rPr lang="en-GB"/>
            <a:t>Day </a:t>
          </a:r>
          <a:r>
            <a:rPr lang="en-GB">
              <a:latin typeface="Calibri Light" panose="020F0302020204030204"/>
            </a:rPr>
            <a:t>6- Promoting Equality, Diversity and Inclusion</a:t>
          </a:r>
          <a:endParaRPr lang="en-US"/>
        </a:p>
      </dgm:t>
    </dgm:pt>
    <dgm:pt modelId="{3D54035C-C8A5-40DC-BD2A-2126C07DA463}" type="parTrans" cxnId="{1BC65BD6-DF80-4712-BAF9-4E936098ECF7}">
      <dgm:prSet/>
      <dgm:spPr/>
      <dgm:t>
        <a:bodyPr/>
        <a:lstStyle/>
        <a:p>
          <a:endParaRPr lang="en-US"/>
        </a:p>
      </dgm:t>
    </dgm:pt>
    <dgm:pt modelId="{7D2A1568-153B-49F4-8F23-47FFF823A299}" type="sibTrans" cxnId="{1BC65BD6-DF80-4712-BAF9-4E936098ECF7}">
      <dgm:prSet/>
      <dgm:spPr/>
      <dgm:t>
        <a:bodyPr/>
        <a:lstStyle/>
        <a:p>
          <a:endParaRPr lang="en-US"/>
        </a:p>
      </dgm:t>
    </dgm:pt>
    <dgm:pt modelId="{2B250345-61CF-4A9B-9D0A-344D6A70D9C7}">
      <dgm:prSet/>
      <dgm:spPr/>
      <dgm:t>
        <a:bodyPr/>
        <a:lstStyle/>
        <a:p>
          <a:pPr rtl="0"/>
          <a:r>
            <a:rPr lang="en-GB"/>
            <a:t>Day </a:t>
          </a:r>
          <a:r>
            <a:rPr lang="en-GB">
              <a:latin typeface="Calibri Light" panose="020F0302020204030204"/>
            </a:rPr>
            <a:t>7-Unlocking potential and widening opportunities</a:t>
          </a:r>
          <a:endParaRPr lang="en-US"/>
        </a:p>
      </dgm:t>
    </dgm:pt>
    <dgm:pt modelId="{35535622-9E8A-465F-BCC6-3B8AEB6B601B}" type="parTrans" cxnId="{1E1ACFDA-B754-433B-B5AF-4F8BEDC13E5F}">
      <dgm:prSet/>
      <dgm:spPr/>
      <dgm:t>
        <a:bodyPr/>
        <a:lstStyle/>
        <a:p>
          <a:endParaRPr lang="en-US"/>
        </a:p>
      </dgm:t>
    </dgm:pt>
    <dgm:pt modelId="{985DB17E-A6F5-4BC9-AABD-9BB59A2787A4}" type="sibTrans" cxnId="{1E1ACFDA-B754-433B-B5AF-4F8BEDC13E5F}">
      <dgm:prSet/>
      <dgm:spPr/>
      <dgm:t>
        <a:bodyPr/>
        <a:lstStyle/>
        <a:p>
          <a:endParaRPr lang="en-US"/>
        </a:p>
      </dgm:t>
    </dgm:pt>
    <dgm:pt modelId="{AB5A6500-2152-4CA8-8461-6BD2AE9BE5D5}">
      <dgm:prSet/>
      <dgm:spPr/>
      <dgm:t>
        <a:bodyPr/>
        <a:lstStyle/>
        <a:p>
          <a:pPr rtl="0"/>
          <a:r>
            <a:rPr lang="en-GB"/>
            <a:t>Day </a:t>
          </a:r>
          <a:r>
            <a:rPr lang="en-GB">
              <a:latin typeface="Calibri Light" panose="020F0302020204030204"/>
            </a:rPr>
            <a:t>8-The Reflective EarlyYears Teacher</a:t>
          </a:r>
          <a:endParaRPr lang="en-GB"/>
        </a:p>
      </dgm:t>
    </dgm:pt>
    <dgm:pt modelId="{78A82BB0-359D-4824-9E66-E0015529FA1C}" type="parTrans" cxnId="{AF27308D-7F95-484E-83E5-0539C2B580F4}">
      <dgm:prSet/>
      <dgm:spPr/>
      <dgm:t>
        <a:bodyPr/>
        <a:lstStyle/>
        <a:p>
          <a:endParaRPr lang="en-US"/>
        </a:p>
      </dgm:t>
    </dgm:pt>
    <dgm:pt modelId="{71C19BE3-5F6F-4080-AB2B-34A64D0F5A9B}" type="sibTrans" cxnId="{AF27308D-7F95-484E-83E5-0539C2B580F4}">
      <dgm:prSet/>
      <dgm:spPr/>
      <dgm:t>
        <a:bodyPr/>
        <a:lstStyle/>
        <a:p>
          <a:endParaRPr lang="en-US"/>
        </a:p>
      </dgm:t>
    </dgm:pt>
    <dgm:pt modelId="{71F696C3-7318-4AAA-8E91-7D069660C73C}">
      <dgm:prSet/>
      <dgm:spPr/>
      <dgm:t>
        <a:bodyPr/>
        <a:lstStyle/>
        <a:p>
          <a:pPr rtl="0"/>
          <a:r>
            <a:rPr lang="en-GB" dirty="0"/>
            <a:t>Final</a:t>
          </a:r>
          <a:r>
            <a:rPr lang="en-GB" dirty="0">
              <a:latin typeface="Calibri Light" panose="020F0302020204030204"/>
            </a:rPr>
            <a:t> Interview</a:t>
          </a:r>
          <a:r>
            <a:rPr lang="en-GB" dirty="0"/>
            <a:t> (virtual)</a:t>
          </a:r>
          <a:endParaRPr lang="en-US" dirty="0"/>
        </a:p>
      </dgm:t>
    </dgm:pt>
    <dgm:pt modelId="{BF90F55C-0098-490F-AB0B-5C635E0D475D}" type="parTrans" cxnId="{3C98380D-F1B5-4E67-B9A4-EEDAA0BEB5A2}">
      <dgm:prSet/>
      <dgm:spPr/>
      <dgm:t>
        <a:bodyPr/>
        <a:lstStyle/>
        <a:p>
          <a:endParaRPr lang="en-US"/>
        </a:p>
      </dgm:t>
    </dgm:pt>
    <dgm:pt modelId="{40279055-A0D2-4D24-9740-8A8AC250A65E}" type="sibTrans" cxnId="{3C98380D-F1B5-4E67-B9A4-EEDAA0BEB5A2}">
      <dgm:prSet/>
      <dgm:spPr/>
      <dgm:t>
        <a:bodyPr/>
        <a:lstStyle/>
        <a:p>
          <a:endParaRPr lang="en-US"/>
        </a:p>
      </dgm:t>
    </dgm:pt>
    <dgm:pt modelId="{591EEE58-154A-4EAF-A7D4-0E1390CE941D}" type="pres">
      <dgm:prSet presAssocID="{7CAEE4CE-1C3E-42B2-A8AB-7B0E730F7010}" presName="diagram" presStyleCnt="0">
        <dgm:presLayoutVars>
          <dgm:dir/>
          <dgm:resizeHandles val="exact"/>
        </dgm:presLayoutVars>
      </dgm:prSet>
      <dgm:spPr/>
    </dgm:pt>
    <dgm:pt modelId="{C00E2F1B-C426-4BD8-9341-E2275C0B1B78}" type="pres">
      <dgm:prSet presAssocID="{3052BDC7-4CEA-4C20-B632-5400798D915A}" presName="node" presStyleLbl="node1" presStyleIdx="0" presStyleCnt="9">
        <dgm:presLayoutVars>
          <dgm:bulletEnabled val="1"/>
        </dgm:presLayoutVars>
      </dgm:prSet>
      <dgm:spPr/>
    </dgm:pt>
    <dgm:pt modelId="{6B36ED33-44C6-4DB1-A20F-C4CF77FB730E}" type="pres">
      <dgm:prSet presAssocID="{B1E0A4FC-8009-44E0-B147-7466E3A3D382}" presName="sibTrans" presStyleCnt="0"/>
      <dgm:spPr/>
    </dgm:pt>
    <dgm:pt modelId="{5F12C581-B5B4-4DE7-8FB6-6EC68E56FD56}" type="pres">
      <dgm:prSet presAssocID="{97495F98-2FCA-4008-809A-E183CE4B877D}" presName="node" presStyleLbl="node1" presStyleIdx="1" presStyleCnt="9">
        <dgm:presLayoutVars>
          <dgm:bulletEnabled val="1"/>
        </dgm:presLayoutVars>
      </dgm:prSet>
      <dgm:spPr/>
    </dgm:pt>
    <dgm:pt modelId="{84685AC9-9B5E-4AA2-AD5A-56202DEA341D}" type="pres">
      <dgm:prSet presAssocID="{71557083-87F6-44E9-91B5-591904070B7E}" presName="sibTrans" presStyleCnt="0"/>
      <dgm:spPr/>
    </dgm:pt>
    <dgm:pt modelId="{4D048AE7-CA17-4549-A0B3-7396DDB529BA}" type="pres">
      <dgm:prSet presAssocID="{AD9995F9-B929-48A6-ABBF-6F5129F660BB}" presName="node" presStyleLbl="node1" presStyleIdx="2" presStyleCnt="9">
        <dgm:presLayoutVars>
          <dgm:bulletEnabled val="1"/>
        </dgm:presLayoutVars>
      </dgm:prSet>
      <dgm:spPr/>
    </dgm:pt>
    <dgm:pt modelId="{00B88790-66BC-4C65-83F5-A45598767EC7}" type="pres">
      <dgm:prSet presAssocID="{66CBA7FB-E13E-4063-B954-D904A1272D15}" presName="sibTrans" presStyleCnt="0"/>
      <dgm:spPr/>
    </dgm:pt>
    <dgm:pt modelId="{EBF10726-A6B2-4E7F-8A02-D0674093C69F}" type="pres">
      <dgm:prSet presAssocID="{A1C5E965-6FDA-4216-9A12-02E60F995F23}" presName="node" presStyleLbl="node1" presStyleIdx="3" presStyleCnt="9">
        <dgm:presLayoutVars>
          <dgm:bulletEnabled val="1"/>
        </dgm:presLayoutVars>
      </dgm:prSet>
      <dgm:spPr/>
    </dgm:pt>
    <dgm:pt modelId="{970ADD05-87D3-4CB3-AFF2-414EE7504F80}" type="pres">
      <dgm:prSet presAssocID="{60FA8284-CA7F-4CD2-B39E-BD62E9A49590}" presName="sibTrans" presStyleCnt="0"/>
      <dgm:spPr/>
    </dgm:pt>
    <dgm:pt modelId="{C3475C22-5FC1-447E-91B4-1F9BACFA2BB2}" type="pres">
      <dgm:prSet presAssocID="{406369EB-F6BC-4E75-8F91-6F205DE18A43}" presName="node" presStyleLbl="node1" presStyleIdx="4" presStyleCnt="9">
        <dgm:presLayoutVars>
          <dgm:bulletEnabled val="1"/>
        </dgm:presLayoutVars>
      </dgm:prSet>
      <dgm:spPr/>
    </dgm:pt>
    <dgm:pt modelId="{698A0E38-810B-4A96-8D50-207D18CFD83D}" type="pres">
      <dgm:prSet presAssocID="{5D84E424-C068-4E53-8EA9-4F5940E3CD68}" presName="sibTrans" presStyleCnt="0"/>
      <dgm:spPr/>
    </dgm:pt>
    <dgm:pt modelId="{7B70F598-9B76-4FE5-9445-A65203F289C6}" type="pres">
      <dgm:prSet presAssocID="{A9CED6FD-4512-4C16-8A2E-D50E382013D2}" presName="node" presStyleLbl="node1" presStyleIdx="5" presStyleCnt="9">
        <dgm:presLayoutVars>
          <dgm:bulletEnabled val="1"/>
        </dgm:presLayoutVars>
      </dgm:prSet>
      <dgm:spPr/>
    </dgm:pt>
    <dgm:pt modelId="{DCFBC6B5-DE14-45C7-AED2-E174C1459B21}" type="pres">
      <dgm:prSet presAssocID="{7D2A1568-153B-49F4-8F23-47FFF823A299}" presName="sibTrans" presStyleCnt="0"/>
      <dgm:spPr/>
    </dgm:pt>
    <dgm:pt modelId="{EE72D2E2-AAE8-4A22-B44A-42093A8A7039}" type="pres">
      <dgm:prSet presAssocID="{2B250345-61CF-4A9B-9D0A-344D6A70D9C7}" presName="node" presStyleLbl="node1" presStyleIdx="6" presStyleCnt="9">
        <dgm:presLayoutVars>
          <dgm:bulletEnabled val="1"/>
        </dgm:presLayoutVars>
      </dgm:prSet>
      <dgm:spPr/>
    </dgm:pt>
    <dgm:pt modelId="{3925255D-9DFB-45DE-8148-C5271C00C69C}" type="pres">
      <dgm:prSet presAssocID="{985DB17E-A6F5-4BC9-AABD-9BB59A2787A4}" presName="sibTrans" presStyleCnt="0"/>
      <dgm:spPr/>
    </dgm:pt>
    <dgm:pt modelId="{4F0C28EE-203F-4979-936E-4FEBC354F918}" type="pres">
      <dgm:prSet presAssocID="{AB5A6500-2152-4CA8-8461-6BD2AE9BE5D5}" presName="node" presStyleLbl="node1" presStyleIdx="7" presStyleCnt="9">
        <dgm:presLayoutVars>
          <dgm:bulletEnabled val="1"/>
        </dgm:presLayoutVars>
      </dgm:prSet>
      <dgm:spPr/>
    </dgm:pt>
    <dgm:pt modelId="{D095AD70-691A-4C65-B845-7B986FE15E45}" type="pres">
      <dgm:prSet presAssocID="{71C19BE3-5F6F-4080-AB2B-34A64D0F5A9B}" presName="sibTrans" presStyleCnt="0"/>
      <dgm:spPr/>
    </dgm:pt>
    <dgm:pt modelId="{6695D056-EBC6-4651-94E0-9F75B07A7866}" type="pres">
      <dgm:prSet presAssocID="{71F696C3-7318-4AAA-8E91-7D069660C73C}" presName="node" presStyleLbl="node1" presStyleIdx="8" presStyleCnt="9">
        <dgm:presLayoutVars>
          <dgm:bulletEnabled val="1"/>
        </dgm:presLayoutVars>
      </dgm:prSet>
      <dgm:spPr/>
    </dgm:pt>
  </dgm:ptLst>
  <dgm:cxnLst>
    <dgm:cxn modelId="{3C98380D-F1B5-4E67-B9A4-EEDAA0BEB5A2}" srcId="{7CAEE4CE-1C3E-42B2-A8AB-7B0E730F7010}" destId="{71F696C3-7318-4AAA-8E91-7D069660C73C}" srcOrd="8" destOrd="0" parTransId="{BF90F55C-0098-490F-AB0B-5C635E0D475D}" sibTransId="{40279055-A0D2-4D24-9740-8A8AC250A65E}"/>
    <dgm:cxn modelId="{FFFB8613-5277-4665-9491-FEE4DE7F4B9A}" srcId="{7CAEE4CE-1C3E-42B2-A8AB-7B0E730F7010}" destId="{3052BDC7-4CEA-4C20-B632-5400798D915A}" srcOrd="0" destOrd="0" parTransId="{DE5A8D98-02A7-4547-A53C-2D790B1E0FB9}" sibTransId="{B1E0A4FC-8009-44E0-B147-7466E3A3D382}"/>
    <dgm:cxn modelId="{64790325-1138-4738-88D5-50A22112F92C}" srcId="{7CAEE4CE-1C3E-42B2-A8AB-7B0E730F7010}" destId="{A1C5E965-6FDA-4216-9A12-02E60F995F23}" srcOrd="3" destOrd="0" parTransId="{95C5C1DD-7DCD-4F59-BE9E-CF8B9FD859BC}" sibTransId="{60FA8284-CA7F-4CD2-B39E-BD62E9A49590}"/>
    <dgm:cxn modelId="{F0EB2C3C-E301-47EE-97D5-5EEFB2FCF914}" type="presOf" srcId="{AD9995F9-B929-48A6-ABBF-6F5129F660BB}" destId="{4D048AE7-CA17-4549-A0B3-7396DDB529BA}" srcOrd="0" destOrd="0" presId="urn:microsoft.com/office/officeart/2005/8/layout/default"/>
    <dgm:cxn modelId="{E1A5CC61-14CD-4587-B30C-CF6FB5BD8F29}" type="presOf" srcId="{71F696C3-7318-4AAA-8E91-7D069660C73C}" destId="{6695D056-EBC6-4651-94E0-9F75B07A7866}" srcOrd="0" destOrd="0" presId="urn:microsoft.com/office/officeart/2005/8/layout/default"/>
    <dgm:cxn modelId="{52F1A467-4BBF-45D9-A5D9-91B372CB3A81}" type="presOf" srcId="{3052BDC7-4CEA-4C20-B632-5400798D915A}" destId="{C00E2F1B-C426-4BD8-9341-E2275C0B1B78}" srcOrd="0" destOrd="0" presId="urn:microsoft.com/office/officeart/2005/8/layout/default"/>
    <dgm:cxn modelId="{A177026C-A95D-41BB-89F8-4EF19BDFFB7D}" srcId="{7CAEE4CE-1C3E-42B2-A8AB-7B0E730F7010}" destId="{406369EB-F6BC-4E75-8F91-6F205DE18A43}" srcOrd="4" destOrd="0" parTransId="{50083EA1-BF87-488F-B6E2-C9C439EB8FE9}" sibTransId="{5D84E424-C068-4E53-8EA9-4F5940E3CD68}"/>
    <dgm:cxn modelId="{88A8FA76-1764-41D3-BAFE-F5E7F1842B84}" type="presOf" srcId="{AB5A6500-2152-4CA8-8461-6BD2AE9BE5D5}" destId="{4F0C28EE-203F-4979-936E-4FEBC354F918}" srcOrd="0" destOrd="0" presId="urn:microsoft.com/office/officeart/2005/8/layout/default"/>
    <dgm:cxn modelId="{710FEE58-AC66-473D-9F9D-FFABD94A9094}" type="presOf" srcId="{A1C5E965-6FDA-4216-9A12-02E60F995F23}" destId="{EBF10726-A6B2-4E7F-8A02-D0674093C69F}" srcOrd="0" destOrd="0" presId="urn:microsoft.com/office/officeart/2005/8/layout/default"/>
    <dgm:cxn modelId="{AF27308D-7F95-484E-83E5-0539C2B580F4}" srcId="{7CAEE4CE-1C3E-42B2-A8AB-7B0E730F7010}" destId="{AB5A6500-2152-4CA8-8461-6BD2AE9BE5D5}" srcOrd="7" destOrd="0" parTransId="{78A82BB0-359D-4824-9E66-E0015529FA1C}" sibTransId="{71C19BE3-5F6F-4080-AB2B-34A64D0F5A9B}"/>
    <dgm:cxn modelId="{046D2199-726E-4EB4-BD29-8148D7D9F7DC}" type="presOf" srcId="{A9CED6FD-4512-4C16-8A2E-D50E382013D2}" destId="{7B70F598-9B76-4FE5-9445-A65203F289C6}" srcOrd="0" destOrd="0" presId="urn:microsoft.com/office/officeart/2005/8/layout/default"/>
    <dgm:cxn modelId="{7F4375C3-2DD1-4531-AFF1-622AD22A50F1}" type="presOf" srcId="{7CAEE4CE-1C3E-42B2-A8AB-7B0E730F7010}" destId="{591EEE58-154A-4EAF-A7D4-0E1390CE941D}" srcOrd="0" destOrd="0" presId="urn:microsoft.com/office/officeart/2005/8/layout/default"/>
    <dgm:cxn modelId="{5CAC7BCD-1B07-4D51-BF36-00885B9E8CB2}" type="presOf" srcId="{406369EB-F6BC-4E75-8F91-6F205DE18A43}" destId="{C3475C22-5FC1-447E-91B4-1F9BACFA2BB2}" srcOrd="0" destOrd="0" presId="urn:microsoft.com/office/officeart/2005/8/layout/default"/>
    <dgm:cxn modelId="{9B08FFCE-62CD-4DDD-9174-359AF6EC8932}" srcId="{7CAEE4CE-1C3E-42B2-A8AB-7B0E730F7010}" destId="{AD9995F9-B929-48A6-ABBF-6F5129F660BB}" srcOrd="2" destOrd="0" parTransId="{7B645676-67F2-4972-91D2-5F9331A88FE1}" sibTransId="{66CBA7FB-E13E-4063-B954-D904A1272D15}"/>
    <dgm:cxn modelId="{1BC65BD6-DF80-4712-BAF9-4E936098ECF7}" srcId="{7CAEE4CE-1C3E-42B2-A8AB-7B0E730F7010}" destId="{A9CED6FD-4512-4C16-8A2E-D50E382013D2}" srcOrd="5" destOrd="0" parTransId="{3D54035C-C8A5-40DC-BD2A-2126C07DA463}" sibTransId="{7D2A1568-153B-49F4-8F23-47FFF823A299}"/>
    <dgm:cxn modelId="{1E1ACFDA-B754-433B-B5AF-4F8BEDC13E5F}" srcId="{7CAEE4CE-1C3E-42B2-A8AB-7B0E730F7010}" destId="{2B250345-61CF-4A9B-9D0A-344D6A70D9C7}" srcOrd="6" destOrd="0" parTransId="{35535622-9E8A-465F-BCC6-3B8AEB6B601B}" sibTransId="{985DB17E-A6F5-4BC9-AABD-9BB59A2787A4}"/>
    <dgm:cxn modelId="{0403EADA-1511-4C89-862B-CC0EC24AD5B6}" srcId="{7CAEE4CE-1C3E-42B2-A8AB-7B0E730F7010}" destId="{97495F98-2FCA-4008-809A-E183CE4B877D}" srcOrd="1" destOrd="0" parTransId="{6A9AA0F5-FB10-406E-A3C9-B232AE0F7E10}" sibTransId="{71557083-87F6-44E9-91B5-591904070B7E}"/>
    <dgm:cxn modelId="{F01BABDC-EE2C-4228-BC93-919EF3BFC00B}" type="presOf" srcId="{2B250345-61CF-4A9B-9D0A-344D6A70D9C7}" destId="{EE72D2E2-AAE8-4A22-B44A-42093A8A7039}" srcOrd="0" destOrd="0" presId="urn:microsoft.com/office/officeart/2005/8/layout/default"/>
    <dgm:cxn modelId="{73C077ED-6454-482B-9072-6CFD0C84F801}" type="presOf" srcId="{97495F98-2FCA-4008-809A-E183CE4B877D}" destId="{5F12C581-B5B4-4DE7-8FB6-6EC68E56FD56}" srcOrd="0" destOrd="0" presId="urn:microsoft.com/office/officeart/2005/8/layout/default"/>
    <dgm:cxn modelId="{021E395D-26BD-480B-BEA5-AAB8BF249697}" type="presParOf" srcId="{591EEE58-154A-4EAF-A7D4-0E1390CE941D}" destId="{C00E2F1B-C426-4BD8-9341-E2275C0B1B78}" srcOrd="0" destOrd="0" presId="urn:microsoft.com/office/officeart/2005/8/layout/default"/>
    <dgm:cxn modelId="{D5B5D984-B73B-4D04-A583-7E4EEA7604F1}" type="presParOf" srcId="{591EEE58-154A-4EAF-A7D4-0E1390CE941D}" destId="{6B36ED33-44C6-4DB1-A20F-C4CF77FB730E}" srcOrd="1" destOrd="0" presId="urn:microsoft.com/office/officeart/2005/8/layout/default"/>
    <dgm:cxn modelId="{D543334B-4A23-4EFD-9634-6906A2CCC5F3}" type="presParOf" srcId="{591EEE58-154A-4EAF-A7D4-0E1390CE941D}" destId="{5F12C581-B5B4-4DE7-8FB6-6EC68E56FD56}" srcOrd="2" destOrd="0" presId="urn:microsoft.com/office/officeart/2005/8/layout/default"/>
    <dgm:cxn modelId="{084588F9-806D-456B-AE54-152B1987627F}" type="presParOf" srcId="{591EEE58-154A-4EAF-A7D4-0E1390CE941D}" destId="{84685AC9-9B5E-4AA2-AD5A-56202DEA341D}" srcOrd="3" destOrd="0" presId="urn:microsoft.com/office/officeart/2005/8/layout/default"/>
    <dgm:cxn modelId="{C1B0EEB2-DD71-4F71-8C0C-4A2B159A2BAC}" type="presParOf" srcId="{591EEE58-154A-4EAF-A7D4-0E1390CE941D}" destId="{4D048AE7-CA17-4549-A0B3-7396DDB529BA}" srcOrd="4" destOrd="0" presId="urn:microsoft.com/office/officeart/2005/8/layout/default"/>
    <dgm:cxn modelId="{7C98D476-2F46-44F5-8905-66554F51933D}" type="presParOf" srcId="{591EEE58-154A-4EAF-A7D4-0E1390CE941D}" destId="{00B88790-66BC-4C65-83F5-A45598767EC7}" srcOrd="5" destOrd="0" presId="urn:microsoft.com/office/officeart/2005/8/layout/default"/>
    <dgm:cxn modelId="{7A912C17-3BC0-4665-BA41-F01A5BCD3A0D}" type="presParOf" srcId="{591EEE58-154A-4EAF-A7D4-0E1390CE941D}" destId="{EBF10726-A6B2-4E7F-8A02-D0674093C69F}" srcOrd="6" destOrd="0" presId="urn:microsoft.com/office/officeart/2005/8/layout/default"/>
    <dgm:cxn modelId="{654982F8-0CF1-4DCA-9E18-03A67AF5B4EB}" type="presParOf" srcId="{591EEE58-154A-4EAF-A7D4-0E1390CE941D}" destId="{970ADD05-87D3-4CB3-AFF2-414EE7504F80}" srcOrd="7" destOrd="0" presId="urn:microsoft.com/office/officeart/2005/8/layout/default"/>
    <dgm:cxn modelId="{A2DCACFB-8CF7-42C8-9C68-5039095AE3DE}" type="presParOf" srcId="{591EEE58-154A-4EAF-A7D4-0E1390CE941D}" destId="{C3475C22-5FC1-447E-91B4-1F9BACFA2BB2}" srcOrd="8" destOrd="0" presId="urn:microsoft.com/office/officeart/2005/8/layout/default"/>
    <dgm:cxn modelId="{BD22808C-E8A9-47DD-9B51-5ADF199CA3E5}" type="presParOf" srcId="{591EEE58-154A-4EAF-A7D4-0E1390CE941D}" destId="{698A0E38-810B-4A96-8D50-207D18CFD83D}" srcOrd="9" destOrd="0" presId="urn:microsoft.com/office/officeart/2005/8/layout/default"/>
    <dgm:cxn modelId="{6ED1EC1C-E018-4A8C-B7B5-878892656052}" type="presParOf" srcId="{591EEE58-154A-4EAF-A7D4-0E1390CE941D}" destId="{7B70F598-9B76-4FE5-9445-A65203F289C6}" srcOrd="10" destOrd="0" presId="urn:microsoft.com/office/officeart/2005/8/layout/default"/>
    <dgm:cxn modelId="{E7CAE56F-BA24-4F3E-AAF1-972EBC24F91A}" type="presParOf" srcId="{591EEE58-154A-4EAF-A7D4-0E1390CE941D}" destId="{DCFBC6B5-DE14-45C7-AED2-E174C1459B21}" srcOrd="11" destOrd="0" presId="urn:microsoft.com/office/officeart/2005/8/layout/default"/>
    <dgm:cxn modelId="{A8DE3052-E6E8-4E14-A005-E17B907922F2}" type="presParOf" srcId="{591EEE58-154A-4EAF-A7D4-0E1390CE941D}" destId="{EE72D2E2-AAE8-4A22-B44A-42093A8A7039}" srcOrd="12" destOrd="0" presId="urn:microsoft.com/office/officeart/2005/8/layout/default"/>
    <dgm:cxn modelId="{BCF95C5B-9C57-41E7-94A3-9A5556592260}" type="presParOf" srcId="{591EEE58-154A-4EAF-A7D4-0E1390CE941D}" destId="{3925255D-9DFB-45DE-8148-C5271C00C69C}" srcOrd="13" destOrd="0" presId="urn:microsoft.com/office/officeart/2005/8/layout/default"/>
    <dgm:cxn modelId="{50489565-D6C4-445A-8623-2A818E6A2625}" type="presParOf" srcId="{591EEE58-154A-4EAF-A7D4-0E1390CE941D}" destId="{4F0C28EE-203F-4979-936E-4FEBC354F918}" srcOrd="14" destOrd="0" presId="urn:microsoft.com/office/officeart/2005/8/layout/default"/>
    <dgm:cxn modelId="{D19C1AA6-478B-4C26-8182-B64E346EC0D0}" type="presParOf" srcId="{591EEE58-154A-4EAF-A7D4-0E1390CE941D}" destId="{D095AD70-691A-4C65-B845-7B986FE15E45}" srcOrd="15" destOrd="0" presId="urn:microsoft.com/office/officeart/2005/8/layout/default"/>
    <dgm:cxn modelId="{C2B1E94E-83EF-4DEF-8500-535E87145633}" type="presParOf" srcId="{591EEE58-154A-4EAF-A7D4-0E1390CE941D}" destId="{6695D056-EBC6-4651-94E0-9F75B07A7866}" srcOrd="16"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0E2F1B-C426-4BD8-9341-E2275C0B1B78}">
      <dsp:nvSpPr>
        <dsp:cNvPr id="0" name=""/>
        <dsp:cNvSpPr/>
      </dsp:nvSpPr>
      <dsp:spPr>
        <a:xfrm>
          <a:off x="858628" y="504"/>
          <a:ext cx="2046126" cy="1227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t>Day 1-The Effective Early Years Teacher</a:t>
          </a:r>
          <a:r>
            <a:rPr lang="en-GB" sz="1600" kern="1200">
              <a:latin typeface="Calibri Light" panose="020F0302020204030204"/>
            </a:rPr>
            <a:t> </a:t>
          </a:r>
          <a:endParaRPr lang="en-US" sz="1600" kern="1200"/>
        </a:p>
      </dsp:txBody>
      <dsp:txXfrm>
        <a:off x="858628" y="504"/>
        <a:ext cx="2046126" cy="1227675"/>
      </dsp:txXfrm>
    </dsp:sp>
    <dsp:sp modelId="{5F12C581-B5B4-4DE7-8FB6-6EC68E56FD56}">
      <dsp:nvSpPr>
        <dsp:cNvPr id="0" name=""/>
        <dsp:cNvSpPr/>
      </dsp:nvSpPr>
      <dsp:spPr>
        <a:xfrm>
          <a:off x="3109367" y="504"/>
          <a:ext cx="2046126" cy="1227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t>Day </a:t>
          </a:r>
          <a:r>
            <a:rPr lang="en-GB" sz="1600" kern="1200">
              <a:latin typeface="Calibri Light" panose="020F0302020204030204"/>
            </a:rPr>
            <a:t>2-Adapting Teaching for the Unique Child</a:t>
          </a:r>
          <a:endParaRPr lang="en-US" sz="1600" kern="1200"/>
        </a:p>
      </dsp:txBody>
      <dsp:txXfrm>
        <a:off x="3109367" y="504"/>
        <a:ext cx="2046126" cy="1227675"/>
      </dsp:txXfrm>
    </dsp:sp>
    <dsp:sp modelId="{4D048AE7-CA17-4549-A0B3-7396DDB529BA}">
      <dsp:nvSpPr>
        <dsp:cNvPr id="0" name=""/>
        <dsp:cNvSpPr/>
      </dsp:nvSpPr>
      <dsp:spPr>
        <a:xfrm>
          <a:off x="5360106" y="504"/>
          <a:ext cx="2046126" cy="1227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t>Day </a:t>
          </a:r>
          <a:r>
            <a:rPr lang="en-GB" sz="1600" kern="1200">
              <a:latin typeface="Calibri Light" panose="020F0302020204030204"/>
            </a:rPr>
            <a:t>3-Starting Strong</a:t>
          </a:r>
          <a:endParaRPr lang="en-US" sz="1600" kern="1200"/>
        </a:p>
      </dsp:txBody>
      <dsp:txXfrm>
        <a:off x="5360106" y="504"/>
        <a:ext cx="2046126" cy="1227675"/>
      </dsp:txXfrm>
    </dsp:sp>
    <dsp:sp modelId="{EBF10726-A6B2-4E7F-8A02-D0674093C69F}">
      <dsp:nvSpPr>
        <dsp:cNvPr id="0" name=""/>
        <dsp:cNvSpPr/>
      </dsp:nvSpPr>
      <dsp:spPr>
        <a:xfrm>
          <a:off x="7610845" y="504"/>
          <a:ext cx="2046126" cy="1227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t>Day 4-</a:t>
          </a:r>
          <a:r>
            <a:rPr lang="en-GB" sz="1600" kern="1200">
              <a:latin typeface="Calibri Light" panose="020F0302020204030204"/>
            </a:rPr>
            <a:t> Foundations for success</a:t>
          </a:r>
          <a:endParaRPr lang="en-US" sz="1600" kern="1200"/>
        </a:p>
      </dsp:txBody>
      <dsp:txXfrm>
        <a:off x="7610845" y="504"/>
        <a:ext cx="2046126" cy="1227675"/>
      </dsp:txXfrm>
    </dsp:sp>
    <dsp:sp modelId="{C3475C22-5FC1-447E-91B4-1F9BACFA2BB2}">
      <dsp:nvSpPr>
        <dsp:cNvPr id="0" name=""/>
        <dsp:cNvSpPr/>
      </dsp:nvSpPr>
      <dsp:spPr>
        <a:xfrm>
          <a:off x="858628" y="1432792"/>
          <a:ext cx="2046126" cy="1227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t>Day 5-Leading</a:t>
          </a:r>
          <a:r>
            <a:rPr lang="en-GB" sz="1600" kern="1200" dirty="0">
              <a:latin typeface="Calibri Light" panose="020F0302020204030204"/>
            </a:rPr>
            <a:t> and</a:t>
          </a:r>
          <a:r>
            <a:rPr lang="en-GB" sz="1600" kern="1200" dirty="0"/>
            <a:t> </a:t>
          </a:r>
          <a:r>
            <a:rPr lang="en-GB" sz="1600" kern="1200" dirty="0">
              <a:latin typeface="Calibri Light" panose="020F0302020204030204"/>
            </a:rPr>
            <a:t>supporting in the Early Years </a:t>
          </a:r>
          <a:endParaRPr lang="en-US" sz="1600" kern="1200" dirty="0"/>
        </a:p>
      </dsp:txBody>
      <dsp:txXfrm>
        <a:off x="858628" y="1432792"/>
        <a:ext cx="2046126" cy="1227675"/>
      </dsp:txXfrm>
    </dsp:sp>
    <dsp:sp modelId="{7B70F598-9B76-4FE5-9445-A65203F289C6}">
      <dsp:nvSpPr>
        <dsp:cNvPr id="0" name=""/>
        <dsp:cNvSpPr/>
      </dsp:nvSpPr>
      <dsp:spPr>
        <a:xfrm>
          <a:off x="3109367" y="1432792"/>
          <a:ext cx="2046126" cy="1227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t>Day </a:t>
          </a:r>
          <a:r>
            <a:rPr lang="en-GB" sz="1600" kern="1200">
              <a:latin typeface="Calibri Light" panose="020F0302020204030204"/>
            </a:rPr>
            <a:t>6- Promoting Equality, Diversity and Inclusion</a:t>
          </a:r>
          <a:endParaRPr lang="en-US" sz="1600" kern="1200"/>
        </a:p>
      </dsp:txBody>
      <dsp:txXfrm>
        <a:off x="3109367" y="1432792"/>
        <a:ext cx="2046126" cy="1227675"/>
      </dsp:txXfrm>
    </dsp:sp>
    <dsp:sp modelId="{EE72D2E2-AAE8-4A22-B44A-42093A8A7039}">
      <dsp:nvSpPr>
        <dsp:cNvPr id="0" name=""/>
        <dsp:cNvSpPr/>
      </dsp:nvSpPr>
      <dsp:spPr>
        <a:xfrm>
          <a:off x="5360106" y="1432792"/>
          <a:ext cx="2046126" cy="1227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t>Day </a:t>
          </a:r>
          <a:r>
            <a:rPr lang="en-GB" sz="1600" kern="1200">
              <a:latin typeface="Calibri Light" panose="020F0302020204030204"/>
            </a:rPr>
            <a:t>7-Unlocking potential and widening opportunities</a:t>
          </a:r>
          <a:endParaRPr lang="en-US" sz="1600" kern="1200"/>
        </a:p>
      </dsp:txBody>
      <dsp:txXfrm>
        <a:off x="5360106" y="1432792"/>
        <a:ext cx="2046126" cy="1227675"/>
      </dsp:txXfrm>
    </dsp:sp>
    <dsp:sp modelId="{4F0C28EE-203F-4979-936E-4FEBC354F918}">
      <dsp:nvSpPr>
        <dsp:cNvPr id="0" name=""/>
        <dsp:cNvSpPr/>
      </dsp:nvSpPr>
      <dsp:spPr>
        <a:xfrm>
          <a:off x="7610845" y="1432792"/>
          <a:ext cx="2046126" cy="1227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t>Day </a:t>
          </a:r>
          <a:r>
            <a:rPr lang="en-GB" sz="1600" kern="1200">
              <a:latin typeface="Calibri Light" panose="020F0302020204030204"/>
            </a:rPr>
            <a:t>8-The Reflective EarlyYears Teacher</a:t>
          </a:r>
          <a:endParaRPr lang="en-GB" sz="1600" kern="1200"/>
        </a:p>
      </dsp:txBody>
      <dsp:txXfrm>
        <a:off x="7610845" y="1432792"/>
        <a:ext cx="2046126" cy="1227675"/>
      </dsp:txXfrm>
    </dsp:sp>
    <dsp:sp modelId="{6695D056-EBC6-4651-94E0-9F75B07A7866}">
      <dsp:nvSpPr>
        <dsp:cNvPr id="0" name=""/>
        <dsp:cNvSpPr/>
      </dsp:nvSpPr>
      <dsp:spPr>
        <a:xfrm>
          <a:off x="4234736" y="2865081"/>
          <a:ext cx="2046126" cy="1227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t>Final</a:t>
          </a:r>
          <a:r>
            <a:rPr lang="en-GB" sz="1600" kern="1200" dirty="0">
              <a:latin typeface="Calibri Light" panose="020F0302020204030204"/>
            </a:rPr>
            <a:t> Interview</a:t>
          </a:r>
          <a:r>
            <a:rPr lang="en-GB" sz="1600" kern="1200" dirty="0"/>
            <a:t> (virtual)</a:t>
          </a:r>
          <a:endParaRPr lang="en-US" sz="1600" kern="1200" dirty="0"/>
        </a:p>
      </dsp:txBody>
      <dsp:txXfrm>
        <a:off x="4234736" y="2865081"/>
        <a:ext cx="2046126" cy="122767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1F8FA3-DEB4-414C-98BF-0F7BDB8A655A}" type="datetimeFigureOut">
              <a:rPr lang="en-GB" smtClean="0"/>
              <a:t>20/08/2026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016FD1-1036-477A-83D2-3D0619788ABF}" type="slidenum">
              <a:rPr lang="en-GB" smtClean="0"/>
              <a:t>‹#›</a:t>
            </a:fld>
            <a:endParaRPr lang="en-GB"/>
          </a:p>
        </p:txBody>
      </p:sp>
    </p:spTree>
    <p:extLst>
      <p:ext uri="{BB962C8B-B14F-4D97-AF65-F5344CB8AC3E}">
        <p14:creationId xmlns:p14="http://schemas.microsoft.com/office/powerpoint/2010/main" val="3319516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and introductions from team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Open to EVERYONE -so anyone who works in the early years, anyone who has started an application, anyone who expressed an interest AND people who have already submitted an application!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Share information about the programme and answer any questions you may have! </a:t>
            </a:r>
          </a:p>
          <a:p>
            <a:endParaRPr lang="en-GB" dirty="0"/>
          </a:p>
        </p:txBody>
      </p:sp>
      <p:sp>
        <p:nvSpPr>
          <p:cNvPr id="4" name="Slide Number Placeholder 3"/>
          <p:cNvSpPr>
            <a:spLocks noGrp="1"/>
          </p:cNvSpPr>
          <p:nvPr>
            <p:ph type="sldNum" sz="quarter" idx="5"/>
          </p:nvPr>
        </p:nvSpPr>
        <p:spPr/>
        <p:txBody>
          <a:bodyPr/>
          <a:lstStyle/>
          <a:p>
            <a:fld id="{39523358-429A-4017-BE80-89AB1BD5859E}" type="slidenum">
              <a:rPr lang="en-GB" smtClean="0"/>
              <a:t>1</a:t>
            </a:fld>
            <a:endParaRPr lang="en-GB"/>
          </a:p>
        </p:txBody>
      </p:sp>
    </p:spTree>
    <p:extLst>
      <p:ext uri="{BB962C8B-B14F-4D97-AF65-F5344CB8AC3E}">
        <p14:creationId xmlns:p14="http://schemas.microsoft.com/office/powerpoint/2010/main" val="2605007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dirty="0"/>
              <a:t>We are the largest EYITT training provider having trained and assessed  many candidates for Early Years Professional Status and subsequently EYITT since 2007. We have created a childminder offer to support your individual journey through the course. </a:t>
            </a:r>
          </a:p>
          <a:p>
            <a:pPr lvl="1"/>
            <a:endParaRPr lang="en-GB" dirty="0">
              <a:cs typeface="Calibri"/>
            </a:endParaRPr>
          </a:p>
          <a:p>
            <a:pPr lvl="1"/>
            <a:r>
              <a:rPr lang="en-GB" dirty="0">
                <a:cs typeface="Calibri"/>
              </a:rPr>
              <a:t>Numbers of trainees are increasing each year, based on extremely positive feedback. 98% students would recommend the programme to a friend or colleague.</a:t>
            </a:r>
          </a:p>
          <a:p>
            <a:pPr lvl="1"/>
            <a:r>
              <a:rPr lang="en-GB" dirty="0"/>
              <a:t>We have successfully supported a wide variety of trainees to achieve Early Years Teacher Status including those employed in</a:t>
            </a:r>
            <a:r>
              <a:rPr lang="en-GB" baseline="0" dirty="0"/>
              <a:t> </a:t>
            </a:r>
            <a:r>
              <a:rPr lang="en-GB" dirty="0"/>
              <a:t>early</a:t>
            </a:r>
            <a:r>
              <a:rPr lang="en-GB" baseline="0" dirty="0"/>
              <a:t> years and graduates wishing to enter the early years work force.</a:t>
            </a:r>
            <a:endParaRPr lang="en-GB" dirty="0"/>
          </a:p>
          <a:p>
            <a:pPr lvl="1"/>
            <a:endParaRPr lang="en-GB" dirty="0"/>
          </a:p>
          <a:p>
            <a:pPr lvl="1"/>
            <a:r>
              <a:rPr lang="en-GB" dirty="0"/>
              <a:t>We offer a successful </a:t>
            </a:r>
            <a:r>
              <a:rPr lang="en-GB" b="1" dirty="0"/>
              <a:t>blended training </a:t>
            </a:r>
            <a:r>
              <a:rPr lang="en-GB" dirty="0"/>
              <a:t>programme with face to face and e learning components</a:t>
            </a:r>
            <a:r>
              <a:rPr lang="en-GB" baseline="0" dirty="0"/>
              <a:t> that helps manage  study and learning alongside professional and working commitments of those on the route for employed people.</a:t>
            </a:r>
            <a:endParaRPr lang="en-GB" dirty="0"/>
          </a:p>
          <a:p>
            <a:pPr lvl="1"/>
            <a:endParaRPr lang="en-GB" dirty="0"/>
          </a:p>
          <a:p>
            <a:pPr lvl="1"/>
            <a:r>
              <a:rPr lang="en-GB" dirty="0"/>
              <a:t>We offer an</a:t>
            </a:r>
            <a:r>
              <a:rPr lang="en-GB" baseline="0" dirty="0"/>
              <a:t> </a:t>
            </a:r>
            <a:r>
              <a:rPr lang="en-GB" b="1" baseline="0" dirty="0"/>
              <a:t>excellent </a:t>
            </a:r>
            <a:r>
              <a:rPr lang="en-GB" b="1" dirty="0"/>
              <a:t>personalised approach </a:t>
            </a:r>
            <a:r>
              <a:rPr lang="en-GB" dirty="0"/>
              <a:t>with each trainee being supported by a personal tutor and a work based mentor . Many of our tutors and mentors are early years teachers themselves.</a:t>
            </a:r>
          </a:p>
          <a:p>
            <a:pPr lvl="1"/>
            <a:endParaRPr lang="en-GB" dirty="0"/>
          </a:p>
          <a:p>
            <a:endParaRPr lang="en-GB" dirty="0"/>
          </a:p>
          <a:p>
            <a:r>
              <a:rPr lang="en-GB" dirty="0"/>
              <a:t>We have a very high success rate of achievement</a:t>
            </a:r>
            <a:r>
              <a:rPr lang="en-GB" baseline="0" dirty="0"/>
              <a:t> of Early Years Teacher Status.  It is a rigorous and challenging year – but you will be supported very well. </a:t>
            </a:r>
          </a:p>
          <a:p>
            <a:endParaRPr lang="en-GB" baseline="0" dirty="0"/>
          </a:p>
          <a:p>
            <a:endParaRPr lang="en-GB" dirty="0"/>
          </a:p>
        </p:txBody>
      </p:sp>
      <p:sp>
        <p:nvSpPr>
          <p:cNvPr id="4" name="Slide Number Placeholder 3"/>
          <p:cNvSpPr>
            <a:spLocks noGrp="1"/>
          </p:cNvSpPr>
          <p:nvPr>
            <p:ph type="sldNum" sz="quarter" idx="5"/>
          </p:nvPr>
        </p:nvSpPr>
        <p:spPr/>
        <p:txBody>
          <a:bodyPr/>
          <a:lstStyle/>
          <a:p>
            <a:fld id="{6F6BBE1C-0048-4870-A2FF-EFBF1E1100F6}" type="slidenum">
              <a:rPr lang="en-GB" smtClean="0"/>
              <a:t>2</a:t>
            </a:fld>
            <a:endParaRPr lang="en-GB"/>
          </a:p>
        </p:txBody>
      </p:sp>
    </p:spTree>
    <p:extLst>
      <p:ext uri="{BB962C8B-B14F-4D97-AF65-F5344CB8AC3E}">
        <p14:creationId xmlns:p14="http://schemas.microsoft.com/office/powerpoint/2010/main" val="833671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 QTS!</a:t>
            </a:r>
          </a:p>
          <a:p>
            <a:r>
              <a:rPr lang="en-GB" dirty="0"/>
              <a:t>Signpost to Primary/secondary ITT if QTS</a:t>
            </a:r>
          </a:p>
        </p:txBody>
      </p:sp>
      <p:sp>
        <p:nvSpPr>
          <p:cNvPr id="4" name="Slide Number Placeholder 3"/>
          <p:cNvSpPr>
            <a:spLocks noGrp="1"/>
          </p:cNvSpPr>
          <p:nvPr>
            <p:ph type="sldNum" sz="quarter" idx="5"/>
          </p:nvPr>
        </p:nvSpPr>
        <p:spPr/>
        <p:txBody>
          <a:bodyPr/>
          <a:lstStyle/>
          <a:p>
            <a:fld id="{39523358-429A-4017-BE80-89AB1BD5859E}" type="slidenum">
              <a:rPr lang="en-GB" smtClean="0"/>
              <a:t>3</a:t>
            </a:fld>
            <a:endParaRPr lang="en-GB"/>
          </a:p>
        </p:txBody>
      </p:sp>
    </p:spTree>
    <p:extLst>
      <p:ext uri="{BB962C8B-B14F-4D97-AF65-F5344CB8AC3E}">
        <p14:creationId xmlns:p14="http://schemas.microsoft.com/office/powerpoint/2010/main" val="1073129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difference e.g. GEB=employed GE=not employed!</a:t>
            </a:r>
          </a:p>
          <a:p>
            <a:endParaRPr lang="en-GB" dirty="0"/>
          </a:p>
          <a:p>
            <a:r>
              <a:rPr lang="en-GB" dirty="0"/>
              <a:t>Fully funded by the government- employer incentive or</a:t>
            </a:r>
          </a:p>
          <a:p>
            <a:endParaRPr lang="en-GB" dirty="0"/>
          </a:p>
          <a:p>
            <a:endParaRPr lang="en-GB" dirty="0"/>
          </a:p>
          <a:p>
            <a:r>
              <a:rPr lang="en-GB" dirty="0"/>
              <a:t>GE Bursary</a:t>
            </a:r>
          </a:p>
          <a:p>
            <a:endParaRPr lang="en-GB" dirty="0"/>
          </a:p>
          <a:p>
            <a:r>
              <a:rPr lang="en-GB" dirty="0"/>
              <a:t>1</a:t>
            </a:r>
            <a:r>
              <a:rPr lang="en-GB" baseline="30000" dirty="0"/>
              <a:t>st</a:t>
            </a:r>
            <a:r>
              <a:rPr lang="en-GB" dirty="0"/>
              <a:t>/Masters £5000</a:t>
            </a:r>
          </a:p>
          <a:p>
            <a:r>
              <a:rPr lang="en-GB" dirty="0"/>
              <a:t>2:1 £4000</a:t>
            </a:r>
          </a:p>
          <a:p>
            <a:r>
              <a:rPr lang="en-GB" dirty="0"/>
              <a:t>2:2 £2000</a:t>
            </a:r>
          </a:p>
        </p:txBody>
      </p:sp>
      <p:sp>
        <p:nvSpPr>
          <p:cNvPr id="4" name="Slide Number Placeholder 3"/>
          <p:cNvSpPr>
            <a:spLocks noGrp="1"/>
          </p:cNvSpPr>
          <p:nvPr>
            <p:ph type="sldNum" sz="quarter" idx="5"/>
          </p:nvPr>
        </p:nvSpPr>
        <p:spPr/>
        <p:txBody>
          <a:bodyPr/>
          <a:lstStyle/>
          <a:p>
            <a:fld id="{39523358-429A-4017-BE80-89AB1BD5859E}" type="slidenum">
              <a:rPr lang="en-GB" smtClean="0"/>
              <a:t>4</a:t>
            </a:fld>
            <a:endParaRPr lang="en-GB"/>
          </a:p>
        </p:txBody>
      </p:sp>
    </p:spTree>
    <p:extLst>
      <p:ext uri="{BB962C8B-B14F-4D97-AF65-F5344CB8AC3E}">
        <p14:creationId xmlns:p14="http://schemas.microsoft.com/office/powerpoint/2010/main" val="875051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 have had childminders completing EYITT in our past cohorts. We have developed a childminding group made up of PTs, facilitators who all have cm experience or have worked with childminder students. Their role is to look at specially tailoring the </a:t>
            </a:r>
            <a:r>
              <a:rPr lang="en-US" err="1">
                <a:latin typeface="Calibri"/>
                <a:ea typeface="Calibri"/>
                <a:cs typeface="Calibri"/>
              </a:rPr>
              <a:t>programme</a:t>
            </a:r>
            <a:r>
              <a:rPr lang="en-US">
                <a:latin typeface="Calibri"/>
                <a:ea typeface="Calibri"/>
                <a:cs typeface="Calibri"/>
              </a:rPr>
              <a:t> to childminders and celebrating the amazing work that they do!</a:t>
            </a:r>
          </a:p>
        </p:txBody>
      </p:sp>
      <p:sp>
        <p:nvSpPr>
          <p:cNvPr id="4" name="Slide Number Placeholder 3"/>
          <p:cNvSpPr>
            <a:spLocks noGrp="1"/>
          </p:cNvSpPr>
          <p:nvPr>
            <p:ph type="sldNum" sz="quarter" idx="5"/>
          </p:nvPr>
        </p:nvSpPr>
        <p:spPr/>
        <p:txBody>
          <a:bodyPr/>
          <a:lstStyle/>
          <a:p>
            <a:fld id="{6F6BBE1C-0048-4870-A2FF-EFBF1E1100F6}" type="slidenum">
              <a:rPr lang="en-GB" smtClean="0"/>
              <a:t>5</a:t>
            </a:fld>
            <a:endParaRPr lang="en-GB"/>
          </a:p>
        </p:txBody>
      </p:sp>
    </p:spTree>
    <p:extLst>
      <p:ext uri="{BB962C8B-B14F-4D97-AF65-F5344CB8AC3E}">
        <p14:creationId xmlns:p14="http://schemas.microsoft.com/office/powerpoint/2010/main" val="905748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9523358-429A-4017-BE80-89AB1BD5859E}" type="slidenum">
              <a:rPr lang="en-GB" smtClean="0"/>
              <a:t>6</a:t>
            </a:fld>
            <a:endParaRPr lang="en-GB"/>
          </a:p>
        </p:txBody>
      </p:sp>
    </p:spTree>
    <p:extLst>
      <p:ext uri="{BB962C8B-B14F-4D97-AF65-F5344CB8AC3E}">
        <p14:creationId xmlns:p14="http://schemas.microsoft.com/office/powerpoint/2010/main" val="978572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The EYITT curriculum encompasses the totality of trainees’ learning experiences throughout their time on the programme. Our curriculum is broad, balanced, relevant and forward thinking in order to meet the needs of the Early Years sector and raise outcomes for all children. Immersion in the curriculum and the experiences it offers will prepare trainees for their future career as Early Years Teachers.</a:t>
            </a:r>
          </a:p>
          <a:p>
            <a:endParaRPr lang="en-GB"/>
          </a:p>
          <a:p>
            <a:r>
              <a:rPr lang="en-GB" b="0" i="0">
                <a:solidFill>
                  <a:srgbClr val="000000"/>
                </a:solidFill>
                <a:effectLst/>
                <a:latin typeface="Lato" panose="020F0502020204030203" pitchFamily="34" charset="0"/>
              </a:rPr>
              <a:t>      The EYITT program combines in-person and online learning, practical experiences, and teaching observations. It focuses on enhancing student teachers' understanding of the Early Years Foundation Stage (EYFS) and the National Curriculum, as well as developing their leadership skills. Student teachers are expected to demonstrate their achievement of the Teachers’ Standards (Early Years) through their personal practice.</a:t>
            </a:r>
            <a:endParaRPr lang="en-GB"/>
          </a:p>
        </p:txBody>
      </p:sp>
      <p:sp>
        <p:nvSpPr>
          <p:cNvPr id="4" name="Slide Number Placeholder 3"/>
          <p:cNvSpPr>
            <a:spLocks noGrp="1"/>
          </p:cNvSpPr>
          <p:nvPr>
            <p:ph type="sldNum" sz="quarter" idx="5"/>
          </p:nvPr>
        </p:nvSpPr>
        <p:spPr/>
        <p:txBody>
          <a:bodyPr/>
          <a:lstStyle/>
          <a:p>
            <a:fld id="{D14A5C80-DFCF-4760-A339-3586AA9F2206}" type="slidenum">
              <a:rPr lang="en-GB" smtClean="0"/>
              <a:t>8</a:t>
            </a:fld>
            <a:endParaRPr lang="en-GB"/>
          </a:p>
        </p:txBody>
      </p:sp>
    </p:spTree>
    <p:extLst>
      <p:ext uri="{BB962C8B-B14F-4D97-AF65-F5344CB8AC3E}">
        <p14:creationId xmlns:p14="http://schemas.microsoft.com/office/powerpoint/2010/main" val="3157365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Flexi- mentors if needed!</a:t>
            </a:r>
          </a:p>
        </p:txBody>
      </p:sp>
      <p:sp>
        <p:nvSpPr>
          <p:cNvPr id="4" name="Slide Number Placeholder 3"/>
          <p:cNvSpPr>
            <a:spLocks noGrp="1"/>
          </p:cNvSpPr>
          <p:nvPr>
            <p:ph type="sldNum" sz="quarter" idx="5"/>
          </p:nvPr>
        </p:nvSpPr>
        <p:spPr/>
        <p:txBody>
          <a:bodyPr/>
          <a:lstStyle/>
          <a:p>
            <a:fld id="{39523358-429A-4017-BE80-89AB1BD5859E}" type="slidenum">
              <a:rPr lang="en-GB" smtClean="0"/>
              <a:t>12</a:t>
            </a:fld>
            <a:endParaRPr lang="en-GB"/>
          </a:p>
        </p:txBody>
      </p:sp>
    </p:spTree>
    <p:extLst>
      <p:ext uri="{BB962C8B-B14F-4D97-AF65-F5344CB8AC3E}">
        <p14:creationId xmlns:p14="http://schemas.microsoft.com/office/powerpoint/2010/main" val="3975274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523358-429A-4017-BE80-89AB1BD5859E}" type="slidenum">
              <a:rPr lang="en-GB" smtClean="0"/>
              <a:t>14</a:t>
            </a:fld>
            <a:endParaRPr lang="en-GB"/>
          </a:p>
        </p:txBody>
      </p:sp>
    </p:spTree>
    <p:extLst>
      <p:ext uri="{BB962C8B-B14F-4D97-AF65-F5344CB8AC3E}">
        <p14:creationId xmlns:p14="http://schemas.microsoft.com/office/powerpoint/2010/main" val="30070872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PN Title Slide with Pictur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242AD2-1F7A-CF41-9807-9943658CA908}"/>
              </a:ext>
            </a:extLst>
          </p:cNvPr>
          <p:cNvPicPr>
            <a:picLocks noChangeAspect="1"/>
          </p:cNvPicPr>
          <p:nvPr userDrawn="1"/>
        </p:nvPicPr>
        <p:blipFill>
          <a:blip r:embed="rId2"/>
          <a:srcRect/>
          <a:stretch/>
        </p:blipFill>
        <p:spPr>
          <a:xfrm>
            <a:off x="4141" y="3000"/>
            <a:ext cx="12181904" cy="6852321"/>
          </a:xfrm>
          <a:prstGeom prst="rect">
            <a:avLst/>
          </a:prstGeom>
        </p:spPr>
      </p:pic>
      <p:sp>
        <p:nvSpPr>
          <p:cNvPr id="2" name="Title 1">
            <a:extLst>
              <a:ext uri="{FF2B5EF4-FFF2-40B4-BE49-F238E27FC236}">
                <a16:creationId xmlns:a16="http://schemas.microsoft.com/office/drawing/2014/main" id="{461A2D40-424A-E74C-8D3F-A0C9C548159A}"/>
              </a:ext>
            </a:extLst>
          </p:cNvPr>
          <p:cNvSpPr>
            <a:spLocks noGrp="1"/>
          </p:cNvSpPr>
          <p:nvPr>
            <p:ph type="ctrTitle"/>
          </p:nvPr>
        </p:nvSpPr>
        <p:spPr>
          <a:xfrm>
            <a:off x="1524000" y="3438940"/>
            <a:ext cx="4208585" cy="1907589"/>
          </a:xfrm>
        </p:spPr>
        <p:txBody>
          <a:bodyPr anchor="b"/>
          <a:lstStyle>
            <a:lvl1pPr algn="l">
              <a:defRPr sz="40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0EFD5E00-B1C6-A444-9D33-2D2ECDC69DF3}"/>
              </a:ext>
            </a:extLst>
          </p:cNvPr>
          <p:cNvSpPr>
            <a:spLocks noGrp="1"/>
          </p:cNvSpPr>
          <p:nvPr>
            <p:ph type="subTitle" idx="1"/>
          </p:nvPr>
        </p:nvSpPr>
        <p:spPr>
          <a:xfrm>
            <a:off x="1524000" y="5645428"/>
            <a:ext cx="5214730" cy="72555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pic>
        <p:nvPicPr>
          <p:cNvPr id="7" name="Picture 6">
            <a:extLst>
              <a:ext uri="{FF2B5EF4-FFF2-40B4-BE49-F238E27FC236}">
                <a16:creationId xmlns:a16="http://schemas.microsoft.com/office/drawing/2014/main" id="{61576D2E-33EE-6E44-80D8-28317681B81B}"/>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5871222" y="1688961"/>
            <a:ext cx="3428861" cy="3428861"/>
          </a:xfrm>
          <a:prstGeom prst="ellipse">
            <a:avLst/>
          </a:prstGeom>
        </p:spPr>
      </p:pic>
      <p:pic>
        <p:nvPicPr>
          <p:cNvPr id="4" name="Picture 3" descr="A close up of a logo&#10;&#10;AI-generated content may be incorrect.">
            <a:extLst>
              <a:ext uri="{FF2B5EF4-FFF2-40B4-BE49-F238E27FC236}">
                <a16:creationId xmlns:a16="http://schemas.microsoft.com/office/drawing/2014/main" id="{82064C8E-957E-36DC-3DD4-E818CB27605F}"/>
              </a:ext>
            </a:extLst>
          </p:cNvPr>
          <p:cNvPicPr>
            <a:picLocks noChangeAspect="1"/>
          </p:cNvPicPr>
          <p:nvPr userDrawn="1"/>
        </p:nvPicPr>
        <p:blipFill>
          <a:blip r:embed="rId4"/>
          <a:stretch>
            <a:fillRect/>
          </a:stretch>
        </p:blipFill>
        <p:spPr>
          <a:xfrm>
            <a:off x="3028948" y="482560"/>
            <a:ext cx="1924051" cy="965874"/>
          </a:xfrm>
          <a:prstGeom prst="rect">
            <a:avLst/>
          </a:prstGeom>
        </p:spPr>
      </p:pic>
    </p:spTree>
    <p:extLst>
      <p:ext uri="{BB962C8B-B14F-4D97-AF65-F5344CB8AC3E}">
        <p14:creationId xmlns:p14="http://schemas.microsoft.com/office/powerpoint/2010/main" val="1933849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A96B61-84F4-6343-9FF1-6B80FB0CF0AC}"/>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3291576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35F3B-04BA-E848-90CB-4EBCA900A57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92BE7ACC-62A6-DD42-8C9F-85D327B11B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C74A210-5014-A140-85E1-C1A0D24C745E}"/>
              </a:ext>
            </a:extLst>
          </p:cNvPr>
          <p:cNvSpPr>
            <a:spLocks noGrp="1"/>
          </p:cNvSpPr>
          <p:nvPr>
            <p:ph type="body" sz="half" idx="2"/>
          </p:nvPr>
        </p:nvSpPr>
        <p:spPr>
          <a:xfrm>
            <a:off x="839788" y="2286000"/>
            <a:ext cx="3932237" cy="3582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D6D83B0F-E20F-D442-9304-C05A10709A32}"/>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51773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75D19-9875-A248-A902-AA6BDF527C9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724AFC93-B6FB-414D-B6E8-505F7CC1A1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a:extLst>
              <a:ext uri="{FF2B5EF4-FFF2-40B4-BE49-F238E27FC236}">
                <a16:creationId xmlns:a16="http://schemas.microsoft.com/office/drawing/2014/main" id="{15D9D053-0352-D147-8F46-E55C4EC7D1E9}"/>
              </a:ext>
            </a:extLst>
          </p:cNvPr>
          <p:cNvSpPr>
            <a:spLocks noGrp="1"/>
          </p:cNvSpPr>
          <p:nvPr>
            <p:ph type="body" sz="half" idx="2"/>
          </p:nvPr>
        </p:nvSpPr>
        <p:spPr>
          <a:xfrm>
            <a:off x="839788" y="2211858"/>
            <a:ext cx="3932237" cy="365712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F5BB5A3F-80FC-7342-98DA-DCA523CBC96A}"/>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3058285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75D19-9875-A248-A902-AA6BDF527C9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724AFC93-B6FB-414D-B6E8-505F7CC1A15A}"/>
              </a:ext>
            </a:extLst>
          </p:cNvPr>
          <p:cNvSpPr>
            <a:spLocks noGrp="1"/>
          </p:cNvSpPr>
          <p:nvPr>
            <p:ph type="pic" idx="1"/>
          </p:nvPr>
        </p:nvSpPr>
        <p:spPr>
          <a:xfrm>
            <a:off x="5183188" y="0"/>
            <a:ext cx="7008812"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a:extLst>
              <a:ext uri="{FF2B5EF4-FFF2-40B4-BE49-F238E27FC236}">
                <a16:creationId xmlns:a16="http://schemas.microsoft.com/office/drawing/2014/main" id="{15D9D053-0352-D147-8F46-E55C4EC7D1E9}"/>
              </a:ext>
            </a:extLst>
          </p:cNvPr>
          <p:cNvSpPr>
            <a:spLocks noGrp="1"/>
          </p:cNvSpPr>
          <p:nvPr>
            <p:ph type="body" sz="half" idx="2"/>
          </p:nvPr>
        </p:nvSpPr>
        <p:spPr>
          <a:xfrm>
            <a:off x="839788" y="2211858"/>
            <a:ext cx="3932237" cy="365712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F5BB5A3F-80FC-7342-98DA-DCA523CBC96A}"/>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1323740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or Section Header al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4DC50F9-CB28-0B4A-BDB8-C2496C5D52E5}"/>
              </a:ext>
            </a:extLst>
          </p:cNvPr>
          <p:cNvSpPr>
            <a:spLocks noGrp="1"/>
          </p:cNvSpPr>
          <p:nvPr>
            <p:ph type="sldNum" sz="quarter" idx="12"/>
          </p:nvPr>
        </p:nvSpPr>
        <p:spPr/>
        <p:txBody>
          <a:bodyPr/>
          <a:lstStyle/>
          <a:p>
            <a:fld id="{E888C95C-3688-1A42-9BEF-F4465239C174}" type="slidenum">
              <a:rPr lang="en-GB" smtClean="0"/>
              <a:t>‹#›</a:t>
            </a:fld>
            <a:endParaRPr lang="en-GB"/>
          </a:p>
        </p:txBody>
      </p:sp>
      <p:sp>
        <p:nvSpPr>
          <p:cNvPr id="8" name="Oval 7">
            <a:extLst>
              <a:ext uri="{FF2B5EF4-FFF2-40B4-BE49-F238E27FC236}">
                <a16:creationId xmlns:a16="http://schemas.microsoft.com/office/drawing/2014/main" id="{8CF4BAC3-88D6-9343-BB07-BC83CC7AD5C7}"/>
              </a:ext>
            </a:extLst>
          </p:cNvPr>
          <p:cNvSpPr/>
          <p:nvPr userDrawn="1"/>
        </p:nvSpPr>
        <p:spPr>
          <a:xfrm>
            <a:off x="2190010" y="-595634"/>
            <a:ext cx="7811980" cy="78119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EA15745-E28D-EF43-8DE0-594803162DB6}"/>
              </a:ext>
            </a:extLst>
          </p:cNvPr>
          <p:cNvSpPr>
            <a:spLocks noGrp="1"/>
          </p:cNvSpPr>
          <p:nvPr>
            <p:ph type="title"/>
          </p:nvPr>
        </p:nvSpPr>
        <p:spPr>
          <a:xfrm>
            <a:off x="3416557" y="958881"/>
            <a:ext cx="5358885" cy="4441021"/>
          </a:xfrm>
        </p:spPr>
        <p:txBody>
          <a:bodyPr anchor="ctr"/>
          <a:lstStyle>
            <a:lvl1pPr algn="ctr">
              <a:defRPr sz="4800" b="1" i="0">
                <a:solidFill>
                  <a:schemeClr val="bg1"/>
                </a:solidFill>
              </a:defRPr>
            </a:lvl1p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A98BAE1D-B9A6-1B43-A8F8-5F2B71C67B53}"/>
              </a:ext>
            </a:extLst>
          </p:cNvPr>
          <p:cNvSpPr>
            <a:spLocks noGrp="1"/>
          </p:cNvSpPr>
          <p:nvPr>
            <p:ph type="body" idx="1"/>
          </p:nvPr>
        </p:nvSpPr>
        <p:spPr>
          <a:xfrm>
            <a:off x="3095281" y="5639187"/>
            <a:ext cx="6001436" cy="1082288"/>
          </a:xfrm>
        </p:spPr>
        <p:txBody>
          <a:bodyPr/>
          <a:lstStyle>
            <a:lvl1pPr marL="0" indent="0" algn="ctr">
              <a:buNone/>
              <a:defRPr sz="2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2651550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nd_BPN">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8CF4BAC3-88D6-9343-BB07-BC83CC7AD5C7}"/>
              </a:ext>
            </a:extLst>
          </p:cNvPr>
          <p:cNvSpPr/>
          <p:nvPr userDrawn="1"/>
        </p:nvSpPr>
        <p:spPr>
          <a:xfrm>
            <a:off x="4712677" y="583317"/>
            <a:ext cx="6753457" cy="675345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243A23D-E0D9-BE49-857A-2C29CAB9A9AE}"/>
              </a:ext>
            </a:extLst>
          </p:cNvPr>
          <p:cNvSpPr/>
          <p:nvPr userDrawn="1"/>
        </p:nvSpPr>
        <p:spPr>
          <a:xfrm>
            <a:off x="5856296" y="3606102"/>
            <a:ext cx="4184864" cy="707886"/>
          </a:xfrm>
          <a:prstGeom prst="rect">
            <a:avLst/>
          </a:prstGeom>
        </p:spPr>
        <p:txBody>
          <a:bodyPr wrap="none">
            <a:spAutoFit/>
          </a:bodyPr>
          <a:lstStyle/>
          <a:p>
            <a:pPr algn="ctr"/>
            <a:r>
              <a:rPr lang="en-GB" sz="4000" dirty="0">
                <a:solidFill>
                  <a:schemeClr val="bg1"/>
                </a:solidFill>
                <a:latin typeface="+mj-lt"/>
              </a:rPr>
              <a:t>Learn. Share. Grow.</a:t>
            </a:r>
          </a:p>
        </p:txBody>
      </p:sp>
      <p:sp>
        <p:nvSpPr>
          <p:cNvPr id="11" name="Rectangle 10">
            <a:extLst>
              <a:ext uri="{FF2B5EF4-FFF2-40B4-BE49-F238E27FC236}">
                <a16:creationId xmlns:a16="http://schemas.microsoft.com/office/drawing/2014/main" id="{2D9ECD3D-8BF5-B84C-B40D-E6FC04824C7F}"/>
              </a:ext>
            </a:extLst>
          </p:cNvPr>
          <p:cNvSpPr/>
          <p:nvPr userDrawn="1"/>
        </p:nvSpPr>
        <p:spPr>
          <a:xfrm>
            <a:off x="520481" y="6016013"/>
            <a:ext cx="2483052" cy="400110"/>
          </a:xfrm>
          <a:prstGeom prst="rect">
            <a:avLst/>
          </a:prstGeom>
        </p:spPr>
        <p:txBody>
          <a:bodyPr wrap="none">
            <a:spAutoFit/>
          </a:bodyPr>
          <a:lstStyle/>
          <a:p>
            <a:pPr algn="l"/>
            <a:r>
              <a:rPr lang="en-GB" sz="2000" b="1" dirty="0" err="1">
                <a:solidFill>
                  <a:schemeClr val="accent1"/>
                </a:solidFill>
                <a:latin typeface="+mn-lt"/>
              </a:rPr>
              <a:t>bestpracticenet.co.uk</a:t>
            </a:r>
            <a:endParaRPr lang="en-GB" sz="2000" b="1" dirty="0">
              <a:solidFill>
                <a:schemeClr val="accent1"/>
              </a:solidFill>
              <a:latin typeface="+mn-lt"/>
            </a:endParaRPr>
          </a:p>
        </p:txBody>
      </p:sp>
      <p:pic>
        <p:nvPicPr>
          <p:cNvPr id="6" name="Picture 5">
            <a:extLst>
              <a:ext uri="{FF2B5EF4-FFF2-40B4-BE49-F238E27FC236}">
                <a16:creationId xmlns:a16="http://schemas.microsoft.com/office/drawing/2014/main" id="{DAC23325-B078-184A-8ACF-D41A0628EFA6}"/>
              </a:ext>
            </a:extLst>
          </p:cNvPr>
          <p:cNvPicPr>
            <a:picLocks noChangeAspect="1"/>
          </p:cNvPicPr>
          <p:nvPr userDrawn="1"/>
        </p:nvPicPr>
        <p:blipFill>
          <a:blip r:embed="rId2"/>
          <a:srcRect/>
          <a:stretch/>
        </p:blipFill>
        <p:spPr>
          <a:xfrm>
            <a:off x="353934" y="356197"/>
            <a:ext cx="2499958" cy="1320204"/>
          </a:xfrm>
          <a:prstGeom prst="rect">
            <a:avLst/>
          </a:prstGeom>
        </p:spPr>
      </p:pic>
      <p:pic>
        <p:nvPicPr>
          <p:cNvPr id="7" name="Picture 6" descr="A close up of a logo&#10;&#10;AI-generated content may be incorrect.">
            <a:extLst>
              <a:ext uri="{FF2B5EF4-FFF2-40B4-BE49-F238E27FC236}">
                <a16:creationId xmlns:a16="http://schemas.microsoft.com/office/drawing/2014/main" id="{636AE21C-637A-11E2-6C14-7FF6DE2FD5AB}"/>
              </a:ext>
            </a:extLst>
          </p:cNvPr>
          <p:cNvPicPr>
            <a:picLocks noChangeAspect="1"/>
          </p:cNvPicPr>
          <p:nvPr userDrawn="1"/>
        </p:nvPicPr>
        <p:blipFill>
          <a:blip r:embed="rId3"/>
          <a:stretch>
            <a:fillRect/>
          </a:stretch>
        </p:blipFill>
        <p:spPr>
          <a:xfrm>
            <a:off x="3062816" y="533362"/>
            <a:ext cx="1924051" cy="965874"/>
          </a:xfrm>
          <a:prstGeom prst="rect">
            <a:avLst/>
          </a:prstGeom>
        </p:spPr>
      </p:pic>
    </p:spTree>
    <p:extLst>
      <p:ext uri="{BB962C8B-B14F-4D97-AF65-F5344CB8AC3E}">
        <p14:creationId xmlns:p14="http://schemas.microsoft.com/office/powerpoint/2010/main" val="1202316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PN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242AD2-1F7A-CF41-9807-9943658CA908}"/>
              </a:ext>
            </a:extLst>
          </p:cNvPr>
          <p:cNvPicPr>
            <a:picLocks noChangeAspect="1"/>
          </p:cNvPicPr>
          <p:nvPr userDrawn="1"/>
        </p:nvPicPr>
        <p:blipFill>
          <a:blip r:embed="rId2"/>
          <a:srcRect/>
          <a:stretch/>
        </p:blipFill>
        <p:spPr>
          <a:xfrm>
            <a:off x="4141" y="3000"/>
            <a:ext cx="12181904" cy="6852321"/>
          </a:xfrm>
          <a:prstGeom prst="rect">
            <a:avLst/>
          </a:prstGeom>
        </p:spPr>
      </p:pic>
      <p:sp>
        <p:nvSpPr>
          <p:cNvPr id="13" name="Picture Placeholder 12">
            <a:extLst>
              <a:ext uri="{FF2B5EF4-FFF2-40B4-BE49-F238E27FC236}">
                <a16:creationId xmlns:a16="http://schemas.microsoft.com/office/drawing/2014/main" id="{A40CC292-52DE-D141-A3CC-9CBBE65CAC9E}"/>
              </a:ext>
            </a:extLst>
          </p:cNvPr>
          <p:cNvSpPr>
            <a:spLocks noGrp="1"/>
          </p:cNvSpPr>
          <p:nvPr>
            <p:ph type="pic" sz="quarter" idx="10"/>
          </p:nvPr>
        </p:nvSpPr>
        <p:spPr>
          <a:xfrm>
            <a:off x="5874165" y="1698900"/>
            <a:ext cx="3418922" cy="3418922"/>
          </a:xfrm>
          <a:prstGeom prst="ellipse">
            <a:avLst/>
          </a:prstGeom>
          <a:solidFill>
            <a:schemeClr val="bg2"/>
          </a:solidFill>
        </p:spPr>
        <p:txBody>
          <a:bodyPr/>
          <a:lstStyle/>
          <a:p>
            <a:r>
              <a:rPr lang="en-GB"/>
              <a:t>Click icon to add picture</a:t>
            </a:r>
          </a:p>
        </p:txBody>
      </p:sp>
      <p:sp>
        <p:nvSpPr>
          <p:cNvPr id="2" name="Title 1">
            <a:extLst>
              <a:ext uri="{FF2B5EF4-FFF2-40B4-BE49-F238E27FC236}">
                <a16:creationId xmlns:a16="http://schemas.microsoft.com/office/drawing/2014/main" id="{461A2D40-424A-E74C-8D3F-A0C9C548159A}"/>
              </a:ext>
            </a:extLst>
          </p:cNvPr>
          <p:cNvSpPr>
            <a:spLocks noGrp="1"/>
          </p:cNvSpPr>
          <p:nvPr>
            <p:ph type="ctrTitle"/>
          </p:nvPr>
        </p:nvSpPr>
        <p:spPr>
          <a:xfrm>
            <a:off x="1524000" y="3438940"/>
            <a:ext cx="4208585" cy="1907589"/>
          </a:xfrm>
        </p:spPr>
        <p:txBody>
          <a:bodyPr anchor="b"/>
          <a:lstStyle>
            <a:lvl1pPr algn="l">
              <a:defRPr sz="40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0EFD5E00-B1C6-A444-9D33-2D2ECDC69DF3}"/>
              </a:ext>
            </a:extLst>
          </p:cNvPr>
          <p:cNvSpPr>
            <a:spLocks noGrp="1"/>
          </p:cNvSpPr>
          <p:nvPr>
            <p:ph type="subTitle" idx="1"/>
          </p:nvPr>
        </p:nvSpPr>
        <p:spPr>
          <a:xfrm>
            <a:off x="1524000" y="5645428"/>
            <a:ext cx="5214730" cy="72555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pic>
        <p:nvPicPr>
          <p:cNvPr id="5" name="Picture 4" descr="A close up of a logo&#10;&#10;AI-generated content may be incorrect.">
            <a:extLst>
              <a:ext uri="{FF2B5EF4-FFF2-40B4-BE49-F238E27FC236}">
                <a16:creationId xmlns:a16="http://schemas.microsoft.com/office/drawing/2014/main" id="{55B407E2-8216-914A-3E51-821C33EF8AA0}"/>
              </a:ext>
            </a:extLst>
          </p:cNvPr>
          <p:cNvPicPr>
            <a:picLocks noChangeAspect="1"/>
          </p:cNvPicPr>
          <p:nvPr userDrawn="1"/>
        </p:nvPicPr>
        <p:blipFill>
          <a:blip r:embed="rId3"/>
          <a:stretch>
            <a:fillRect/>
          </a:stretch>
        </p:blipFill>
        <p:spPr>
          <a:xfrm>
            <a:off x="3045882" y="499494"/>
            <a:ext cx="1924051" cy="965874"/>
          </a:xfrm>
          <a:prstGeom prst="rect">
            <a:avLst/>
          </a:prstGeom>
        </p:spPr>
      </p:pic>
    </p:spTree>
    <p:extLst>
      <p:ext uri="{BB962C8B-B14F-4D97-AF65-F5344CB8AC3E}">
        <p14:creationId xmlns:p14="http://schemas.microsoft.com/office/powerpoint/2010/main" val="3115932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PN OLP Slide Title with Pictur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242AD2-1F7A-CF41-9807-9943658CA908}"/>
              </a:ext>
            </a:extLst>
          </p:cNvPr>
          <p:cNvPicPr>
            <a:picLocks noChangeAspect="1"/>
          </p:cNvPicPr>
          <p:nvPr userDrawn="1"/>
        </p:nvPicPr>
        <p:blipFill>
          <a:blip r:embed="rId2"/>
          <a:srcRect/>
          <a:stretch/>
        </p:blipFill>
        <p:spPr>
          <a:xfrm>
            <a:off x="4141" y="3000"/>
            <a:ext cx="12181904" cy="6852321"/>
          </a:xfrm>
          <a:prstGeom prst="rect">
            <a:avLst/>
          </a:prstGeom>
        </p:spPr>
      </p:pic>
      <p:sp>
        <p:nvSpPr>
          <p:cNvPr id="2" name="Title 1">
            <a:extLst>
              <a:ext uri="{FF2B5EF4-FFF2-40B4-BE49-F238E27FC236}">
                <a16:creationId xmlns:a16="http://schemas.microsoft.com/office/drawing/2014/main" id="{461A2D40-424A-E74C-8D3F-A0C9C548159A}"/>
              </a:ext>
            </a:extLst>
          </p:cNvPr>
          <p:cNvSpPr>
            <a:spLocks noGrp="1"/>
          </p:cNvSpPr>
          <p:nvPr>
            <p:ph type="ctrTitle"/>
          </p:nvPr>
        </p:nvSpPr>
        <p:spPr>
          <a:xfrm>
            <a:off x="1524001" y="3438940"/>
            <a:ext cx="4196862" cy="1907589"/>
          </a:xfrm>
        </p:spPr>
        <p:txBody>
          <a:bodyPr anchor="b"/>
          <a:lstStyle>
            <a:lvl1pPr algn="l">
              <a:defRPr sz="40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0EFD5E00-B1C6-A444-9D33-2D2ECDC69DF3}"/>
              </a:ext>
            </a:extLst>
          </p:cNvPr>
          <p:cNvSpPr>
            <a:spLocks noGrp="1"/>
          </p:cNvSpPr>
          <p:nvPr>
            <p:ph type="subTitle" idx="1"/>
          </p:nvPr>
        </p:nvSpPr>
        <p:spPr>
          <a:xfrm>
            <a:off x="1524000" y="5645428"/>
            <a:ext cx="5214730" cy="72555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pic>
        <p:nvPicPr>
          <p:cNvPr id="6" name="Picture 5">
            <a:extLst>
              <a:ext uri="{FF2B5EF4-FFF2-40B4-BE49-F238E27FC236}">
                <a16:creationId xmlns:a16="http://schemas.microsoft.com/office/drawing/2014/main" id="{CA4B5451-6F19-CE4C-9B03-DB7BE5F4A2AD}"/>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5885889" y="1688400"/>
            <a:ext cx="3428861" cy="3428861"/>
          </a:xfrm>
          <a:prstGeom prst="ellipse">
            <a:avLst/>
          </a:prstGeom>
        </p:spPr>
      </p:pic>
      <p:sp>
        <p:nvSpPr>
          <p:cNvPr id="4" name="Rectangle 3">
            <a:extLst>
              <a:ext uri="{FF2B5EF4-FFF2-40B4-BE49-F238E27FC236}">
                <a16:creationId xmlns:a16="http://schemas.microsoft.com/office/drawing/2014/main" id="{4CC1A124-DE67-A849-82EB-2F4A16EC56C2}"/>
              </a:ext>
            </a:extLst>
          </p:cNvPr>
          <p:cNvSpPr/>
          <p:nvPr userDrawn="1"/>
        </p:nvSpPr>
        <p:spPr>
          <a:xfrm>
            <a:off x="8990946" y="487015"/>
            <a:ext cx="2805991" cy="11023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logo&#10;&#10;AI-generated content may be incorrect.">
            <a:extLst>
              <a:ext uri="{FF2B5EF4-FFF2-40B4-BE49-F238E27FC236}">
                <a16:creationId xmlns:a16="http://schemas.microsoft.com/office/drawing/2014/main" id="{EFA7F425-F0C1-9F73-44EC-613892E42778}"/>
              </a:ext>
            </a:extLst>
          </p:cNvPr>
          <p:cNvPicPr>
            <a:picLocks noChangeAspect="1"/>
          </p:cNvPicPr>
          <p:nvPr userDrawn="1"/>
        </p:nvPicPr>
        <p:blipFill>
          <a:blip r:embed="rId4"/>
          <a:stretch>
            <a:fillRect/>
          </a:stretch>
        </p:blipFill>
        <p:spPr>
          <a:xfrm>
            <a:off x="3054349" y="499494"/>
            <a:ext cx="1924051" cy="965874"/>
          </a:xfrm>
          <a:prstGeom prst="rect">
            <a:avLst/>
          </a:prstGeom>
        </p:spPr>
      </p:pic>
    </p:spTree>
    <p:extLst>
      <p:ext uri="{BB962C8B-B14F-4D97-AF65-F5344CB8AC3E}">
        <p14:creationId xmlns:p14="http://schemas.microsoft.com/office/powerpoint/2010/main" val="274095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PN OLP Slide Tit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242AD2-1F7A-CF41-9807-9943658CA908}"/>
              </a:ext>
            </a:extLst>
          </p:cNvPr>
          <p:cNvPicPr>
            <a:picLocks noChangeAspect="1"/>
          </p:cNvPicPr>
          <p:nvPr userDrawn="1"/>
        </p:nvPicPr>
        <p:blipFill>
          <a:blip r:embed="rId2"/>
          <a:srcRect/>
          <a:stretch/>
        </p:blipFill>
        <p:spPr>
          <a:xfrm>
            <a:off x="10096" y="0"/>
            <a:ext cx="12181904" cy="6852321"/>
          </a:xfrm>
          <a:prstGeom prst="rect">
            <a:avLst/>
          </a:prstGeom>
        </p:spPr>
      </p:pic>
      <p:sp>
        <p:nvSpPr>
          <p:cNvPr id="13" name="Picture Placeholder 12">
            <a:extLst>
              <a:ext uri="{FF2B5EF4-FFF2-40B4-BE49-F238E27FC236}">
                <a16:creationId xmlns:a16="http://schemas.microsoft.com/office/drawing/2014/main" id="{A40CC292-52DE-D141-A3CC-9CBBE65CAC9E}"/>
              </a:ext>
            </a:extLst>
          </p:cNvPr>
          <p:cNvSpPr>
            <a:spLocks noGrp="1"/>
          </p:cNvSpPr>
          <p:nvPr>
            <p:ph type="pic" sz="quarter" idx="10"/>
          </p:nvPr>
        </p:nvSpPr>
        <p:spPr>
          <a:xfrm>
            <a:off x="5874165" y="1698900"/>
            <a:ext cx="3418922" cy="3418922"/>
          </a:xfrm>
          <a:prstGeom prst="ellipse">
            <a:avLst/>
          </a:prstGeom>
          <a:solidFill>
            <a:schemeClr val="bg2"/>
          </a:solidFill>
        </p:spPr>
        <p:txBody>
          <a:bodyPr/>
          <a:lstStyle/>
          <a:p>
            <a:r>
              <a:rPr lang="en-GB"/>
              <a:t>Click icon to add picture</a:t>
            </a:r>
          </a:p>
        </p:txBody>
      </p:sp>
      <p:sp>
        <p:nvSpPr>
          <p:cNvPr id="2" name="Title 1">
            <a:extLst>
              <a:ext uri="{FF2B5EF4-FFF2-40B4-BE49-F238E27FC236}">
                <a16:creationId xmlns:a16="http://schemas.microsoft.com/office/drawing/2014/main" id="{461A2D40-424A-E74C-8D3F-A0C9C548159A}"/>
              </a:ext>
            </a:extLst>
          </p:cNvPr>
          <p:cNvSpPr>
            <a:spLocks noGrp="1"/>
          </p:cNvSpPr>
          <p:nvPr>
            <p:ph type="ctrTitle"/>
          </p:nvPr>
        </p:nvSpPr>
        <p:spPr>
          <a:xfrm>
            <a:off x="1524001" y="3438940"/>
            <a:ext cx="4196862" cy="1907589"/>
          </a:xfrm>
        </p:spPr>
        <p:txBody>
          <a:bodyPr anchor="b"/>
          <a:lstStyle>
            <a:lvl1pPr algn="l">
              <a:defRPr sz="40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0EFD5E00-B1C6-A444-9D33-2D2ECDC69DF3}"/>
              </a:ext>
            </a:extLst>
          </p:cNvPr>
          <p:cNvSpPr>
            <a:spLocks noGrp="1"/>
          </p:cNvSpPr>
          <p:nvPr>
            <p:ph type="subTitle" idx="1"/>
          </p:nvPr>
        </p:nvSpPr>
        <p:spPr>
          <a:xfrm>
            <a:off x="1524000" y="5645428"/>
            <a:ext cx="5214730" cy="72555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Rectangle 3">
            <a:extLst>
              <a:ext uri="{FF2B5EF4-FFF2-40B4-BE49-F238E27FC236}">
                <a16:creationId xmlns:a16="http://schemas.microsoft.com/office/drawing/2014/main" id="{463A16AB-3BCC-5296-A731-3E0CDB2B89FF}"/>
              </a:ext>
            </a:extLst>
          </p:cNvPr>
          <p:cNvSpPr/>
          <p:nvPr userDrawn="1"/>
        </p:nvSpPr>
        <p:spPr>
          <a:xfrm>
            <a:off x="8990946" y="487015"/>
            <a:ext cx="2805991" cy="11023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logo&#10;&#10;AI-generated content may be incorrect.">
            <a:extLst>
              <a:ext uri="{FF2B5EF4-FFF2-40B4-BE49-F238E27FC236}">
                <a16:creationId xmlns:a16="http://schemas.microsoft.com/office/drawing/2014/main" id="{28995CB0-AE96-32A4-B112-C211AA4F46F2}"/>
              </a:ext>
            </a:extLst>
          </p:cNvPr>
          <p:cNvPicPr>
            <a:picLocks noChangeAspect="1"/>
          </p:cNvPicPr>
          <p:nvPr userDrawn="1"/>
        </p:nvPicPr>
        <p:blipFill>
          <a:blip r:embed="rId3"/>
          <a:stretch>
            <a:fillRect/>
          </a:stretch>
        </p:blipFill>
        <p:spPr>
          <a:xfrm>
            <a:off x="3062816" y="533362"/>
            <a:ext cx="1924051" cy="965874"/>
          </a:xfrm>
          <a:prstGeom prst="rect">
            <a:avLst/>
          </a:prstGeom>
        </p:spPr>
      </p:pic>
    </p:spTree>
    <p:extLst>
      <p:ext uri="{BB962C8B-B14F-4D97-AF65-F5344CB8AC3E}">
        <p14:creationId xmlns:p14="http://schemas.microsoft.com/office/powerpoint/2010/main" val="3354510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D35CD-D9AF-FE48-92E8-E5ABA6A6396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DA72FDF-C308-6C4E-9ED4-5A1ED1BCD28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6" name="Slide Number Placeholder 5">
            <a:extLst>
              <a:ext uri="{FF2B5EF4-FFF2-40B4-BE49-F238E27FC236}">
                <a16:creationId xmlns:a16="http://schemas.microsoft.com/office/drawing/2014/main" id="{F46F1AA5-638D-2C4E-B498-37655A565481}"/>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2057684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15745-E28D-EF43-8DE0-594803162DB6}"/>
              </a:ext>
            </a:extLst>
          </p:cNvPr>
          <p:cNvSpPr>
            <a:spLocks noGrp="1"/>
          </p:cNvSpPr>
          <p:nvPr>
            <p:ph type="title"/>
          </p:nvPr>
        </p:nvSpPr>
        <p:spPr>
          <a:xfrm>
            <a:off x="831850" y="1841157"/>
            <a:ext cx="5358885" cy="2471352"/>
          </a:xfrm>
        </p:spPr>
        <p:txBody>
          <a:bodyPr anchor="b"/>
          <a:lstStyle>
            <a:lvl1pPr>
              <a:defRPr sz="5400"/>
            </a:lvl1p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A98BAE1D-B9A6-1B43-A8F8-5F2B71C67B53}"/>
              </a:ext>
            </a:extLst>
          </p:cNvPr>
          <p:cNvSpPr>
            <a:spLocks noGrp="1"/>
          </p:cNvSpPr>
          <p:nvPr>
            <p:ph type="body" idx="1"/>
          </p:nvPr>
        </p:nvSpPr>
        <p:spPr>
          <a:xfrm>
            <a:off x="831850" y="4589464"/>
            <a:ext cx="6001436" cy="108228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6" name="Slide Number Placeholder 5">
            <a:extLst>
              <a:ext uri="{FF2B5EF4-FFF2-40B4-BE49-F238E27FC236}">
                <a16:creationId xmlns:a16="http://schemas.microsoft.com/office/drawing/2014/main" id="{F4DC50F9-CB28-0B4A-BDB8-C2496C5D52E5}"/>
              </a:ext>
            </a:extLst>
          </p:cNvPr>
          <p:cNvSpPr>
            <a:spLocks noGrp="1"/>
          </p:cNvSpPr>
          <p:nvPr>
            <p:ph type="sldNum" sz="quarter" idx="12"/>
          </p:nvPr>
        </p:nvSpPr>
        <p:spPr/>
        <p:txBody>
          <a:bodyPr/>
          <a:lstStyle/>
          <a:p>
            <a:fld id="{E888C95C-3688-1A42-9BEF-F4465239C174}" type="slidenum">
              <a:rPr lang="en-GB" smtClean="0"/>
              <a:t>‹#›</a:t>
            </a:fld>
            <a:endParaRPr lang="en-GB"/>
          </a:p>
        </p:txBody>
      </p:sp>
      <p:sp>
        <p:nvSpPr>
          <p:cNvPr id="8" name="Oval 7">
            <a:extLst>
              <a:ext uri="{FF2B5EF4-FFF2-40B4-BE49-F238E27FC236}">
                <a16:creationId xmlns:a16="http://schemas.microsoft.com/office/drawing/2014/main" id="{8CF4BAC3-88D6-9343-BB07-BC83CC7AD5C7}"/>
              </a:ext>
            </a:extLst>
          </p:cNvPr>
          <p:cNvSpPr/>
          <p:nvPr userDrawn="1"/>
        </p:nvSpPr>
        <p:spPr>
          <a:xfrm>
            <a:off x="5356954" y="-558562"/>
            <a:ext cx="3548899" cy="354889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40202A5E-E8E6-3048-B100-AA61B03F8D27}"/>
              </a:ext>
            </a:extLst>
          </p:cNvPr>
          <p:cNvSpPr>
            <a:spLocks noGrp="1"/>
          </p:cNvSpPr>
          <p:nvPr>
            <p:ph type="pic" sz="quarter" idx="10"/>
          </p:nvPr>
        </p:nvSpPr>
        <p:spPr>
          <a:xfrm>
            <a:off x="7308464" y="1136822"/>
            <a:ext cx="5098526" cy="5098526"/>
          </a:xfrm>
          <a:prstGeom prst="ellipse">
            <a:avLst/>
          </a:prstGeom>
          <a:solidFill>
            <a:schemeClr val="bg2"/>
          </a:solidFill>
        </p:spPr>
        <p:txBody>
          <a:bodyPr/>
          <a:lstStyle/>
          <a:p>
            <a:r>
              <a:rPr lang="en-GB"/>
              <a:t>Click icon to add picture</a:t>
            </a:r>
          </a:p>
        </p:txBody>
      </p:sp>
    </p:spTree>
    <p:extLst>
      <p:ext uri="{BB962C8B-B14F-4D97-AF65-F5344CB8AC3E}">
        <p14:creationId xmlns:p14="http://schemas.microsoft.com/office/powerpoint/2010/main" val="977680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7577B-D641-C641-8216-1040450CC39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70B8305-3F01-1A4C-8593-C51C1B485B0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84FFD0D-60D4-4F44-9E96-D68886BFF67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Slide Number Placeholder 6">
            <a:extLst>
              <a:ext uri="{FF2B5EF4-FFF2-40B4-BE49-F238E27FC236}">
                <a16:creationId xmlns:a16="http://schemas.microsoft.com/office/drawing/2014/main" id="{5A42A422-7CF5-774A-8E77-16E3ADCC6C18}"/>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1388615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F0456-5749-FE41-83D7-01B9EDA1E0A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78EA02E-8598-6D41-AFC9-7411FB86EA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52939F1-8785-AE42-A10E-7F60D727714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206585D-3EF0-F24E-A02F-035027632D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67EC5F3-4793-354A-BE0A-1F4199106B4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Slide Number Placeholder 8">
            <a:extLst>
              <a:ext uri="{FF2B5EF4-FFF2-40B4-BE49-F238E27FC236}">
                <a16:creationId xmlns:a16="http://schemas.microsoft.com/office/drawing/2014/main" id="{7460170F-EB5F-5940-A370-ED378492EE7B}"/>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4237316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61DAF-3D5E-C748-B704-16E844421DFD}"/>
              </a:ext>
            </a:extLst>
          </p:cNvPr>
          <p:cNvSpPr>
            <a:spLocks noGrp="1"/>
          </p:cNvSpPr>
          <p:nvPr>
            <p:ph type="title"/>
          </p:nvPr>
        </p:nvSpPr>
        <p:spPr/>
        <p:txBody>
          <a:bodyPr/>
          <a:lstStyle/>
          <a:p>
            <a:r>
              <a:rPr lang="en-GB"/>
              <a:t>Click to edit Master title style</a:t>
            </a:r>
          </a:p>
        </p:txBody>
      </p:sp>
      <p:sp>
        <p:nvSpPr>
          <p:cNvPr id="5" name="Slide Number Placeholder 4">
            <a:extLst>
              <a:ext uri="{FF2B5EF4-FFF2-40B4-BE49-F238E27FC236}">
                <a16:creationId xmlns:a16="http://schemas.microsoft.com/office/drawing/2014/main" id="{67968694-3AE4-3B4D-A729-D0F305DDC918}"/>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2419718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BCA18E-31A9-D94D-A34C-CAA65AADBC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35A59B8E-C2FB-5C42-A944-83BAB4A5FE75}"/>
              </a:ext>
            </a:extLst>
          </p:cNvPr>
          <p:cNvSpPr>
            <a:spLocks noGrp="1"/>
          </p:cNvSpPr>
          <p:nvPr>
            <p:ph type="body" idx="1"/>
          </p:nvPr>
        </p:nvSpPr>
        <p:spPr>
          <a:xfrm>
            <a:off x="838200" y="1825625"/>
            <a:ext cx="10515600" cy="4093261"/>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6" name="Slide Number Placeholder 5">
            <a:extLst>
              <a:ext uri="{FF2B5EF4-FFF2-40B4-BE49-F238E27FC236}">
                <a16:creationId xmlns:a16="http://schemas.microsoft.com/office/drawing/2014/main" id="{8C07A59D-B506-1548-8531-0B3A30949642}"/>
              </a:ext>
            </a:extLst>
          </p:cNvPr>
          <p:cNvSpPr>
            <a:spLocks noGrp="1"/>
          </p:cNvSpPr>
          <p:nvPr>
            <p:ph type="sldNum" sz="quarter" idx="4"/>
          </p:nvPr>
        </p:nvSpPr>
        <p:spPr>
          <a:xfrm>
            <a:off x="7884590" y="6356350"/>
            <a:ext cx="401631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88C95C-3688-1A42-9BEF-F4465239C174}" type="slidenum">
              <a:rPr lang="en-GB" smtClean="0"/>
              <a:t>‹#›</a:t>
            </a:fld>
            <a:endParaRPr lang="en-GB"/>
          </a:p>
        </p:txBody>
      </p:sp>
      <p:pic>
        <p:nvPicPr>
          <p:cNvPr id="9" name="Picture 8">
            <a:extLst>
              <a:ext uri="{FF2B5EF4-FFF2-40B4-BE49-F238E27FC236}">
                <a16:creationId xmlns:a16="http://schemas.microsoft.com/office/drawing/2014/main" id="{2E15F42A-BDD5-7549-9EFF-171C526E4647}"/>
              </a:ext>
            </a:extLst>
          </p:cNvPr>
          <p:cNvPicPr>
            <a:picLocks noChangeAspect="1"/>
          </p:cNvPicPr>
          <p:nvPr userDrawn="1"/>
        </p:nvPicPr>
        <p:blipFill>
          <a:blip r:embed="rId17"/>
          <a:srcRect/>
          <a:stretch/>
        </p:blipFill>
        <p:spPr>
          <a:xfrm>
            <a:off x="-654" y="5941410"/>
            <a:ext cx="1735669" cy="916590"/>
          </a:xfrm>
          <a:prstGeom prst="rect">
            <a:avLst/>
          </a:prstGeom>
        </p:spPr>
      </p:pic>
      <p:pic>
        <p:nvPicPr>
          <p:cNvPr id="5" name="Picture 4" descr="A close up of a logo&#10;&#10;AI-generated content may be incorrect.">
            <a:extLst>
              <a:ext uri="{FF2B5EF4-FFF2-40B4-BE49-F238E27FC236}">
                <a16:creationId xmlns:a16="http://schemas.microsoft.com/office/drawing/2014/main" id="{6E7B709C-3E23-BAEF-4324-A32F5DC01428}"/>
              </a:ext>
            </a:extLst>
          </p:cNvPr>
          <p:cNvPicPr>
            <a:picLocks noChangeAspect="1"/>
          </p:cNvPicPr>
          <p:nvPr userDrawn="1"/>
        </p:nvPicPr>
        <p:blipFill>
          <a:blip r:embed="rId18"/>
          <a:stretch>
            <a:fillRect/>
          </a:stretch>
        </p:blipFill>
        <p:spPr>
          <a:xfrm>
            <a:off x="1735015" y="6044619"/>
            <a:ext cx="1348317" cy="676855"/>
          </a:xfrm>
          <a:prstGeom prst="rect">
            <a:avLst/>
          </a:prstGeom>
        </p:spPr>
      </p:pic>
    </p:spTree>
    <p:extLst>
      <p:ext uri="{BB962C8B-B14F-4D97-AF65-F5344CB8AC3E}">
        <p14:creationId xmlns:p14="http://schemas.microsoft.com/office/powerpoint/2010/main" val="3039489661"/>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3"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vernmentnews.com.au/peak-body-to-offer-hr-support-to-councils/" TargetMode="External"/><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s://pxhere.com/pt/photo/1440469"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www.wallpaperflare.com/profit-loss-risk-computers-others-business-game-down-market-wallpaper-cmafr"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pixabay.com/en/certificate-graduation-border-2760736/" TargetMode="External"/><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astarequivalency.co.uk/" TargetMode="External"/><Relationship Id="rId1" Type="http://schemas.openxmlformats.org/officeDocument/2006/relationships/slideLayout" Target="../slideLayouts/slideLayout5.xml"/><Relationship Id="rId4" Type="http://schemas.openxmlformats.org/officeDocument/2006/relationships/hyperlink" Target="https://openclipart.org/detail/165163/yellow-star-by-lpenz"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pixabay.com/en/math-mathematics-books-book-stack-2547185/" TargetMode="External"/><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www.bestpracticenet.co.uk/eyitt" TargetMode="External"/><Relationship Id="rId2" Type="http://schemas.openxmlformats.org/officeDocument/2006/relationships/image" Target="../media/image21.png"/><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mailto:EYITT@supportingeducation.net"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taliawhyte.com/2016/11/23/whats-in-a-name-indigenous-people/" TargetMode="External"/><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middleeastmonitor.com/20210519-meet-the-palestinian-building-nursery-schools-to-help-children-to-survive-and-thriv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pxhere.com/en/photo/152159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C6357-86A0-407D-45C5-F9929923D13A}"/>
              </a:ext>
            </a:extLst>
          </p:cNvPr>
          <p:cNvSpPr>
            <a:spLocks noGrp="1"/>
          </p:cNvSpPr>
          <p:nvPr>
            <p:ph type="ctrTitle"/>
          </p:nvPr>
        </p:nvSpPr>
        <p:spPr>
          <a:xfrm>
            <a:off x="1069675" y="4310208"/>
            <a:ext cx="5753819" cy="1907589"/>
          </a:xfrm>
        </p:spPr>
        <p:txBody>
          <a:bodyPr>
            <a:normAutofit fontScale="90000"/>
          </a:bodyPr>
          <a:lstStyle/>
          <a:p>
            <a:r>
              <a:rPr lang="en-GB" dirty="0"/>
              <a:t>Early Years Initial Teacher Training (EYITT)</a:t>
            </a:r>
            <a:br>
              <a:rPr lang="en-GB" dirty="0"/>
            </a:br>
            <a:r>
              <a:rPr lang="en-GB" sz="2700" dirty="0"/>
              <a:t>Graduate Employed Based (GEB) </a:t>
            </a:r>
            <a:br>
              <a:rPr lang="en-GB" sz="2700" dirty="0"/>
            </a:br>
            <a:r>
              <a:rPr lang="en-GB" sz="2700" dirty="0"/>
              <a:t>Foundation Stage Pathway (FSP)</a:t>
            </a:r>
          </a:p>
        </p:txBody>
      </p:sp>
      <p:sp>
        <p:nvSpPr>
          <p:cNvPr id="3" name="Subtitle 2">
            <a:extLst>
              <a:ext uri="{FF2B5EF4-FFF2-40B4-BE49-F238E27FC236}">
                <a16:creationId xmlns:a16="http://schemas.microsoft.com/office/drawing/2014/main" id="{3C7D7BE8-8096-6BD2-C1D7-38B19D489813}"/>
              </a:ext>
            </a:extLst>
          </p:cNvPr>
          <p:cNvSpPr>
            <a:spLocks noGrp="1"/>
          </p:cNvSpPr>
          <p:nvPr>
            <p:ph type="subTitle" idx="1"/>
          </p:nvPr>
        </p:nvSpPr>
        <p:spPr>
          <a:xfrm>
            <a:off x="1204823" y="6370985"/>
            <a:ext cx="5214730" cy="725557"/>
          </a:xfrm>
        </p:spPr>
        <p:txBody>
          <a:bodyPr vert="horz" lIns="91440" tIns="45720" rIns="91440" bIns="45720" rtlCol="0" anchor="t">
            <a:normAutofit/>
          </a:bodyPr>
          <a:lstStyle/>
          <a:p>
            <a:r>
              <a:rPr lang="en-GB" dirty="0"/>
              <a:t>September 2026</a:t>
            </a:r>
          </a:p>
        </p:txBody>
      </p:sp>
    </p:spTree>
    <p:extLst>
      <p:ext uri="{BB962C8B-B14F-4D97-AF65-F5344CB8AC3E}">
        <p14:creationId xmlns:p14="http://schemas.microsoft.com/office/powerpoint/2010/main" val="1617034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E0E24-F49E-9BC1-E5D4-22B440020C82}"/>
              </a:ext>
            </a:extLst>
          </p:cNvPr>
          <p:cNvSpPr>
            <a:spLocks noGrp="1"/>
          </p:cNvSpPr>
          <p:nvPr>
            <p:ph type="title"/>
          </p:nvPr>
        </p:nvSpPr>
        <p:spPr>
          <a:xfrm>
            <a:off x="838200" y="365126"/>
            <a:ext cx="6030686" cy="1115332"/>
          </a:xfrm>
        </p:spPr>
        <p:txBody>
          <a:bodyPr>
            <a:normAutofit/>
          </a:bodyPr>
          <a:lstStyle/>
          <a:p>
            <a:r>
              <a:rPr lang="en-GB" dirty="0"/>
              <a:t>Helping you to succeed!</a:t>
            </a:r>
          </a:p>
        </p:txBody>
      </p:sp>
      <p:sp>
        <p:nvSpPr>
          <p:cNvPr id="3" name="Content Placeholder 2">
            <a:extLst>
              <a:ext uri="{FF2B5EF4-FFF2-40B4-BE49-F238E27FC236}">
                <a16:creationId xmlns:a16="http://schemas.microsoft.com/office/drawing/2014/main" id="{04A9C7D6-1CA3-6C04-633F-1432B83B7646}"/>
              </a:ext>
            </a:extLst>
          </p:cNvPr>
          <p:cNvSpPr>
            <a:spLocks noGrp="1"/>
          </p:cNvSpPr>
          <p:nvPr>
            <p:ph idx="1"/>
          </p:nvPr>
        </p:nvSpPr>
        <p:spPr>
          <a:xfrm>
            <a:off x="605972" y="1542596"/>
            <a:ext cx="10515600" cy="4093261"/>
          </a:xfrm>
        </p:spPr>
        <p:txBody>
          <a:bodyPr>
            <a:noAutofit/>
          </a:bodyPr>
          <a:lstStyle/>
          <a:p>
            <a:pPr marL="457200" indent="-457200">
              <a:buFont typeface="Arial" panose="020B0604020202020204" pitchFamily="34" charset="0"/>
              <a:buChar char="•"/>
            </a:pPr>
            <a:r>
              <a:rPr lang="en-GB" sz="2400" dirty="0"/>
              <a:t>Tutor</a:t>
            </a:r>
          </a:p>
          <a:p>
            <a:pPr marL="457200" indent="-457200">
              <a:buFont typeface="Arial" panose="020B0604020202020204" pitchFamily="34" charset="0"/>
              <a:buChar char="•"/>
            </a:pPr>
            <a:r>
              <a:rPr lang="en-GB" sz="2400" dirty="0"/>
              <a:t>Mentor/Lead Trainer</a:t>
            </a:r>
          </a:p>
          <a:p>
            <a:pPr marL="457200" indent="-457200">
              <a:buFont typeface="Arial" panose="020B0604020202020204" pitchFamily="34" charset="0"/>
              <a:buChar char="•"/>
            </a:pPr>
            <a:r>
              <a:rPr lang="en-GB" sz="2400" dirty="0"/>
              <a:t>Lead Tutor</a:t>
            </a:r>
          </a:p>
          <a:p>
            <a:pPr marL="457200" indent="-457200">
              <a:buFont typeface="Arial" panose="020B0604020202020204" pitchFamily="34" charset="0"/>
              <a:buChar char="•"/>
            </a:pPr>
            <a:r>
              <a:rPr lang="en-GB" sz="2400" dirty="0"/>
              <a:t>Individual needs- ALN and Neurodiversity Network</a:t>
            </a:r>
          </a:p>
          <a:p>
            <a:pPr marL="457200" indent="-457200">
              <a:buFont typeface="Arial" panose="020B0604020202020204" pitchFamily="34" charset="0"/>
              <a:buChar char="•"/>
            </a:pPr>
            <a:r>
              <a:rPr lang="en-GB" sz="2400" dirty="0"/>
              <a:t>Wellbeing support</a:t>
            </a:r>
          </a:p>
          <a:p>
            <a:pPr marL="457200" indent="-457200">
              <a:buFont typeface="Arial" panose="020B0604020202020204" pitchFamily="34" charset="0"/>
              <a:buChar char="•"/>
            </a:pPr>
            <a:r>
              <a:rPr lang="en-GB" sz="2400" dirty="0"/>
              <a:t>EAL network group and support strategies</a:t>
            </a:r>
          </a:p>
          <a:p>
            <a:pPr marL="457200" indent="-457200">
              <a:buFont typeface="Arial" panose="020B0604020202020204" pitchFamily="34" charset="0"/>
              <a:buChar char="•"/>
            </a:pPr>
            <a:r>
              <a:rPr lang="en-GB" sz="2400" dirty="0"/>
              <a:t>Visits, meetings, emails, discussions, training</a:t>
            </a:r>
          </a:p>
          <a:p>
            <a:pPr marL="457200" indent="-457200">
              <a:buFont typeface="Arial" panose="020B0604020202020204" pitchFamily="34" charset="0"/>
              <a:buChar char="•"/>
            </a:pPr>
            <a:r>
              <a:rPr lang="en-GB" sz="2400" dirty="0"/>
              <a:t>Resource bank- modules, </a:t>
            </a:r>
            <a:r>
              <a:rPr lang="en-GB" sz="2400" dirty="0" err="1"/>
              <a:t>padlets</a:t>
            </a:r>
            <a:r>
              <a:rPr lang="en-GB" sz="2400" dirty="0"/>
              <a:t>, study packs, playlist, curriculum enhancements</a:t>
            </a:r>
          </a:p>
          <a:p>
            <a:pPr marL="457200" indent="-457200">
              <a:buFont typeface="Arial" panose="020B0604020202020204" pitchFamily="34" charset="0"/>
              <a:buChar char="•"/>
            </a:pPr>
            <a:r>
              <a:rPr lang="en-GB" sz="2400" dirty="0"/>
              <a:t>Workshops e.g. Reflective account</a:t>
            </a:r>
          </a:p>
        </p:txBody>
      </p:sp>
      <p:pic>
        <p:nvPicPr>
          <p:cNvPr id="5" name="Picture 4" descr="A group of people putting their hands together&#10;&#10;AI-generated content may be incorrect.">
            <a:extLst>
              <a:ext uri="{FF2B5EF4-FFF2-40B4-BE49-F238E27FC236}">
                <a16:creationId xmlns:a16="http://schemas.microsoft.com/office/drawing/2014/main" id="{41848FE3-403A-E5E0-30E7-D8055380B0E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499924" y="549946"/>
            <a:ext cx="3165135" cy="2091654"/>
          </a:xfrm>
          <a:prstGeom prst="rect">
            <a:avLst/>
          </a:prstGeom>
        </p:spPr>
      </p:pic>
    </p:spTree>
    <p:extLst>
      <p:ext uri="{BB962C8B-B14F-4D97-AF65-F5344CB8AC3E}">
        <p14:creationId xmlns:p14="http://schemas.microsoft.com/office/powerpoint/2010/main" val="1882926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AC2B4-6B5E-E7A1-A508-201EE3012235}"/>
              </a:ext>
            </a:extLst>
          </p:cNvPr>
          <p:cNvSpPr>
            <a:spLocks noGrp="1"/>
          </p:cNvSpPr>
          <p:nvPr>
            <p:ph type="title"/>
          </p:nvPr>
        </p:nvSpPr>
        <p:spPr/>
        <p:txBody>
          <a:bodyPr/>
          <a:lstStyle/>
          <a:p>
            <a:r>
              <a:rPr lang="en-GB" dirty="0"/>
              <a:t> How do we achieve this:  </a:t>
            </a:r>
          </a:p>
        </p:txBody>
      </p:sp>
      <p:sp>
        <p:nvSpPr>
          <p:cNvPr id="3" name="Content Placeholder 2">
            <a:extLst>
              <a:ext uri="{FF2B5EF4-FFF2-40B4-BE49-F238E27FC236}">
                <a16:creationId xmlns:a16="http://schemas.microsoft.com/office/drawing/2014/main" id="{2591F488-1649-D499-C35F-5ED9E3BE601D}"/>
              </a:ext>
            </a:extLst>
          </p:cNvPr>
          <p:cNvSpPr>
            <a:spLocks noGrp="1"/>
          </p:cNvSpPr>
          <p:nvPr>
            <p:ph sz="half" idx="1"/>
          </p:nvPr>
        </p:nvSpPr>
        <p:spPr>
          <a:xfrm>
            <a:off x="838199" y="1730645"/>
            <a:ext cx="10367513" cy="4351338"/>
          </a:xfrm>
        </p:spPr>
        <p:txBody>
          <a:bodyPr>
            <a:normAutofit/>
          </a:bodyPr>
          <a:lstStyle/>
          <a:p>
            <a:pPr fontAlgn="base">
              <a:lnSpc>
                <a:spcPct val="120000"/>
              </a:lnSpc>
            </a:pPr>
            <a:r>
              <a:rPr lang="en-GB" sz="2400" dirty="0"/>
              <a:t>• Support prior to interview via a telephone or Teams call regarding any questions such as funding for the programme. </a:t>
            </a:r>
          </a:p>
          <a:p>
            <a:pPr fontAlgn="base">
              <a:lnSpc>
                <a:spcPct val="120000"/>
              </a:lnSpc>
            </a:pPr>
            <a:r>
              <a:rPr lang="en-GB" sz="2400" dirty="0"/>
              <a:t>• During interview, student teacher’s individual circumstances are discussed and recorded alongside their prior experiences highlighting specific requirements.  </a:t>
            </a:r>
          </a:p>
          <a:p>
            <a:pPr fontAlgn="base">
              <a:lnSpc>
                <a:spcPct val="120000"/>
              </a:lnSpc>
            </a:pPr>
            <a:r>
              <a:rPr lang="en-GB" sz="2400" dirty="0"/>
              <a:t>• Once on programme, initial contact checklist (IVC) is completed in discussion with the student and mentor, along with the initial needs analysis which helps to plan out the journey from start to finish. This will include a discussion around individual placement requirements. </a:t>
            </a:r>
            <a:r>
              <a:rPr lang="en-GB" dirty="0"/>
              <a:t> </a:t>
            </a:r>
          </a:p>
          <a:p>
            <a:endParaRPr lang="en-GB" dirty="0"/>
          </a:p>
        </p:txBody>
      </p:sp>
      <p:pic>
        <p:nvPicPr>
          <p:cNvPr id="9" name="Picture 8" descr="Three books">
            <a:extLst>
              <a:ext uri="{FF2B5EF4-FFF2-40B4-BE49-F238E27FC236}">
                <a16:creationId xmlns:a16="http://schemas.microsoft.com/office/drawing/2014/main" id="{1CB60843-4E26-69C3-2A87-99C4340F164D}"/>
              </a:ext>
            </a:extLst>
          </p:cNvPr>
          <p:cNvPicPr>
            <a:picLocks noChangeAspect="1"/>
          </p:cNvPicPr>
          <p:nvPr/>
        </p:nvPicPr>
        <p:blipFill>
          <a:blip r:embed="rId2"/>
          <a:stretch>
            <a:fillRect/>
          </a:stretch>
        </p:blipFill>
        <p:spPr>
          <a:xfrm>
            <a:off x="9126747" y="206183"/>
            <a:ext cx="2165230" cy="1450704"/>
          </a:xfrm>
          <a:prstGeom prst="rect">
            <a:avLst/>
          </a:prstGeom>
          <a:noFill/>
        </p:spPr>
      </p:pic>
    </p:spTree>
    <p:extLst>
      <p:ext uri="{BB962C8B-B14F-4D97-AF65-F5344CB8AC3E}">
        <p14:creationId xmlns:p14="http://schemas.microsoft.com/office/powerpoint/2010/main" val="2495812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F014B-86EC-BCDB-AD0E-64557E8BC45F}"/>
              </a:ext>
            </a:extLst>
          </p:cNvPr>
          <p:cNvSpPr>
            <a:spLocks noGrp="1"/>
          </p:cNvSpPr>
          <p:nvPr>
            <p:ph type="title"/>
          </p:nvPr>
        </p:nvSpPr>
        <p:spPr>
          <a:xfrm>
            <a:off x="838200" y="365125"/>
            <a:ext cx="10515600" cy="1325563"/>
          </a:xfrm>
        </p:spPr>
        <p:txBody>
          <a:bodyPr anchor="ctr">
            <a:normAutofit/>
          </a:bodyPr>
          <a:lstStyle/>
          <a:p>
            <a:r>
              <a:rPr lang="en-GB" dirty="0"/>
              <a:t>The role of the setting/placement mentor</a:t>
            </a:r>
          </a:p>
        </p:txBody>
      </p:sp>
      <p:pic>
        <p:nvPicPr>
          <p:cNvPr id="5" name="Picture 4" descr="A person in a suit shaking hands with another person in a suit&#10;&#10;Description automatically generated">
            <a:extLst>
              <a:ext uri="{FF2B5EF4-FFF2-40B4-BE49-F238E27FC236}">
                <a16:creationId xmlns:a16="http://schemas.microsoft.com/office/drawing/2014/main" id="{5E0B460F-0D28-E159-A89A-C6D8CB32FE7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38200" y="1856266"/>
            <a:ext cx="5181600" cy="3497576"/>
          </a:xfrm>
          <a:prstGeom prst="rect">
            <a:avLst/>
          </a:prstGeom>
          <a:noFill/>
        </p:spPr>
      </p:pic>
      <p:sp>
        <p:nvSpPr>
          <p:cNvPr id="3" name="Content Placeholder 2">
            <a:extLst>
              <a:ext uri="{FF2B5EF4-FFF2-40B4-BE49-F238E27FC236}">
                <a16:creationId xmlns:a16="http://schemas.microsoft.com/office/drawing/2014/main" id="{07F17A08-BAD5-F3C4-59DB-84117E942887}"/>
              </a:ext>
            </a:extLst>
          </p:cNvPr>
          <p:cNvSpPr>
            <a:spLocks noGrp="1"/>
          </p:cNvSpPr>
          <p:nvPr>
            <p:ph sz="half" idx="2"/>
          </p:nvPr>
        </p:nvSpPr>
        <p:spPr>
          <a:xfrm>
            <a:off x="6172200" y="1447800"/>
            <a:ext cx="5638800" cy="4729163"/>
          </a:xfrm>
        </p:spPr>
        <p:txBody>
          <a:bodyPr>
            <a:normAutofit fontScale="92500" lnSpcReduction="10000"/>
          </a:bodyPr>
          <a:lstStyle/>
          <a:p>
            <a:pPr marL="457200" indent="-457200">
              <a:buFont typeface="Arial" panose="020B0604020202020204" pitchFamily="34" charset="0"/>
              <a:buChar char="•"/>
            </a:pPr>
            <a:r>
              <a:rPr lang="en-GB" sz="2400" dirty="0">
                <a:solidFill>
                  <a:srgbClr val="000000"/>
                </a:solidFill>
              </a:rPr>
              <a:t>Support can be offered to help you find a suitable mentor. </a:t>
            </a:r>
          </a:p>
          <a:p>
            <a:pPr marL="457200" indent="-457200">
              <a:buFont typeface="Arial" panose="020B0604020202020204" pitchFamily="34" charset="0"/>
              <a:buChar char="•"/>
            </a:pPr>
            <a:r>
              <a:rPr lang="en-GB" sz="2400" dirty="0"/>
              <a:t>Mentors are ‘expert colleagues’ who will help you to develop your skills and knowledge as an EY Teacher</a:t>
            </a:r>
          </a:p>
          <a:p>
            <a:pPr marL="457200" indent="-457200">
              <a:buFont typeface="Arial" panose="020B0604020202020204" pitchFamily="34" charset="0"/>
              <a:buChar char="•"/>
            </a:pPr>
            <a:r>
              <a:rPr lang="en-GB" sz="2400" dirty="0"/>
              <a:t>Mentors will share their experience, expertise and skills on different aspects on the curriculum</a:t>
            </a:r>
          </a:p>
          <a:p>
            <a:pPr marL="457200" indent="-457200">
              <a:buFont typeface="Arial" panose="020B0604020202020204" pitchFamily="34" charset="0"/>
              <a:buChar char="•"/>
            </a:pPr>
            <a:r>
              <a:rPr lang="en-GB" sz="2400" dirty="0"/>
              <a:t>Observe you each week and give detailed feedback</a:t>
            </a:r>
          </a:p>
          <a:p>
            <a:pPr marL="457200" indent="-457200">
              <a:buFont typeface="Arial" panose="020B0604020202020204" pitchFamily="34" charset="0"/>
              <a:buChar char="•"/>
            </a:pPr>
            <a:r>
              <a:rPr lang="en-GB" sz="2400" dirty="0"/>
              <a:t>Set SHARP targets to help you progress and master the Early Years Teaching Standards</a:t>
            </a:r>
          </a:p>
          <a:p>
            <a:pPr marL="457200" indent="-457200">
              <a:buFont typeface="Arial" panose="020B0604020202020204" pitchFamily="34" charset="0"/>
              <a:buChar char="•"/>
            </a:pPr>
            <a:r>
              <a:rPr lang="en-GB" sz="2400" dirty="0"/>
              <a:t>Plan and monitor your time spent and work completed in each age group</a:t>
            </a:r>
          </a:p>
          <a:p>
            <a:pPr marL="457200" indent="-457200">
              <a:buFont typeface="Arial" panose="020B0604020202020204" pitchFamily="34" charset="0"/>
              <a:buChar char="•"/>
            </a:pPr>
            <a:endParaRPr lang="en-GB" sz="2000" dirty="0"/>
          </a:p>
          <a:p>
            <a:pPr marL="457200" indent="-457200">
              <a:buFont typeface="Arial" panose="020B0604020202020204" pitchFamily="34" charset="0"/>
              <a:buChar char="•"/>
            </a:pPr>
            <a:endParaRPr lang="en-GB" sz="2000" dirty="0"/>
          </a:p>
        </p:txBody>
      </p:sp>
    </p:spTree>
    <p:extLst>
      <p:ext uri="{BB962C8B-B14F-4D97-AF65-F5344CB8AC3E}">
        <p14:creationId xmlns:p14="http://schemas.microsoft.com/office/powerpoint/2010/main" val="37747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3E5F56C-92A3-13AD-A812-39D919A068AC}"/>
              </a:ext>
            </a:extLst>
          </p:cNvPr>
          <p:cNvSpPr>
            <a:spLocks noGrp="1"/>
          </p:cNvSpPr>
          <p:nvPr>
            <p:ph type="title"/>
          </p:nvPr>
        </p:nvSpPr>
        <p:spPr>
          <a:xfrm>
            <a:off x="187957" y="246043"/>
            <a:ext cx="8431168" cy="746393"/>
          </a:xfrm>
        </p:spPr>
        <p:txBody>
          <a:bodyPr>
            <a:noAutofit/>
          </a:bodyPr>
          <a:lstStyle/>
          <a:p>
            <a:r>
              <a:rPr kumimoji="0" lang="en-GB" sz="4400" b="0" i="0" u="none" strike="noStrike" kern="1200" cap="none" spc="0" normalizeH="0" baseline="0" noProof="0">
                <a:ln>
                  <a:noFill/>
                </a:ln>
                <a:solidFill>
                  <a:srgbClr val="CE0F69"/>
                </a:solidFill>
                <a:effectLst/>
                <a:uLnTx/>
                <a:uFillTx/>
                <a:latin typeface="Calibri Light" panose="020F0302020204030204"/>
                <a:ea typeface="+mj-ea"/>
                <a:cs typeface="+mj-cs"/>
              </a:rPr>
              <a:t>ITT requirements for placement</a:t>
            </a:r>
            <a:endParaRPr lang="en-US" sz="4400"/>
          </a:p>
        </p:txBody>
      </p:sp>
      <p:pic>
        <p:nvPicPr>
          <p:cNvPr id="5" name="Picture Placeholder 4" descr="A group of colorful objects on a black surface&#10;&#10;AI-generated content may be incorrect.">
            <a:extLst>
              <a:ext uri="{FF2B5EF4-FFF2-40B4-BE49-F238E27FC236}">
                <a16:creationId xmlns:a16="http://schemas.microsoft.com/office/drawing/2014/main" id="{C48A4C8A-E41C-ADAC-AD68-925E1AA977C0}"/>
              </a:ext>
            </a:extLst>
          </p:cNvPr>
          <p:cNvPicPr>
            <a:picLocks noGrp="1" noChangeAspect="1"/>
          </p:cNvPicPr>
          <p:nvPr>
            <p:ph idx="1"/>
          </p:nvPr>
        </p:nvPicPr>
        <p:blipFill>
          <a:blip r:embed="rId2"/>
          <a:stretch>
            <a:fillRect/>
          </a:stretch>
        </p:blipFill>
        <p:spPr>
          <a:xfrm>
            <a:off x="8349104" y="620064"/>
            <a:ext cx="3533378" cy="4873625"/>
          </a:xfrm>
          <a:prstGeom prst="rect">
            <a:avLst/>
          </a:prstGeom>
          <a:noFill/>
        </p:spPr>
      </p:pic>
      <p:sp>
        <p:nvSpPr>
          <p:cNvPr id="12" name="Text Placeholder 3">
            <a:extLst>
              <a:ext uri="{FF2B5EF4-FFF2-40B4-BE49-F238E27FC236}">
                <a16:creationId xmlns:a16="http://schemas.microsoft.com/office/drawing/2014/main" id="{5D02EC07-CB53-C4A4-9EBA-F40BAFD19B2D}"/>
              </a:ext>
            </a:extLst>
          </p:cNvPr>
          <p:cNvSpPr>
            <a:spLocks noGrp="1"/>
          </p:cNvSpPr>
          <p:nvPr>
            <p:ph type="body" sz="half" idx="2"/>
          </p:nvPr>
        </p:nvSpPr>
        <p:spPr>
          <a:xfrm>
            <a:off x="184534" y="1313762"/>
            <a:ext cx="7943423" cy="4224720"/>
          </a:xfrm>
        </p:spPr>
        <p:txBody>
          <a:bodyPr vert="horz" lIns="91440" tIns="45720" rIns="91440" bIns="45720" rtlCol="0" anchor="t">
            <a:noAutofit/>
          </a:bodyPr>
          <a:lstStyle/>
          <a:p>
            <a:pPr marL="457200" indent="-457200">
              <a:buFont typeface="Arial" panose="020B0604020202020204" pitchFamily="34" charset="0"/>
              <a:buChar char="•"/>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Every student must cover the age groups from 0-5 years as a minimum</a:t>
            </a:r>
            <a:r>
              <a:rPr lang="en-GB" sz="2000" b="1" dirty="0">
                <a:solidFill>
                  <a:srgbClr val="000000"/>
                </a:solidFill>
                <a:latin typeface="Calibri" panose="020F0502020204030204"/>
              </a:rPr>
              <a:t> (DfE requirement)</a:t>
            </a:r>
          </a:p>
          <a:p>
            <a:pPr marL="457200" indent="-457200">
              <a:buFont typeface="Arial" panose="020B0604020202020204" pitchFamily="34" charset="0"/>
              <a:buChar char="•"/>
              <a:defRPr/>
            </a:pPr>
            <a:r>
              <a:rPr lang="en-GB" sz="2000" dirty="0">
                <a:solidFill>
                  <a:srgbClr val="000000"/>
                </a:solidFill>
                <a:ea typeface="Calibri"/>
                <a:cs typeface="Calibri"/>
              </a:rPr>
              <a:t>All students must complete a placement of at least 25 days.</a:t>
            </a:r>
            <a:endParaRPr lang="en-GB" sz="20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457200" indent="-457200">
              <a:buFont typeface="Arial" panose="020B0604020202020204" pitchFamily="34" charset="0"/>
              <a:buChar char="•"/>
              <a:defRPr/>
            </a:pPr>
            <a:r>
              <a:rPr lang="en-GB" sz="2000" dirty="0">
                <a:solidFill>
                  <a:srgbClr val="000000"/>
                </a:solidFill>
                <a:ea typeface="Calibri"/>
                <a:cs typeface="Calibri"/>
              </a:rPr>
              <a:t>Placements will depend on the ages of children that you work with in your setting.</a:t>
            </a:r>
          </a:p>
          <a:p>
            <a:pPr marL="457200" indent="-457200">
              <a:buFont typeface="Arial" panose="020B0604020202020204" pitchFamily="34" charset="0"/>
              <a:buChar char="•"/>
              <a:defRPr/>
            </a:pPr>
            <a:r>
              <a:rPr lang="en-GB" sz="2000" dirty="0">
                <a:solidFill>
                  <a:srgbClr val="000000"/>
                </a:solidFill>
                <a:latin typeface="Calibri" panose="020F0502020204030204"/>
              </a:rPr>
              <a:t>Placements need to offer a variety</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 and depth of experience to enable student teachers to meet all of the Early Years Teaching Standards</a:t>
            </a:r>
            <a:endParaRPr lang="en-GB" sz="20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457200" indent="-457200">
              <a:buFont typeface="Arial" panose="020B0604020202020204" pitchFamily="34" charset="0"/>
              <a:buChar char="•"/>
              <a:defRPr/>
            </a:pPr>
            <a:r>
              <a:rPr lang="en-GB" sz="2000" b="1" dirty="0">
                <a:solidFill>
                  <a:srgbClr val="000000"/>
                </a:solidFill>
                <a:latin typeface="Calibri" panose="020F0502020204030204"/>
              </a:rPr>
              <a:t>Placements are completed in at least</a:t>
            </a: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 2</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 different settings. (These must be expected/strong or exceptional) </a:t>
            </a:r>
            <a:r>
              <a:rPr lang="en-GB" sz="2000" dirty="0">
                <a:solidFill>
                  <a:srgbClr val="000000"/>
                </a:solidFill>
                <a:latin typeface="Calibri" panose="020F0502020204030204"/>
              </a:rPr>
              <a:t>Your own setting is setting number one! </a:t>
            </a:r>
            <a:r>
              <a:rPr lang="en-GB" sz="2000" u="sng" dirty="0">
                <a:solidFill>
                  <a:srgbClr val="000000"/>
                </a:solidFill>
                <a:latin typeface="Calibri" panose="020F0502020204030204"/>
              </a:rPr>
              <a:t>Some</a:t>
            </a:r>
            <a:r>
              <a:rPr kumimoji="0" lang="en-GB" sz="2000" b="0" i="0" u="sng" strike="noStrike" kern="1200" cap="none" spc="0" normalizeH="0" baseline="0" noProof="0" dirty="0">
                <a:ln>
                  <a:noFill/>
                </a:ln>
                <a:solidFill>
                  <a:srgbClr val="000000"/>
                </a:solidFill>
                <a:effectLst/>
                <a:uLnTx/>
                <a:uFillTx/>
                <a:latin typeface="Calibri" panose="020F0502020204030204"/>
                <a:ea typeface="+mn-ea"/>
                <a:cs typeface="+mn-cs"/>
              </a:rPr>
              <a:t> students may need 3 settings.</a:t>
            </a:r>
            <a:endParaRPr lang="en-GB" sz="2000" b="0" i="0" u="sng" strike="noStrike" kern="1200" cap="none" spc="0" normalizeH="0" baseline="0" noProof="0" dirty="0">
              <a:ln>
                <a:noFill/>
              </a:ln>
              <a:solidFill>
                <a:srgbClr val="000000"/>
              </a:solidFill>
              <a:effectLst/>
              <a:uLnTx/>
              <a:uFillTx/>
              <a:latin typeface="Calibri" panose="020F0502020204030204"/>
              <a:ea typeface="Calibri"/>
              <a:cs typeface="Calibri"/>
            </a:endParaRPr>
          </a:p>
          <a:p>
            <a:pPr marL="457200" indent="-457200">
              <a:buFont typeface="Arial" panose="020B0604020202020204" pitchFamily="34" charset="0"/>
              <a:buChar char="•"/>
              <a:defRPr/>
            </a:pPr>
            <a:r>
              <a:rPr lang="en-GB" sz="2000" dirty="0">
                <a:solidFill>
                  <a:srgbClr val="000000"/>
                </a:solidFill>
                <a:latin typeface="Calibri" panose="020F0502020204030204"/>
              </a:rPr>
              <a:t>Placements must be in a setting</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 which delivers the EYFS or works to National Curriculum expectations</a:t>
            </a:r>
            <a:endParaRPr lang="en-GB" sz="20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endParaRPr lang="en-US" sz="2400" dirty="0">
              <a:ea typeface="Calibri"/>
              <a:cs typeface="Calibri"/>
            </a:endParaRPr>
          </a:p>
        </p:txBody>
      </p:sp>
    </p:spTree>
    <p:extLst>
      <p:ext uri="{BB962C8B-B14F-4D97-AF65-F5344CB8AC3E}">
        <p14:creationId xmlns:p14="http://schemas.microsoft.com/office/powerpoint/2010/main" val="3716878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CF7B3-F4F0-0904-C79F-1CA118365401}"/>
              </a:ext>
            </a:extLst>
          </p:cNvPr>
          <p:cNvSpPr>
            <a:spLocks noGrp="1"/>
          </p:cNvSpPr>
          <p:nvPr>
            <p:ph type="title"/>
          </p:nvPr>
        </p:nvSpPr>
        <p:spPr>
          <a:xfrm>
            <a:off x="838200" y="365125"/>
            <a:ext cx="10515600" cy="1325563"/>
          </a:xfrm>
        </p:spPr>
        <p:txBody>
          <a:bodyPr anchor="ctr">
            <a:normAutofit/>
          </a:bodyPr>
          <a:lstStyle/>
          <a:p>
            <a:r>
              <a:rPr lang="en-GB" dirty="0"/>
              <a:t>How is Early Years Teacher Status assessed?</a:t>
            </a:r>
          </a:p>
        </p:txBody>
      </p:sp>
      <p:pic>
        <p:nvPicPr>
          <p:cNvPr id="5" name="Picture 4" descr="A colorful graph with a red arrow pointing to a target&#10;&#10;Description automatically generated">
            <a:extLst>
              <a:ext uri="{FF2B5EF4-FFF2-40B4-BE49-F238E27FC236}">
                <a16:creationId xmlns:a16="http://schemas.microsoft.com/office/drawing/2014/main" id="{E57E48DC-DEE4-6B5F-3D94-862E1FDB815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253331" y="1825625"/>
            <a:ext cx="4351338" cy="4351338"/>
          </a:xfrm>
          <a:prstGeom prst="rect">
            <a:avLst/>
          </a:prstGeom>
          <a:noFill/>
        </p:spPr>
      </p:pic>
      <p:sp>
        <p:nvSpPr>
          <p:cNvPr id="3" name="Content Placeholder 2">
            <a:extLst>
              <a:ext uri="{FF2B5EF4-FFF2-40B4-BE49-F238E27FC236}">
                <a16:creationId xmlns:a16="http://schemas.microsoft.com/office/drawing/2014/main" id="{E1240AF7-2ACD-8AB1-6203-B0779BFBD8FB}"/>
              </a:ext>
            </a:extLst>
          </p:cNvPr>
          <p:cNvSpPr>
            <a:spLocks noGrp="1"/>
          </p:cNvSpPr>
          <p:nvPr>
            <p:ph sz="half" idx="2"/>
          </p:nvPr>
        </p:nvSpPr>
        <p:spPr>
          <a:xfrm>
            <a:off x="5604669" y="1551305"/>
            <a:ext cx="6236811" cy="4351338"/>
          </a:xfrm>
        </p:spPr>
        <p:txBody>
          <a:bodyPr>
            <a:normAutofit lnSpcReduction="10000"/>
          </a:bodyPr>
          <a:lstStyle/>
          <a:p>
            <a:pPr marL="457200" indent="-457200">
              <a:buFont typeface="Arial" panose="020B0604020202020204" pitchFamily="34" charset="0"/>
              <a:buChar char="•"/>
            </a:pPr>
            <a:r>
              <a:rPr lang="en-GB" sz="2400" dirty="0"/>
              <a:t>Formatively which leads into summative assessment</a:t>
            </a:r>
          </a:p>
          <a:p>
            <a:pPr marL="457200" indent="-457200">
              <a:buFont typeface="Arial" panose="020B0604020202020204" pitchFamily="34" charset="0"/>
              <a:buChar char="•"/>
            </a:pPr>
            <a:r>
              <a:rPr lang="en-GB" sz="2400" dirty="0"/>
              <a:t>Ongoing assessment which includes observations, a reflective account, sequences of work and termly targets</a:t>
            </a:r>
          </a:p>
          <a:p>
            <a:pPr marL="457200" indent="-457200">
              <a:buFont typeface="Arial" panose="020B0604020202020204" pitchFamily="34" charset="0"/>
              <a:buChar char="•"/>
            </a:pPr>
            <a:r>
              <a:rPr lang="en-GB" sz="2400" dirty="0"/>
              <a:t>Demonstration of mastery of the EYITT curriculum</a:t>
            </a:r>
          </a:p>
          <a:p>
            <a:pPr marL="457200" indent="-457200">
              <a:buFont typeface="Arial" panose="020B0604020202020204" pitchFamily="34" charset="0"/>
              <a:buChar char="•"/>
            </a:pPr>
            <a:r>
              <a:rPr lang="en-GB" sz="2400" dirty="0"/>
              <a:t>A summative judgement that each student teacher meets the Teachers’ Standards (Early Years)</a:t>
            </a:r>
          </a:p>
          <a:p>
            <a:pPr marL="457200" indent="-457200">
              <a:buFont typeface="Arial" panose="020B0604020202020204" pitchFamily="34" charset="0"/>
              <a:buChar char="•"/>
            </a:pPr>
            <a:r>
              <a:rPr lang="en-GB" sz="2400" dirty="0"/>
              <a:t>Exam board and recommendation for the award of Early Years Teacher Status</a:t>
            </a:r>
          </a:p>
          <a:p>
            <a:pPr marL="457200" indent="-457200">
              <a:buFont typeface="Arial" panose="020B0604020202020204" pitchFamily="34" charset="0"/>
              <a:buChar char="•"/>
            </a:pPr>
            <a:endParaRPr lang="en-GB" sz="2200" dirty="0"/>
          </a:p>
        </p:txBody>
      </p:sp>
    </p:spTree>
    <p:extLst>
      <p:ext uri="{BB962C8B-B14F-4D97-AF65-F5344CB8AC3E}">
        <p14:creationId xmlns:p14="http://schemas.microsoft.com/office/powerpoint/2010/main" val="2962470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4FBDD-2157-DEC4-CE1B-7FC4FEC7E379}"/>
              </a:ext>
            </a:extLst>
          </p:cNvPr>
          <p:cNvSpPr>
            <a:spLocks noGrp="1"/>
          </p:cNvSpPr>
          <p:nvPr>
            <p:ph type="title"/>
          </p:nvPr>
        </p:nvSpPr>
        <p:spPr>
          <a:xfrm>
            <a:off x="838200" y="365125"/>
            <a:ext cx="10515600" cy="1325563"/>
          </a:xfrm>
        </p:spPr>
        <p:txBody>
          <a:bodyPr anchor="ctr">
            <a:normAutofit/>
          </a:bodyPr>
          <a:lstStyle/>
          <a:p>
            <a:r>
              <a:rPr lang="en-GB" dirty="0"/>
              <a:t>What are the entry criteria?</a:t>
            </a:r>
          </a:p>
        </p:txBody>
      </p:sp>
      <p:sp>
        <p:nvSpPr>
          <p:cNvPr id="3" name="Content Placeholder 2">
            <a:extLst>
              <a:ext uri="{FF2B5EF4-FFF2-40B4-BE49-F238E27FC236}">
                <a16:creationId xmlns:a16="http://schemas.microsoft.com/office/drawing/2014/main" id="{6611DA42-46D2-5EB0-B226-D5252316A1A8}"/>
              </a:ext>
            </a:extLst>
          </p:cNvPr>
          <p:cNvSpPr>
            <a:spLocks noGrp="1"/>
          </p:cNvSpPr>
          <p:nvPr>
            <p:ph sz="half" idx="1"/>
          </p:nvPr>
        </p:nvSpPr>
        <p:spPr>
          <a:xfrm>
            <a:off x="838200" y="1825625"/>
            <a:ext cx="5836920" cy="4351338"/>
          </a:xfrm>
        </p:spPr>
        <p:txBody>
          <a:bodyPr>
            <a:normAutofit/>
          </a:bodyPr>
          <a:lstStyle/>
          <a:p>
            <a:pPr marL="457200" indent="-457200">
              <a:buFont typeface="Arial" panose="020B0604020202020204" pitchFamily="34" charset="0"/>
              <a:buChar char="•"/>
            </a:pPr>
            <a:r>
              <a:rPr lang="en-GB" sz="2400" dirty="0"/>
              <a:t>A degree (or equivalent Level 6)</a:t>
            </a:r>
          </a:p>
          <a:p>
            <a:pPr marL="457200" indent="-457200">
              <a:buFont typeface="Arial" panose="020B0604020202020204" pitchFamily="34" charset="0"/>
              <a:buChar char="•"/>
            </a:pPr>
            <a:r>
              <a:rPr lang="en-GB" sz="2400" dirty="0"/>
              <a:t>GCSE in English, Maths and Science at grade C/ grade 4 or above…. or a recognised equivalent  </a:t>
            </a:r>
          </a:p>
          <a:p>
            <a:pPr marL="457200" indent="-457200">
              <a:buFont typeface="Arial" panose="020B0604020202020204" pitchFamily="34" charset="0"/>
              <a:buChar char="•"/>
            </a:pPr>
            <a:r>
              <a:rPr lang="en-GB" sz="2400" dirty="0"/>
              <a:t>The right to study and work in the UK</a:t>
            </a:r>
          </a:p>
          <a:p>
            <a:pPr marL="457200" indent="-457200">
              <a:buFont typeface="Arial" panose="020B0604020202020204" pitchFamily="34" charset="0"/>
              <a:buChar char="•"/>
            </a:pPr>
            <a:r>
              <a:rPr lang="en-GB" sz="2400" dirty="0"/>
              <a:t>Competence in spoken and written English</a:t>
            </a:r>
          </a:p>
          <a:p>
            <a:pPr marL="457200" indent="-457200">
              <a:buFont typeface="Arial" panose="020B0604020202020204" pitchFamily="34" charset="0"/>
              <a:buChar char="•"/>
            </a:pPr>
            <a:r>
              <a:rPr lang="en-GB" sz="2400" dirty="0"/>
              <a:t>A satisfactory DBS check</a:t>
            </a:r>
          </a:p>
          <a:p>
            <a:pPr marL="457200" indent="-457200">
              <a:buFont typeface="Arial" panose="020B0604020202020204" pitchFamily="34" charset="0"/>
              <a:buChar char="•"/>
            </a:pPr>
            <a:r>
              <a:rPr lang="en-GB" sz="2400" dirty="0"/>
              <a:t>For all students: meeting the health and physical capacity to teach requirements</a:t>
            </a:r>
          </a:p>
          <a:p>
            <a:pPr marL="457200" indent="-457200">
              <a:buFont typeface="Arial" panose="020B0604020202020204" pitchFamily="34" charset="0"/>
              <a:buChar char="•"/>
            </a:pPr>
            <a:endParaRPr lang="en-GB" sz="2200" dirty="0"/>
          </a:p>
          <a:p>
            <a:pPr marL="457200" indent="-457200">
              <a:buFont typeface="Arial" panose="020B0604020202020204" pitchFamily="34" charset="0"/>
              <a:buChar char="•"/>
            </a:pPr>
            <a:endParaRPr lang="en-GB" sz="2200" dirty="0"/>
          </a:p>
          <a:p>
            <a:pPr marL="457200" indent="-457200">
              <a:buFont typeface="Arial" panose="020B0604020202020204" pitchFamily="34" charset="0"/>
              <a:buChar char="•"/>
            </a:pPr>
            <a:endParaRPr lang="en-GB" sz="2200" dirty="0"/>
          </a:p>
        </p:txBody>
      </p:sp>
      <p:pic>
        <p:nvPicPr>
          <p:cNvPr id="5" name="Picture 4" descr="A certificate of graduation with a sun and a ribbon&#10;&#10;Description automatically generated">
            <a:extLst>
              <a:ext uri="{FF2B5EF4-FFF2-40B4-BE49-F238E27FC236}">
                <a16:creationId xmlns:a16="http://schemas.microsoft.com/office/drawing/2014/main" id="{EF176F74-06EC-DB89-290B-C7E11B81B08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72008" y="2427383"/>
            <a:ext cx="3981791" cy="2418937"/>
          </a:xfrm>
          <a:prstGeom prst="rect">
            <a:avLst/>
          </a:prstGeom>
          <a:noFill/>
        </p:spPr>
      </p:pic>
    </p:spTree>
    <p:extLst>
      <p:ext uri="{BB962C8B-B14F-4D97-AF65-F5344CB8AC3E}">
        <p14:creationId xmlns:p14="http://schemas.microsoft.com/office/powerpoint/2010/main" val="2311688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9EE48-5091-E0C3-0D81-7094AE7AC57A}"/>
              </a:ext>
            </a:extLst>
          </p:cNvPr>
          <p:cNvSpPr>
            <a:spLocks noGrp="1"/>
          </p:cNvSpPr>
          <p:nvPr>
            <p:ph type="title"/>
          </p:nvPr>
        </p:nvSpPr>
        <p:spPr/>
        <p:txBody>
          <a:bodyPr/>
          <a:lstStyle/>
          <a:p>
            <a:r>
              <a:rPr lang="en-GB" dirty="0"/>
              <a:t>Equivalency Tests</a:t>
            </a:r>
          </a:p>
        </p:txBody>
      </p:sp>
      <p:sp>
        <p:nvSpPr>
          <p:cNvPr id="3" name="Content Placeholder 2">
            <a:extLst>
              <a:ext uri="{FF2B5EF4-FFF2-40B4-BE49-F238E27FC236}">
                <a16:creationId xmlns:a16="http://schemas.microsoft.com/office/drawing/2014/main" id="{5C018328-5136-BB45-16FC-F19AAD256004}"/>
              </a:ext>
            </a:extLst>
          </p:cNvPr>
          <p:cNvSpPr>
            <a:spLocks noGrp="1"/>
          </p:cNvSpPr>
          <p:nvPr>
            <p:ph idx="1"/>
          </p:nvPr>
        </p:nvSpPr>
        <p:spPr>
          <a:xfrm>
            <a:off x="602343" y="1574801"/>
            <a:ext cx="10751457" cy="4344086"/>
          </a:xfrm>
        </p:spPr>
        <p:txBody>
          <a:bodyPr>
            <a:normAutofit fontScale="92500" lnSpcReduction="20000"/>
          </a:bodyPr>
          <a:lstStyle/>
          <a:p>
            <a:r>
              <a:rPr lang="en-GB" b="1" dirty="0"/>
              <a:t>GCSE Qualifications and equivalency tests </a:t>
            </a:r>
            <a:endParaRPr lang="en-GB" dirty="0"/>
          </a:p>
          <a:p>
            <a:r>
              <a:rPr lang="en-GB" dirty="0"/>
              <a:t>If applicants do not hold GCSEs in maths, English or science (no grade C/4 or above), they can complete equivalency tests.</a:t>
            </a:r>
          </a:p>
          <a:p>
            <a:r>
              <a:rPr lang="en-GB" dirty="0"/>
              <a:t>*GCSE science equivalency test can be either Biology or combined.</a:t>
            </a:r>
          </a:p>
          <a:p>
            <a:r>
              <a:rPr lang="en-GB" dirty="0"/>
              <a:t> </a:t>
            </a:r>
          </a:p>
          <a:p>
            <a:r>
              <a:rPr lang="en-GB" dirty="0"/>
              <a:t>We will accept equivalency tests from:</a:t>
            </a:r>
          </a:p>
          <a:p>
            <a:r>
              <a:rPr lang="en-GB" dirty="0">
                <a:hlinkClick r:id="rId2" tooltip="https://astarequivalency.co.uk/"/>
              </a:rPr>
              <a:t>https://astarequivalency.co.uk/</a:t>
            </a:r>
            <a:endParaRPr lang="en-GB" dirty="0"/>
          </a:p>
          <a:p>
            <a:endParaRPr lang="en-GB" dirty="0"/>
          </a:p>
          <a:p>
            <a:r>
              <a:rPr lang="en-GB" dirty="0"/>
              <a:t>Or any other equivalency provider!</a:t>
            </a:r>
          </a:p>
          <a:p>
            <a:endParaRPr lang="en-GB" dirty="0"/>
          </a:p>
          <a:p>
            <a:r>
              <a:rPr lang="en-GB" dirty="0"/>
              <a:t> </a:t>
            </a:r>
          </a:p>
        </p:txBody>
      </p:sp>
      <p:pic>
        <p:nvPicPr>
          <p:cNvPr id="5" name="Picture 4" descr="A yellow star on a black background&#10;&#10;AI-generated content may be incorrect.">
            <a:extLst>
              <a:ext uri="{FF2B5EF4-FFF2-40B4-BE49-F238E27FC236}">
                <a16:creationId xmlns:a16="http://schemas.microsoft.com/office/drawing/2014/main" id="{64FBBA3F-B60A-6324-12A0-27195ACA89A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584298" y="3084062"/>
            <a:ext cx="1393495" cy="1325563"/>
          </a:xfrm>
          <a:prstGeom prst="rect">
            <a:avLst/>
          </a:prstGeom>
        </p:spPr>
      </p:pic>
    </p:spTree>
    <p:extLst>
      <p:ext uri="{BB962C8B-B14F-4D97-AF65-F5344CB8AC3E}">
        <p14:creationId xmlns:p14="http://schemas.microsoft.com/office/powerpoint/2010/main" val="2164824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B6928-2277-6EF8-9A2B-9F70633D41C7}"/>
              </a:ext>
            </a:extLst>
          </p:cNvPr>
          <p:cNvSpPr>
            <a:spLocks noGrp="1"/>
          </p:cNvSpPr>
          <p:nvPr>
            <p:ph type="title"/>
          </p:nvPr>
        </p:nvSpPr>
        <p:spPr>
          <a:xfrm>
            <a:off x="838200" y="365125"/>
            <a:ext cx="10515600" cy="1325563"/>
          </a:xfrm>
        </p:spPr>
        <p:txBody>
          <a:bodyPr anchor="ctr">
            <a:normAutofit/>
          </a:bodyPr>
          <a:lstStyle/>
          <a:p>
            <a:r>
              <a:rPr lang="en-GB" dirty="0"/>
              <a:t>Maths for free!</a:t>
            </a:r>
          </a:p>
        </p:txBody>
      </p:sp>
      <p:sp>
        <p:nvSpPr>
          <p:cNvPr id="3" name="Content Placeholder 2">
            <a:extLst>
              <a:ext uri="{FF2B5EF4-FFF2-40B4-BE49-F238E27FC236}">
                <a16:creationId xmlns:a16="http://schemas.microsoft.com/office/drawing/2014/main" id="{65C24D50-39E6-3072-C7D5-C79B838D0D07}"/>
              </a:ext>
            </a:extLst>
          </p:cNvPr>
          <p:cNvSpPr>
            <a:spLocks noGrp="1"/>
          </p:cNvSpPr>
          <p:nvPr>
            <p:ph sz="half" idx="1"/>
          </p:nvPr>
        </p:nvSpPr>
        <p:spPr>
          <a:xfrm>
            <a:off x="838200" y="1825625"/>
            <a:ext cx="5923302" cy="4351338"/>
          </a:xfrm>
        </p:spPr>
        <p:txBody>
          <a:bodyPr>
            <a:normAutofit/>
          </a:bodyPr>
          <a:lstStyle/>
          <a:p>
            <a:r>
              <a:rPr lang="en-GB" sz="2600" dirty="0"/>
              <a:t>If applicants require their maths equivalency test, they can complete this through BPN:</a:t>
            </a:r>
          </a:p>
          <a:p>
            <a:pPr marL="457200" indent="-457200">
              <a:buFont typeface="Arial" panose="020B0604020202020204" pitchFamily="34" charset="0"/>
              <a:buChar char="•"/>
            </a:pPr>
            <a:r>
              <a:rPr lang="en-GB" sz="2600" dirty="0"/>
              <a:t>Our Maths assessment and upskilling platform will enable them to meet the ITT requirements to access our programmes</a:t>
            </a:r>
          </a:p>
          <a:p>
            <a:endParaRPr lang="en-GB" sz="2600" dirty="0"/>
          </a:p>
          <a:p>
            <a:r>
              <a:rPr lang="en-GB" sz="2600" dirty="0"/>
              <a:t>*May not be valid with another provider</a:t>
            </a:r>
          </a:p>
        </p:txBody>
      </p:sp>
      <p:pic>
        <p:nvPicPr>
          <p:cNvPr id="5" name="Picture 4" descr="A white calculator with black text&#10;&#10;AI-generated content may be incorrect.">
            <a:extLst>
              <a:ext uri="{FF2B5EF4-FFF2-40B4-BE49-F238E27FC236}">
                <a16:creationId xmlns:a16="http://schemas.microsoft.com/office/drawing/2014/main" id="{76FE6FBE-14B9-E369-673E-A54133D83CC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421902" y="365125"/>
            <a:ext cx="4351338" cy="4351338"/>
          </a:xfrm>
          <a:prstGeom prst="rect">
            <a:avLst/>
          </a:prstGeom>
          <a:noFill/>
        </p:spPr>
      </p:pic>
    </p:spTree>
    <p:extLst>
      <p:ext uri="{BB962C8B-B14F-4D97-AF65-F5344CB8AC3E}">
        <p14:creationId xmlns:p14="http://schemas.microsoft.com/office/powerpoint/2010/main" val="3067015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D8FAE44-9D5E-626F-FE1B-942BBE80A5BE}"/>
              </a:ext>
            </a:extLst>
          </p:cNvPr>
          <p:cNvSpPr>
            <a:spLocks noGrp="1"/>
          </p:cNvSpPr>
          <p:nvPr>
            <p:ph type="title"/>
          </p:nvPr>
        </p:nvSpPr>
        <p:spPr>
          <a:xfrm>
            <a:off x="839788" y="457200"/>
            <a:ext cx="8260669" cy="754054"/>
          </a:xfrm>
        </p:spPr>
        <p:txBody>
          <a:bodyPr>
            <a:noAutofit/>
          </a:bodyPr>
          <a:lstStyle/>
          <a:p>
            <a:r>
              <a:rPr kumimoji="0" lang="en-US" sz="4400" b="1" i="0" u="none" strike="noStrike" kern="1200" cap="none" spc="0" normalizeH="0" baseline="0" noProof="0">
                <a:ln>
                  <a:noFill/>
                </a:ln>
                <a:solidFill>
                  <a:srgbClr val="CE0F69"/>
                </a:solidFill>
                <a:effectLst/>
                <a:uLnTx/>
                <a:uFillTx/>
                <a:latin typeface="Calibri Light" panose="020F0302020204030204"/>
                <a:ea typeface="+mj-ea"/>
                <a:cs typeface="+mj-cs"/>
              </a:rPr>
              <a:t>We can help you take the next step!</a:t>
            </a:r>
            <a:endParaRPr lang="en-US" sz="4400"/>
          </a:p>
        </p:txBody>
      </p:sp>
      <p:pic>
        <p:nvPicPr>
          <p:cNvPr id="5" name="Picture 4" descr="A person walking up a stair of books&#10;&#10;AI-generated content may be incorrect.">
            <a:extLst>
              <a:ext uri="{FF2B5EF4-FFF2-40B4-BE49-F238E27FC236}">
                <a16:creationId xmlns:a16="http://schemas.microsoft.com/office/drawing/2014/main" id="{D1106003-7240-689F-57BC-E439EFD583B9}"/>
              </a:ext>
            </a:extLst>
          </p:cNvPr>
          <p:cNvPicPr>
            <a:picLocks noChangeAspect="1"/>
          </p:cNvPicPr>
          <p:nvPr/>
        </p:nvPicPr>
        <p:blipFill>
          <a:blip r:embed="rId2"/>
          <a:srcRect t="7818" r="3" b="11406"/>
          <a:stretch>
            <a:fillRect/>
          </a:stretch>
        </p:blipFill>
        <p:spPr>
          <a:xfrm>
            <a:off x="8340549" y="2159653"/>
            <a:ext cx="3504756" cy="3349330"/>
          </a:xfrm>
          <a:prstGeom prst="rect">
            <a:avLst/>
          </a:prstGeom>
          <a:noFill/>
        </p:spPr>
      </p:pic>
      <p:sp>
        <p:nvSpPr>
          <p:cNvPr id="12" name="Text Placeholder 3">
            <a:extLst>
              <a:ext uri="{FF2B5EF4-FFF2-40B4-BE49-F238E27FC236}">
                <a16:creationId xmlns:a16="http://schemas.microsoft.com/office/drawing/2014/main" id="{4422CB2D-EFE5-1566-B6C1-DB1439817290}"/>
              </a:ext>
            </a:extLst>
          </p:cNvPr>
          <p:cNvSpPr>
            <a:spLocks noGrp="1"/>
          </p:cNvSpPr>
          <p:nvPr>
            <p:ph type="body" sz="half" idx="2"/>
          </p:nvPr>
        </p:nvSpPr>
        <p:spPr>
          <a:xfrm>
            <a:off x="839787" y="1422410"/>
            <a:ext cx="7291842" cy="4446578"/>
          </a:xfrm>
        </p:spPr>
        <p:txBody>
          <a:bodyPr vert="horz" lIns="91440" tIns="45720" rIns="91440" bIns="45720" rtlCol="0" anchor="t">
            <a:normAutofit fontScale="55000" lnSpcReduction="20000"/>
          </a:bodyPr>
          <a:lstStyle/>
          <a:p>
            <a:pPr>
              <a:defRPr/>
            </a:pPr>
            <a:r>
              <a:rPr lang="en-US" sz="4000" dirty="0">
                <a:solidFill>
                  <a:srgbClr val="000000"/>
                </a:solidFill>
                <a:ea typeface="Calibri"/>
                <a:cs typeface="Calibri"/>
              </a:rPr>
              <a:t>Have a look on our website:</a:t>
            </a:r>
            <a:endParaRPr kumimoji="0" lang="en-US" sz="4000" b="0" i="0" u="none" strike="noStrike" kern="1200" cap="none" spc="0" normalizeH="0" baseline="0" noProof="0" dirty="0">
              <a:ln>
                <a:noFill/>
              </a:ln>
              <a:solidFill>
                <a:srgbClr val="000000"/>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dirty="0">
                <a:ln>
                  <a:noFill/>
                </a:ln>
                <a:solidFill>
                  <a:prstClr val="black"/>
                </a:solidFill>
                <a:effectLst/>
                <a:uLnTx/>
                <a:uFillTx/>
                <a:ea typeface="+mn-ea"/>
                <a:cs typeface="+mn-cs"/>
                <a:hlinkClick r:id="rId3"/>
              </a:rPr>
              <a:t>www.bestpracticenet.co.uk/eyitt</a:t>
            </a:r>
            <a:endParaRPr kumimoji="0" lang="en-GB" sz="4000" b="1" i="0" u="none" strike="noStrike" kern="1200" cap="none" spc="0" normalizeH="0" baseline="0" noProof="0" dirty="0">
              <a:ln>
                <a:noFill/>
              </a:ln>
              <a:solidFill>
                <a:prstClr val="black"/>
              </a:solidFill>
              <a:effectLst/>
              <a:uLnTx/>
              <a:uFillTx/>
              <a:ea typeface="+mn-ea"/>
              <a:cs typeface="+mn-cs"/>
            </a:endParaRPr>
          </a:p>
          <a:p>
            <a:pPr>
              <a:defRPr/>
            </a:pPr>
            <a:r>
              <a:rPr lang="en-GB" sz="4000" b="1" dirty="0">
                <a:solidFill>
                  <a:prstClr val="black"/>
                </a:solidFill>
                <a:ea typeface="Calibri"/>
                <a:cs typeface="Calibri"/>
              </a:rPr>
              <a:t>Check out our new childminder website page!</a:t>
            </a:r>
            <a:endParaRPr lang="en-GB" sz="4000" b="1" i="0" u="none" strike="noStrike" kern="1200" cap="none" spc="0" normalizeH="0" baseline="0" noProof="0" dirty="0">
              <a:ln>
                <a:noFill/>
              </a:ln>
              <a:solidFill>
                <a:prstClr val="black"/>
              </a:solidFill>
              <a:effectLst/>
              <a:uLnTx/>
              <a:uFillTx/>
              <a:ea typeface="Calibri"/>
              <a:cs typeface="Calibri"/>
            </a:endParaRPr>
          </a:p>
          <a:p>
            <a:pPr>
              <a:defRPr/>
            </a:pPr>
            <a:endParaRPr lang="en-GB" sz="4000" dirty="0">
              <a:solidFill>
                <a:prstClr val="black"/>
              </a:solidFill>
              <a:cs typeface="Calibri" panose="020F050202020403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0" i="0" u="none" strike="noStrike" kern="1200" cap="none" spc="0" normalizeH="0" baseline="0" noProof="0" dirty="0">
                <a:ln>
                  <a:noFill/>
                </a:ln>
                <a:solidFill>
                  <a:prstClr val="black"/>
                </a:solidFill>
                <a:effectLst/>
                <a:uLnTx/>
                <a:uFillTx/>
                <a:ea typeface="+mn-ea"/>
                <a:cs typeface="Calibri" panose="020F0502020204030204" pitchFamily="34" charset="0"/>
              </a:rPr>
              <a:t>Talk to our team</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dirty="0">
                <a:ln>
                  <a:noFill/>
                </a:ln>
                <a:solidFill>
                  <a:prstClr val="black"/>
                </a:solidFill>
                <a:effectLst/>
                <a:uLnTx/>
                <a:uFillTx/>
                <a:ea typeface="+mn-ea"/>
                <a:cs typeface="+mn-cs"/>
                <a:hlinkClick r:id="rId4"/>
              </a:rPr>
              <a:t>EYITT@supportingeducation.net</a:t>
            </a:r>
            <a:endParaRPr kumimoji="0" lang="en-GB" sz="4000" b="1"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4000" b="1"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4000" b="0" i="0" u="none" strike="noStrike" kern="1200" cap="none" spc="0" normalizeH="0" baseline="0" noProof="0" dirty="0">
              <a:ln>
                <a:noFill/>
              </a:ln>
              <a:solidFill>
                <a:prstClr val="black"/>
              </a:solidFill>
              <a:effectLst/>
              <a:uLnTx/>
              <a:uFillTx/>
              <a:ea typeface="+mn-ea"/>
              <a:cs typeface="+mn-cs"/>
            </a:endParaRPr>
          </a:p>
          <a:p>
            <a:pPr>
              <a:defRPr/>
            </a:pPr>
            <a:r>
              <a:rPr lang="en-GB" sz="4000" b="1" dirty="0">
                <a:solidFill>
                  <a:prstClr val="black"/>
                </a:solidFill>
              </a:rPr>
              <a:t>                 @bestpracticenet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40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40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0" i="0" u="none" strike="noStrike" kern="1200" cap="none" spc="0" normalizeH="0" baseline="0" noProof="0" dirty="0">
                <a:ln>
                  <a:noFill/>
                </a:ln>
                <a:solidFill>
                  <a:prstClr val="black"/>
                </a:solidFill>
                <a:effectLst/>
                <a:uLnTx/>
                <a:uFillTx/>
                <a:ea typeface="+mn-ea"/>
                <a:cs typeface="+mn-cs"/>
              </a:rPr>
              <a:t>	</a:t>
            </a:r>
            <a:r>
              <a:rPr kumimoji="0" lang="en-GB" sz="4000" b="1" i="0" u="none" strike="noStrike" kern="1200" cap="none" spc="0" normalizeH="0" baseline="0" noProof="0" dirty="0">
                <a:ln>
                  <a:noFill/>
                </a:ln>
                <a:solidFill>
                  <a:srgbClr val="000000"/>
                </a:solidFill>
                <a:effectLst/>
                <a:uLnTx/>
                <a:uFillTx/>
                <a:ea typeface="+mn-ea"/>
                <a:cs typeface="+mn-cs"/>
              </a:rPr>
              <a:t>facebook.com/</a:t>
            </a:r>
            <a:r>
              <a:rPr kumimoji="0" lang="en-GB" sz="4000" b="1" i="0" u="none" strike="noStrike" kern="1200" cap="none" spc="0" normalizeH="0" baseline="0" noProof="0" dirty="0" err="1">
                <a:ln>
                  <a:noFill/>
                </a:ln>
                <a:solidFill>
                  <a:srgbClr val="000000"/>
                </a:solidFill>
                <a:effectLst/>
                <a:uLnTx/>
                <a:uFillTx/>
                <a:ea typeface="+mn-ea"/>
                <a:cs typeface="+mn-cs"/>
              </a:rPr>
              <a:t>bestpracticenetwork</a:t>
            </a:r>
            <a:r>
              <a:rPr kumimoji="0" lang="en-GB" sz="4000" b="0" i="0" u="none" strike="noStrike" kern="1200" cap="none" spc="0" normalizeH="0" baseline="0" noProof="0" dirty="0">
                <a:ln>
                  <a:noFill/>
                </a:ln>
                <a:solidFill>
                  <a:srgbClr val="000000"/>
                </a:solidFill>
                <a:effectLst/>
                <a:uLnTx/>
                <a:uFillTx/>
                <a:ea typeface="+mn-ea"/>
                <a:cs typeface="+mn-cs"/>
              </a:rPr>
              <a:t>/</a:t>
            </a:r>
          </a:p>
          <a:p>
            <a:endParaRPr lang="en-US" dirty="0"/>
          </a:p>
        </p:txBody>
      </p:sp>
      <p:pic>
        <p:nvPicPr>
          <p:cNvPr id="9" name="Picture 2">
            <a:extLst>
              <a:ext uri="{FF2B5EF4-FFF2-40B4-BE49-F238E27FC236}">
                <a16:creationId xmlns:a16="http://schemas.microsoft.com/office/drawing/2014/main" id="{813BE17A-44B7-27E4-6670-141B10C77A8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8707" y="5193297"/>
            <a:ext cx="484585" cy="484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descr="A white x on a black background&#10;&#10;AI-generated content may be incorrect.">
            <a:extLst>
              <a:ext uri="{FF2B5EF4-FFF2-40B4-BE49-F238E27FC236}">
                <a16:creationId xmlns:a16="http://schemas.microsoft.com/office/drawing/2014/main" id="{7E39D552-D694-E42B-21CE-B968136F924E}"/>
              </a:ext>
            </a:extLst>
          </p:cNvPr>
          <p:cNvPicPr>
            <a:picLocks noChangeAspect="1"/>
          </p:cNvPicPr>
          <p:nvPr/>
        </p:nvPicPr>
        <p:blipFill>
          <a:blip r:embed="rId6"/>
          <a:stretch>
            <a:fillRect/>
          </a:stretch>
        </p:blipFill>
        <p:spPr>
          <a:xfrm>
            <a:off x="1039257" y="4138038"/>
            <a:ext cx="501269" cy="574140"/>
          </a:xfrm>
          <a:prstGeom prst="rect">
            <a:avLst/>
          </a:prstGeom>
        </p:spPr>
      </p:pic>
    </p:spTree>
    <p:extLst>
      <p:ext uri="{BB962C8B-B14F-4D97-AF65-F5344CB8AC3E}">
        <p14:creationId xmlns:p14="http://schemas.microsoft.com/office/powerpoint/2010/main" val="2617942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A4FBC-95C6-9CB6-5BAD-7BFFA0BD74E9}"/>
              </a:ext>
            </a:extLst>
          </p:cNvPr>
          <p:cNvSpPr>
            <a:spLocks noGrp="1"/>
          </p:cNvSpPr>
          <p:nvPr>
            <p:ph type="title"/>
          </p:nvPr>
        </p:nvSpPr>
        <p:spPr>
          <a:xfrm>
            <a:off x="839788" y="365125"/>
            <a:ext cx="10515600" cy="1325563"/>
          </a:xfrm>
        </p:spPr>
        <p:txBody>
          <a:bodyPr vert="horz" lIns="91440" tIns="45720" rIns="91440" bIns="45720" rtlCol="0" anchor="ctr">
            <a:normAutofit/>
          </a:bodyPr>
          <a:lstStyle/>
          <a:p>
            <a:r>
              <a:rPr lang="en-GB" kern="1200">
                <a:latin typeface="+mj-lt"/>
                <a:ea typeface="+mj-ea"/>
                <a:cs typeface="+mj-cs"/>
              </a:rPr>
              <a:t>Any Questions?</a:t>
            </a:r>
          </a:p>
        </p:txBody>
      </p:sp>
      <p:sp>
        <p:nvSpPr>
          <p:cNvPr id="7" name="TextBox 6">
            <a:extLst>
              <a:ext uri="{FF2B5EF4-FFF2-40B4-BE49-F238E27FC236}">
                <a16:creationId xmlns:a16="http://schemas.microsoft.com/office/drawing/2014/main" id="{D29B5BC4-D9C5-075B-087E-53AB9E0FE440}"/>
              </a:ext>
            </a:extLst>
          </p:cNvPr>
          <p:cNvSpPr txBox="1"/>
          <p:nvPr/>
        </p:nvSpPr>
        <p:spPr>
          <a:xfrm>
            <a:off x="839788" y="2505075"/>
            <a:ext cx="5157787" cy="3684588"/>
          </a:xfrm>
          <a:prstGeom prst="rect">
            <a:avLst/>
          </a:prstGeom>
        </p:spPr>
        <p:txBody>
          <a:bodyPr vert="horz" lIns="91440" tIns="45720" rIns="91440" bIns="45720" rtlCol="0">
            <a:normAutofit/>
          </a:bodyPr>
          <a:lstStyle/>
          <a:p>
            <a:pPr>
              <a:lnSpc>
                <a:spcPct val="90000"/>
              </a:lnSpc>
              <a:spcBef>
                <a:spcPts val="1000"/>
              </a:spcBef>
              <a:buFont typeface="Arial" panose="020B0604020202020204" pitchFamily="34" charset="0"/>
            </a:pPr>
            <a:r>
              <a:rPr lang="en-GB" sz="2800" dirty="0"/>
              <a:t>Don’t miss the deadline to apply!</a:t>
            </a:r>
          </a:p>
          <a:p>
            <a:pPr>
              <a:lnSpc>
                <a:spcPct val="90000"/>
              </a:lnSpc>
              <a:spcBef>
                <a:spcPts val="1000"/>
              </a:spcBef>
              <a:buFont typeface="Arial" panose="020B0604020202020204" pitchFamily="34" charset="0"/>
            </a:pPr>
            <a:endParaRPr lang="en-GB" sz="2800" dirty="0"/>
          </a:p>
          <a:p>
            <a:pPr>
              <a:lnSpc>
                <a:spcPct val="90000"/>
              </a:lnSpc>
              <a:spcBef>
                <a:spcPts val="1000"/>
              </a:spcBef>
              <a:buFont typeface="Arial" panose="020B0604020202020204" pitchFamily="34" charset="0"/>
            </a:pPr>
            <a:r>
              <a:rPr lang="en-GB" sz="2800" dirty="0"/>
              <a:t>Or recruitment Window closes on 28</a:t>
            </a:r>
            <a:r>
              <a:rPr lang="en-GB" sz="2800" baseline="30000" dirty="0"/>
              <a:t>th</a:t>
            </a:r>
            <a:r>
              <a:rPr lang="en-GB" sz="2800" dirty="0"/>
              <a:t> August 2026</a:t>
            </a:r>
          </a:p>
          <a:p>
            <a:pPr>
              <a:lnSpc>
                <a:spcPct val="90000"/>
              </a:lnSpc>
              <a:spcBef>
                <a:spcPts val="1000"/>
              </a:spcBef>
              <a:buFont typeface="Arial" panose="020B0604020202020204" pitchFamily="34" charset="0"/>
            </a:pPr>
            <a:endParaRPr lang="en-GB" sz="2800" dirty="0"/>
          </a:p>
          <a:p>
            <a:pPr>
              <a:lnSpc>
                <a:spcPct val="90000"/>
              </a:lnSpc>
              <a:spcBef>
                <a:spcPts val="1000"/>
              </a:spcBef>
              <a:buFont typeface="Arial" panose="020B0604020202020204" pitchFamily="34" charset="0"/>
            </a:pPr>
            <a:r>
              <a:rPr lang="en-GB" sz="2800" dirty="0"/>
              <a:t>Get those applications in fast!</a:t>
            </a:r>
          </a:p>
        </p:txBody>
      </p:sp>
      <p:pic>
        <p:nvPicPr>
          <p:cNvPr id="5" name="Content Placeholder 4">
            <a:extLst>
              <a:ext uri="{FF2B5EF4-FFF2-40B4-BE49-F238E27FC236}">
                <a16:creationId xmlns:a16="http://schemas.microsoft.com/office/drawing/2014/main" id="{DACB71B5-82BF-9B02-488F-9FCBDB13A87A}"/>
              </a:ext>
            </a:extLst>
          </p:cNvPr>
          <p:cNvPicPr>
            <a:picLocks noGrp="1" noChangeAspect="1"/>
          </p:cNvPicPr>
          <p:nvPr>
            <p:ph sz="quarter" idx="4"/>
          </p:nvPr>
        </p:nvPicPr>
        <p:blipFill>
          <a:blip r:embed="rId2">
            <a:extLst>
              <a:ext uri="{837473B0-CC2E-450A-ABE3-18F120FF3D39}">
                <a1611:picAttrSrcUrl xmlns:a1611="http://schemas.microsoft.com/office/drawing/2016/11/main" r:id="rId3"/>
              </a:ext>
            </a:extLst>
          </a:blip>
          <a:stretch>
            <a:fillRect/>
          </a:stretch>
        </p:blipFill>
        <p:spPr>
          <a:xfrm>
            <a:off x="6701971" y="258130"/>
            <a:ext cx="5183188" cy="3446820"/>
          </a:xfrm>
          <a:noFill/>
        </p:spPr>
      </p:pic>
    </p:spTree>
    <p:extLst>
      <p:ext uri="{BB962C8B-B14F-4D97-AF65-F5344CB8AC3E}">
        <p14:creationId xmlns:p14="http://schemas.microsoft.com/office/powerpoint/2010/main" val="1611063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8BD3B-E552-B257-4859-4FC14448FCA1}"/>
              </a:ext>
            </a:extLst>
          </p:cNvPr>
          <p:cNvSpPr>
            <a:spLocks noGrp="1"/>
          </p:cNvSpPr>
          <p:nvPr>
            <p:ph type="ctrTitle"/>
          </p:nvPr>
        </p:nvSpPr>
        <p:spPr/>
        <p:txBody>
          <a:bodyPr/>
          <a:lstStyle/>
          <a:p>
            <a:r>
              <a:rPr lang="en-US" dirty="0">
                <a:ea typeface="Calibri Light"/>
                <a:cs typeface="Calibri Light"/>
              </a:rPr>
              <a:t>Why train with us?</a:t>
            </a:r>
            <a:endParaRPr lang="en-GB" dirty="0"/>
          </a:p>
        </p:txBody>
      </p:sp>
    </p:spTree>
    <p:extLst>
      <p:ext uri="{BB962C8B-B14F-4D97-AF65-F5344CB8AC3E}">
        <p14:creationId xmlns:p14="http://schemas.microsoft.com/office/powerpoint/2010/main" val="4118780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4C09E-8F01-5BE1-A5DE-96D1E123F51F}"/>
              </a:ext>
            </a:extLst>
          </p:cNvPr>
          <p:cNvSpPr>
            <a:spLocks noGrp="1"/>
          </p:cNvSpPr>
          <p:nvPr>
            <p:ph type="title"/>
          </p:nvPr>
        </p:nvSpPr>
        <p:spPr>
          <a:xfrm>
            <a:off x="838200" y="365125"/>
            <a:ext cx="10515600" cy="1325563"/>
          </a:xfrm>
        </p:spPr>
        <p:txBody>
          <a:bodyPr anchor="ctr">
            <a:normAutofit/>
          </a:bodyPr>
          <a:lstStyle/>
          <a:p>
            <a:r>
              <a:rPr lang="en-GB" dirty="0"/>
              <a:t>Early Years Teacher Status</a:t>
            </a:r>
          </a:p>
        </p:txBody>
      </p:sp>
      <p:sp>
        <p:nvSpPr>
          <p:cNvPr id="3" name="Content Placeholder 2">
            <a:extLst>
              <a:ext uri="{FF2B5EF4-FFF2-40B4-BE49-F238E27FC236}">
                <a16:creationId xmlns:a16="http://schemas.microsoft.com/office/drawing/2014/main" id="{B2497884-D3B1-E44E-6CD4-FFFE43488159}"/>
              </a:ext>
            </a:extLst>
          </p:cNvPr>
          <p:cNvSpPr>
            <a:spLocks noGrp="1"/>
          </p:cNvSpPr>
          <p:nvPr>
            <p:ph sz="half" idx="1"/>
          </p:nvPr>
        </p:nvSpPr>
        <p:spPr>
          <a:xfrm>
            <a:off x="838200" y="1825625"/>
            <a:ext cx="5181600" cy="4351338"/>
          </a:xfrm>
        </p:spPr>
        <p:txBody>
          <a:bodyPr>
            <a:normAutofit fontScale="92500" lnSpcReduction="10000"/>
          </a:bodyPr>
          <a:lstStyle/>
          <a:p>
            <a:pPr marL="342900" indent="-342900">
              <a:buFont typeface="Arial" panose="020B0604020202020204" pitchFamily="34" charset="0"/>
              <a:buChar char="•"/>
            </a:pPr>
            <a:r>
              <a:rPr lang="en-GB" sz="2000" dirty="0">
                <a:effectLst/>
              </a:rPr>
              <a:t>Become an expert in leading teaching across the Birth to 5yrs age range</a:t>
            </a:r>
          </a:p>
          <a:p>
            <a:pPr marL="342900" indent="-342900">
              <a:buFont typeface="Arial" panose="020B0604020202020204" pitchFamily="34" charset="0"/>
              <a:buChar char="•"/>
            </a:pPr>
            <a:r>
              <a:rPr lang="en-GB" sz="2000" b="1" dirty="0">
                <a:effectLst/>
              </a:rPr>
              <a:t>Train for free </a:t>
            </a:r>
            <a:r>
              <a:rPr lang="en-GB" sz="2000" dirty="0">
                <a:effectLst/>
              </a:rPr>
              <a:t>with DfE funding </a:t>
            </a:r>
          </a:p>
          <a:p>
            <a:pPr marL="342900" indent="-342900">
              <a:buFont typeface="Arial" panose="020B0604020202020204" pitchFamily="34" charset="0"/>
              <a:buChar char="•"/>
            </a:pPr>
            <a:r>
              <a:rPr lang="en-GB" sz="2000" dirty="0"/>
              <a:t>£7000 incentive funding to support settings fund time out on placements and training days</a:t>
            </a:r>
          </a:p>
          <a:p>
            <a:pPr marL="342900" indent="-342900">
              <a:buFont typeface="Arial" panose="020B0604020202020204" pitchFamily="34" charset="0"/>
              <a:buChar char="•"/>
            </a:pPr>
            <a:r>
              <a:rPr lang="en-GB" sz="2000" dirty="0">
                <a:effectLst/>
              </a:rPr>
              <a:t>Gain up to date subject knowledge on best practice in the Early Years</a:t>
            </a:r>
          </a:p>
          <a:p>
            <a:pPr marL="342900" indent="-342900">
              <a:buFont typeface="Arial" panose="020B0604020202020204" pitchFamily="34" charset="0"/>
              <a:buChar char="•"/>
            </a:pPr>
            <a:r>
              <a:rPr lang="en-GB" sz="2000" dirty="0"/>
              <a:t>Teach in Reception class in academies and free schools with EYTS</a:t>
            </a:r>
            <a:endParaRPr lang="en-GB" sz="2000" dirty="0">
              <a:effectLst/>
            </a:endParaRPr>
          </a:p>
          <a:p>
            <a:pPr marL="342900" indent="-342900">
              <a:buFont typeface="Arial" panose="020B0604020202020204" pitchFamily="34" charset="0"/>
              <a:buChar char="•"/>
            </a:pPr>
            <a:r>
              <a:rPr lang="en-GB" sz="2000" dirty="0">
                <a:effectLst/>
              </a:rPr>
              <a:t>Develop leadership skills to support successful team development in the setting and work with other professionals</a:t>
            </a:r>
          </a:p>
          <a:p>
            <a:pPr marL="342900" indent="-342900">
              <a:buFont typeface="Arial" panose="020B0604020202020204" pitchFamily="34" charset="0"/>
              <a:buChar char="•"/>
            </a:pPr>
            <a:r>
              <a:rPr lang="en-GB" sz="2000" dirty="0">
                <a:effectLst/>
              </a:rPr>
              <a:t>Increase and improve support for children and families in the Early Years</a:t>
            </a:r>
          </a:p>
          <a:p>
            <a:endParaRPr lang="en-GB" sz="2000" dirty="0"/>
          </a:p>
          <a:p>
            <a:pPr marL="0" indent="0">
              <a:buNone/>
            </a:pPr>
            <a:endParaRPr lang="en-GB" sz="2000" dirty="0"/>
          </a:p>
        </p:txBody>
      </p:sp>
      <p:pic>
        <p:nvPicPr>
          <p:cNvPr id="5" name="Picture 4">
            <a:extLst>
              <a:ext uri="{FF2B5EF4-FFF2-40B4-BE49-F238E27FC236}">
                <a16:creationId xmlns:a16="http://schemas.microsoft.com/office/drawing/2014/main" id="{F9CAE909-357A-8D27-DF8C-36D60C0D0F97}"/>
              </a:ext>
            </a:extLst>
          </p:cNvPr>
          <p:cNvPicPr>
            <a:picLocks noChangeAspect="1"/>
          </p:cNvPicPr>
          <p:nvPr/>
        </p:nvPicPr>
        <p:blipFill>
          <a:blip r:embed="rId3">
            <a:extLst>
              <a:ext uri="{837473B0-CC2E-450A-ABE3-18F120FF3D39}">
                <a1611:picAttrSrcUrl xmlns:a1611="http://schemas.microsoft.com/office/drawing/2016/11/main" r:id="rId4"/>
              </a:ext>
            </a:extLst>
          </a:blip>
          <a:srcRect l="20514" r="-1" b="-1"/>
          <a:stretch>
            <a:fillRect/>
          </a:stretch>
        </p:blipFill>
        <p:spPr>
          <a:xfrm>
            <a:off x="6172200" y="1825625"/>
            <a:ext cx="5181600" cy="4351338"/>
          </a:xfrm>
          <a:prstGeom prst="rect">
            <a:avLst/>
          </a:prstGeom>
          <a:noFill/>
        </p:spPr>
      </p:pic>
    </p:spTree>
    <p:extLst>
      <p:ext uri="{BB962C8B-B14F-4D97-AF65-F5344CB8AC3E}">
        <p14:creationId xmlns:p14="http://schemas.microsoft.com/office/powerpoint/2010/main" val="3310630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C3BED-6D37-4F42-88E5-C4AD2E257743}"/>
              </a:ext>
            </a:extLst>
          </p:cNvPr>
          <p:cNvSpPr>
            <a:spLocks noGrp="1"/>
          </p:cNvSpPr>
          <p:nvPr>
            <p:ph type="title"/>
          </p:nvPr>
        </p:nvSpPr>
        <p:spPr/>
        <p:txBody>
          <a:bodyPr/>
          <a:lstStyle/>
          <a:p>
            <a:r>
              <a:rPr lang="en-GB" dirty="0"/>
              <a:t>Introduction to the Routes</a:t>
            </a:r>
          </a:p>
        </p:txBody>
      </p:sp>
      <p:pic>
        <p:nvPicPr>
          <p:cNvPr id="1026" name="Picture 2">
            <a:extLst>
              <a:ext uri="{FF2B5EF4-FFF2-40B4-BE49-F238E27FC236}">
                <a16:creationId xmlns:a16="http://schemas.microsoft.com/office/drawing/2014/main" id="{BCE6529A-440F-717E-3900-FEDD5DFE2E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473" y="1796416"/>
            <a:ext cx="11124327" cy="4099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9227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47D7A-DE61-7EAA-1CF1-3A759AB1E878}"/>
              </a:ext>
            </a:extLst>
          </p:cNvPr>
          <p:cNvSpPr>
            <a:spLocks noGrp="1"/>
          </p:cNvSpPr>
          <p:nvPr>
            <p:ph type="title"/>
          </p:nvPr>
        </p:nvSpPr>
        <p:spPr>
          <a:xfrm>
            <a:off x="838200" y="365125"/>
            <a:ext cx="10515600" cy="1325563"/>
          </a:xfrm>
        </p:spPr>
        <p:txBody>
          <a:bodyPr anchor="ctr">
            <a:normAutofit/>
          </a:bodyPr>
          <a:lstStyle/>
          <a:p>
            <a:r>
              <a:rPr kumimoji="0" lang="en-GB" b="0" i="0" u="none" strike="noStrike" kern="1200" cap="none" spc="0" normalizeH="0" baseline="0" noProof="0" dirty="0">
                <a:ln>
                  <a:noFill/>
                </a:ln>
                <a:effectLst/>
                <a:uLnTx/>
                <a:uFillTx/>
              </a:rPr>
              <a:t>Graduate Employment Based (GEB)  Foundation Stage Pathway (FSP</a:t>
            </a:r>
            <a:endParaRPr lang="en-GB" dirty="0"/>
          </a:p>
        </p:txBody>
      </p:sp>
      <p:pic>
        <p:nvPicPr>
          <p:cNvPr id="8" name="Picture 7" descr="Kids doing science experiment">
            <a:extLst>
              <a:ext uri="{FF2B5EF4-FFF2-40B4-BE49-F238E27FC236}">
                <a16:creationId xmlns:a16="http://schemas.microsoft.com/office/drawing/2014/main" id="{BBE367DE-674C-44DE-32FB-064772181F4A}"/>
              </a:ext>
            </a:extLst>
          </p:cNvPr>
          <p:cNvPicPr>
            <a:picLocks noChangeAspect="1"/>
          </p:cNvPicPr>
          <p:nvPr/>
        </p:nvPicPr>
        <p:blipFill>
          <a:blip r:embed="rId3"/>
          <a:srcRect l="2456" r="18057" b="-1"/>
          <a:stretch>
            <a:fillRect/>
          </a:stretch>
        </p:blipFill>
        <p:spPr>
          <a:xfrm>
            <a:off x="645694" y="1565743"/>
            <a:ext cx="5181600" cy="4351338"/>
          </a:xfrm>
          <a:prstGeom prst="rect">
            <a:avLst/>
          </a:prstGeom>
          <a:noFill/>
        </p:spPr>
      </p:pic>
      <p:sp>
        <p:nvSpPr>
          <p:cNvPr id="3" name="Content Placeholder 2">
            <a:extLst>
              <a:ext uri="{FF2B5EF4-FFF2-40B4-BE49-F238E27FC236}">
                <a16:creationId xmlns:a16="http://schemas.microsoft.com/office/drawing/2014/main" id="{F6923399-EFCD-F4B1-7F32-3011A77068CE}"/>
              </a:ext>
            </a:extLst>
          </p:cNvPr>
          <p:cNvSpPr>
            <a:spLocks noGrp="1"/>
          </p:cNvSpPr>
          <p:nvPr>
            <p:ph sz="half" idx="2"/>
          </p:nvPr>
        </p:nvSpPr>
        <p:spPr>
          <a:xfrm>
            <a:off x="6172200" y="2223504"/>
            <a:ext cx="5374106" cy="3624708"/>
          </a:xfrm>
        </p:spPr>
        <p:txBody>
          <a:bodyPr vert="horz" lIns="91440" tIns="45720" rIns="91440" bIns="45720" rtlCol="0">
            <a:normAutofit/>
          </a:bodyPr>
          <a:lstStyle/>
          <a:p>
            <a:pPr>
              <a:spcBef>
                <a:spcPts val="0"/>
              </a:spcBef>
              <a:spcAft>
                <a:spcPts val="800"/>
              </a:spcAft>
              <a:defRPr/>
            </a:pPr>
            <a:endParaRPr lang="en-GB" sz="1800" b="1" i="1" kern="100" dirty="0"/>
          </a:p>
          <a:p>
            <a:pPr>
              <a:spcBef>
                <a:spcPts val="0"/>
              </a:spcBef>
              <a:spcAft>
                <a:spcPts val="800"/>
              </a:spcAft>
              <a:defRPr/>
            </a:pPr>
            <a:r>
              <a:rPr lang="en-GB" sz="1800" dirty="0"/>
              <a:t>We recognise that employment-based and school-based student teachers work within diverse educational settings and are uniquely positioned to make a meaningful impact on outcomes for children and families. </a:t>
            </a:r>
          </a:p>
          <a:p>
            <a:pPr>
              <a:spcBef>
                <a:spcPts val="0"/>
              </a:spcBef>
              <a:spcAft>
                <a:spcPts val="800"/>
              </a:spcAft>
              <a:defRPr/>
            </a:pPr>
            <a:r>
              <a:rPr lang="en-GB" sz="1800" dirty="0"/>
              <a:t>In response to this, our provision for student teachers will be individually tailored to reflect their specific circumstances and professional context, while ensuring all requirements of the EYITT course are met. </a:t>
            </a:r>
          </a:p>
          <a:p>
            <a:pPr>
              <a:spcBef>
                <a:spcPts val="0"/>
              </a:spcBef>
              <a:spcAft>
                <a:spcPts val="800"/>
              </a:spcAft>
              <a:defRPr/>
            </a:pPr>
            <a:endParaRPr lang="en-GB" sz="1800" i="1" kern="100" dirty="0"/>
          </a:p>
          <a:p>
            <a:pPr marL="0" marR="0" lvl="0" indent="0" defTabSz="914400" rtl="0" eaLnBrk="1" fontAlgn="auto" latinLnBrk="0" hangingPunct="1">
              <a:spcBef>
                <a:spcPts val="0"/>
              </a:spcBef>
              <a:spcAft>
                <a:spcPts val="800"/>
              </a:spcAft>
              <a:buClrTx/>
              <a:buSzTx/>
              <a:buFontTx/>
              <a:buNone/>
              <a:tabLst/>
              <a:defRPr/>
            </a:pPr>
            <a:endParaRPr lang="en-GB" sz="1800" kern="100" dirty="0"/>
          </a:p>
        </p:txBody>
      </p:sp>
    </p:spTree>
    <p:extLst>
      <p:ext uri="{BB962C8B-B14F-4D97-AF65-F5344CB8AC3E}">
        <p14:creationId xmlns:p14="http://schemas.microsoft.com/office/powerpoint/2010/main" val="3778338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B1E3E-BE36-5483-DFEC-732F5B65CFBA}"/>
              </a:ext>
            </a:extLst>
          </p:cNvPr>
          <p:cNvSpPr>
            <a:spLocks noGrp="1"/>
          </p:cNvSpPr>
          <p:nvPr>
            <p:ph type="title"/>
          </p:nvPr>
        </p:nvSpPr>
        <p:spPr/>
        <p:txBody>
          <a:bodyPr/>
          <a:lstStyle/>
          <a:p>
            <a:r>
              <a:rPr lang="en-GB" dirty="0"/>
              <a:t>What is the programme like?</a:t>
            </a:r>
          </a:p>
        </p:txBody>
      </p:sp>
      <p:sp>
        <p:nvSpPr>
          <p:cNvPr id="3" name="Content Placeholder 2">
            <a:extLst>
              <a:ext uri="{FF2B5EF4-FFF2-40B4-BE49-F238E27FC236}">
                <a16:creationId xmlns:a16="http://schemas.microsoft.com/office/drawing/2014/main" id="{B0923151-FBD0-E195-9FDB-8EF186B4AFF7}"/>
              </a:ext>
            </a:extLst>
          </p:cNvPr>
          <p:cNvSpPr>
            <a:spLocks noGrp="1"/>
          </p:cNvSpPr>
          <p:nvPr>
            <p:ph idx="1"/>
          </p:nvPr>
        </p:nvSpPr>
        <p:spPr/>
        <p:txBody>
          <a:bodyPr>
            <a:normAutofit lnSpcReduction="10000"/>
          </a:bodyPr>
          <a:lstStyle/>
          <a:p>
            <a:pPr marL="457200" indent="-457200">
              <a:buFont typeface="Arial" panose="020B0604020202020204" pitchFamily="34" charset="0"/>
              <a:buChar char="•"/>
            </a:pPr>
            <a:r>
              <a:rPr lang="en-GB" dirty="0"/>
              <a:t>Face to face or virtual sessions for training days</a:t>
            </a:r>
          </a:p>
          <a:p>
            <a:pPr marL="457200" indent="-457200">
              <a:buFont typeface="Arial" panose="020B0604020202020204" pitchFamily="34" charset="0"/>
              <a:buChar char="•"/>
            </a:pPr>
            <a:r>
              <a:rPr lang="en-GB" dirty="0"/>
              <a:t>Online platform for uploading work and assessment and accessing modules</a:t>
            </a:r>
          </a:p>
          <a:p>
            <a:pPr marL="457200" indent="-457200">
              <a:buFont typeface="Arial" panose="020B0604020202020204" pitchFamily="34" charset="0"/>
              <a:buChar char="•"/>
            </a:pPr>
            <a:r>
              <a:rPr lang="en-GB" dirty="0"/>
              <a:t>A dedicated tutor to support you throughout the programme</a:t>
            </a:r>
          </a:p>
          <a:p>
            <a:pPr marL="457200" indent="-457200">
              <a:buFont typeface="Arial" panose="020B0604020202020204" pitchFamily="34" charset="0"/>
              <a:buChar char="•"/>
            </a:pPr>
            <a:r>
              <a:rPr lang="en-GB" dirty="0"/>
              <a:t>A lead trainer in setting to help organise training, study time and placements</a:t>
            </a:r>
          </a:p>
          <a:p>
            <a:pPr marL="457200" indent="-457200">
              <a:buFont typeface="Arial" panose="020B0604020202020204" pitchFamily="34" charset="0"/>
              <a:buChar char="•"/>
            </a:pPr>
            <a:r>
              <a:rPr lang="en-GB" dirty="0"/>
              <a:t>A setting and placement mentor to support and observe you each week</a:t>
            </a:r>
          </a:p>
          <a:p>
            <a:pPr marL="457200" indent="-457200">
              <a:buFont typeface="Arial" panose="020B0604020202020204" pitchFamily="34" charset="0"/>
              <a:buChar char="•"/>
            </a:pPr>
            <a:r>
              <a:rPr lang="en-GB" dirty="0"/>
              <a:t>Individual plan to help you make progress and offer challenge</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endParaRPr lang="en-GB" dirty="0"/>
          </a:p>
        </p:txBody>
      </p:sp>
      <p:pic>
        <p:nvPicPr>
          <p:cNvPr id="5" name="Picture 4" descr="A person sitting at a desk using a computer&#10;&#10;Description automatically generated">
            <a:extLst>
              <a:ext uri="{FF2B5EF4-FFF2-40B4-BE49-F238E27FC236}">
                <a16:creationId xmlns:a16="http://schemas.microsoft.com/office/drawing/2014/main" id="{641901D9-EF67-32FA-7C23-8F737459DDE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115055" y="365126"/>
            <a:ext cx="2587398" cy="1724932"/>
          </a:xfrm>
          <a:prstGeom prst="rect">
            <a:avLst/>
          </a:prstGeom>
        </p:spPr>
      </p:pic>
    </p:spTree>
    <p:extLst>
      <p:ext uri="{BB962C8B-B14F-4D97-AF65-F5344CB8AC3E}">
        <p14:creationId xmlns:p14="http://schemas.microsoft.com/office/powerpoint/2010/main" val="4268918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D86FDD5-1A1F-423A-918D-35253241266A}"/>
              </a:ext>
            </a:extLst>
          </p:cNvPr>
          <p:cNvSpPr>
            <a:spLocks noGrp="1"/>
          </p:cNvSpPr>
          <p:nvPr>
            <p:ph type="title"/>
          </p:nvPr>
        </p:nvSpPr>
        <p:spPr>
          <a:xfrm>
            <a:off x="838200" y="365125"/>
            <a:ext cx="10515600" cy="1325563"/>
          </a:xfrm>
        </p:spPr>
        <p:txBody>
          <a:bodyPr/>
          <a:lstStyle/>
          <a:p>
            <a:r>
              <a:rPr lang="en-GB" dirty="0"/>
              <a:t>Programme Structure</a:t>
            </a:r>
          </a:p>
        </p:txBody>
      </p:sp>
      <p:pic>
        <p:nvPicPr>
          <p:cNvPr id="6" name="Content Placeholder 5" descr="Diagram&#10;&#10;Description automatically generated">
            <a:extLst>
              <a:ext uri="{FF2B5EF4-FFF2-40B4-BE49-F238E27FC236}">
                <a16:creationId xmlns:a16="http://schemas.microsoft.com/office/drawing/2014/main" id="{CB7B6F78-B494-D58E-C341-10CF246A711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6672" y="1278371"/>
            <a:ext cx="10218655" cy="54387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99FA05E-FBAE-921C-A7DB-BDA5ECABBF45}"/>
              </a:ext>
            </a:extLst>
          </p:cNvPr>
          <p:cNvPicPr>
            <a:picLocks noChangeAspect="1"/>
          </p:cNvPicPr>
          <p:nvPr/>
        </p:nvPicPr>
        <p:blipFill>
          <a:blip r:embed="rId3"/>
          <a:stretch>
            <a:fillRect/>
          </a:stretch>
        </p:blipFill>
        <p:spPr>
          <a:xfrm>
            <a:off x="0" y="6024830"/>
            <a:ext cx="3073979" cy="770709"/>
          </a:xfrm>
          <a:prstGeom prst="rect">
            <a:avLst/>
          </a:prstGeom>
        </p:spPr>
      </p:pic>
    </p:spTree>
    <p:extLst>
      <p:ext uri="{BB962C8B-B14F-4D97-AF65-F5344CB8AC3E}">
        <p14:creationId xmlns:p14="http://schemas.microsoft.com/office/powerpoint/2010/main" val="826768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3">
            <a:extLst>
              <a:ext uri="{FF2B5EF4-FFF2-40B4-BE49-F238E27FC236}">
                <a16:creationId xmlns:a16="http://schemas.microsoft.com/office/drawing/2014/main" id="{8BCDF3B2-94D5-A86F-F59E-24710B94451B}"/>
              </a:ext>
            </a:extLst>
          </p:cNvPr>
          <p:cNvGraphicFramePr/>
          <p:nvPr/>
        </p:nvGraphicFramePr>
        <p:xfrm>
          <a:off x="3915604" y="383036"/>
          <a:ext cx="9089464" cy="6059643"/>
        </p:xfrm>
        <a:graphic>
          <a:graphicData uri="http://schemas.openxmlformats.org/drawingml/2006/chart">
            <c:chart xmlns:c="http://schemas.openxmlformats.org/drawingml/2006/chart" xmlns:r="http://schemas.openxmlformats.org/officeDocument/2006/relationships" r:id="rId3"/>
          </a:graphicData>
        </a:graphic>
      </p:graphicFrame>
      <p:sp>
        <p:nvSpPr>
          <p:cNvPr id="4" name="Centre">
            <a:extLst>
              <a:ext uri="{FF2B5EF4-FFF2-40B4-BE49-F238E27FC236}">
                <a16:creationId xmlns:a16="http://schemas.microsoft.com/office/drawing/2014/main" id="{9CA95A67-2D9C-BE60-305B-239D0767A12B}"/>
              </a:ext>
            </a:extLst>
          </p:cNvPr>
          <p:cNvSpPr>
            <a:spLocks/>
          </p:cNvSpPr>
          <p:nvPr/>
        </p:nvSpPr>
        <p:spPr>
          <a:xfrm>
            <a:off x="7621362" y="2638088"/>
            <a:ext cx="1616471" cy="1616471"/>
          </a:xfrm>
          <a:prstGeom prst="flowChartConnector">
            <a:avLst/>
          </a:prstGeom>
          <a:solidFill>
            <a:srgbClr val="4922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714" b="1"/>
              <a:t>Child</a:t>
            </a:r>
          </a:p>
        </p:txBody>
      </p:sp>
      <p:graphicFrame>
        <p:nvGraphicFramePr>
          <p:cNvPr id="26" name="2">
            <a:extLst>
              <a:ext uri="{FF2B5EF4-FFF2-40B4-BE49-F238E27FC236}">
                <a16:creationId xmlns:a16="http://schemas.microsoft.com/office/drawing/2014/main" id="{898E1DFD-FB5E-F094-9889-A051B38ED3EB}"/>
              </a:ext>
            </a:extLst>
          </p:cNvPr>
          <p:cNvGraphicFramePr>
            <a:graphicFrameLocks/>
          </p:cNvGraphicFramePr>
          <p:nvPr/>
        </p:nvGraphicFramePr>
        <p:xfrm>
          <a:off x="5022691" y="750993"/>
          <a:ext cx="6900386" cy="5351189"/>
        </p:xfrm>
        <a:graphic>
          <a:graphicData uri="http://schemas.openxmlformats.org/drawingml/2006/chart">
            <c:chart xmlns:c="http://schemas.openxmlformats.org/drawingml/2006/chart" xmlns:r="http://schemas.openxmlformats.org/officeDocument/2006/relationships" r:id="rId4"/>
          </a:graphicData>
        </a:graphic>
      </p:graphicFrame>
      <p:sp>
        <p:nvSpPr>
          <p:cNvPr id="43" name="TextBox 42">
            <a:extLst>
              <a:ext uri="{FF2B5EF4-FFF2-40B4-BE49-F238E27FC236}">
                <a16:creationId xmlns:a16="http://schemas.microsoft.com/office/drawing/2014/main" id="{CCF6CC18-84A6-C076-61E5-82609D097ADC}"/>
              </a:ext>
            </a:extLst>
          </p:cNvPr>
          <p:cNvSpPr txBox="1"/>
          <p:nvPr/>
        </p:nvSpPr>
        <p:spPr>
          <a:xfrm rot="19447743">
            <a:off x="5463141" y="1300490"/>
            <a:ext cx="3246713" cy="356123"/>
          </a:xfrm>
          <a:prstGeom prst="rect">
            <a:avLst/>
          </a:prstGeom>
          <a:noFill/>
        </p:spPr>
        <p:txBody>
          <a:bodyPr wrap="square">
            <a:spAutoFit/>
          </a:bodyPr>
          <a:lstStyle/>
          <a:p>
            <a:pPr algn="ctr"/>
            <a:r>
              <a:rPr lang="en-GB" sz="1714" b="1">
                <a:solidFill>
                  <a:schemeClr val="bg1"/>
                </a:solidFill>
              </a:rPr>
              <a:t>Curriculum knowledge</a:t>
            </a:r>
          </a:p>
        </p:txBody>
      </p:sp>
      <p:sp>
        <p:nvSpPr>
          <p:cNvPr id="44" name="TextBox 43">
            <a:extLst>
              <a:ext uri="{FF2B5EF4-FFF2-40B4-BE49-F238E27FC236}">
                <a16:creationId xmlns:a16="http://schemas.microsoft.com/office/drawing/2014/main" id="{90A5E869-2FFF-E1FB-E219-240CBE982C89}"/>
              </a:ext>
            </a:extLst>
          </p:cNvPr>
          <p:cNvSpPr txBox="1"/>
          <p:nvPr/>
        </p:nvSpPr>
        <p:spPr>
          <a:xfrm rot="2220393">
            <a:off x="8299740" y="1309949"/>
            <a:ext cx="3246713" cy="356123"/>
          </a:xfrm>
          <a:prstGeom prst="rect">
            <a:avLst/>
          </a:prstGeom>
          <a:noFill/>
        </p:spPr>
        <p:txBody>
          <a:bodyPr wrap="square">
            <a:spAutoFit/>
          </a:bodyPr>
          <a:lstStyle/>
          <a:p>
            <a:pPr algn="ctr"/>
            <a:r>
              <a:rPr lang="en-GB" sz="1714" b="1">
                <a:solidFill>
                  <a:schemeClr val="bg1"/>
                </a:solidFill>
              </a:rPr>
              <a:t>Pedagogy</a:t>
            </a:r>
          </a:p>
        </p:txBody>
      </p:sp>
      <p:sp>
        <p:nvSpPr>
          <p:cNvPr id="45" name="TextBox 44">
            <a:extLst>
              <a:ext uri="{FF2B5EF4-FFF2-40B4-BE49-F238E27FC236}">
                <a16:creationId xmlns:a16="http://schemas.microsoft.com/office/drawing/2014/main" id="{6058C552-A1F6-31D5-3DB5-225A844BC2DF}"/>
              </a:ext>
            </a:extLst>
          </p:cNvPr>
          <p:cNvSpPr txBox="1"/>
          <p:nvPr/>
        </p:nvSpPr>
        <p:spPr>
          <a:xfrm rot="4115706">
            <a:off x="4468929" y="4026368"/>
            <a:ext cx="3246713" cy="356123"/>
          </a:xfrm>
          <a:prstGeom prst="rect">
            <a:avLst/>
          </a:prstGeom>
          <a:noFill/>
        </p:spPr>
        <p:txBody>
          <a:bodyPr wrap="square">
            <a:spAutoFit/>
          </a:bodyPr>
          <a:lstStyle/>
          <a:p>
            <a:pPr algn="ctr"/>
            <a:r>
              <a:rPr lang="en-GB" sz="1714" b="1">
                <a:solidFill>
                  <a:schemeClr val="bg1"/>
                </a:solidFill>
              </a:rPr>
              <a:t>Assessment</a:t>
            </a:r>
          </a:p>
        </p:txBody>
      </p:sp>
      <p:sp>
        <p:nvSpPr>
          <p:cNvPr id="46" name="TextBox 45">
            <a:extLst>
              <a:ext uri="{FF2B5EF4-FFF2-40B4-BE49-F238E27FC236}">
                <a16:creationId xmlns:a16="http://schemas.microsoft.com/office/drawing/2014/main" id="{6A71B371-7B94-609D-D4CE-112C27581C4B}"/>
              </a:ext>
            </a:extLst>
          </p:cNvPr>
          <p:cNvSpPr txBox="1"/>
          <p:nvPr/>
        </p:nvSpPr>
        <p:spPr>
          <a:xfrm rot="17421347">
            <a:off x="9177544" y="3979011"/>
            <a:ext cx="3246713" cy="619913"/>
          </a:xfrm>
          <a:prstGeom prst="rect">
            <a:avLst/>
          </a:prstGeom>
          <a:noFill/>
        </p:spPr>
        <p:txBody>
          <a:bodyPr wrap="square">
            <a:spAutoFit/>
          </a:bodyPr>
          <a:lstStyle/>
          <a:p>
            <a:pPr algn="ctr"/>
            <a:r>
              <a:rPr lang="en-GB" sz="1714" b="1">
                <a:solidFill>
                  <a:schemeClr val="bg1"/>
                </a:solidFill>
              </a:rPr>
              <a:t>Understanding</a:t>
            </a:r>
          </a:p>
          <a:p>
            <a:pPr algn="ctr"/>
            <a:r>
              <a:rPr lang="en-GB" sz="1714" b="1">
                <a:solidFill>
                  <a:schemeClr val="bg1"/>
                </a:solidFill>
              </a:rPr>
              <a:t> behaviour</a:t>
            </a:r>
          </a:p>
        </p:txBody>
      </p:sp>
      <p:sp>
        <p:nvSpPr>
          <p:cNvPr id="47" name="TextBox 46">
            <a:extLst>
              <a:ext uri="{FF2B5EF4-FFF2-40B4-BE49-F238E27FC236}">
                <a16:creationId xmlns:a16="http://schemas.microsoft.com/office/drawing/2014/main" id="{BAD2756F-3F20-4183-9F99-A3E9EADE7AAE}"/>
              </a:ext>
            </a:extLst>
          </p:cNvPr>
          <p:cNvSpPr txBox="1"/>
          <p:nvPr/>
        </p:nvSpPr>
        <p:spPr>
          <a:xfrm>
            <a:off x="6836979" y="5643202"/>
            <a:ext cx="3246713" cy="619913"/>
          </a:xfrm>
          <a:prstGeom prst="rect">
            <a:avLst/>
          </a:prstGeom>
          <a:noFill/>
        </p:spPr>
        <p:txBody>
          <a:bodyPr wrap="square">
            <a:spAutoFit/>
          </a:bodyPr>
          <a:lstStyle/>
          <a:p>
            <a:pPr algn="ctr"/>
            <a:r>
              <a:rPr lang="en-GB" sz="1714" b="1">
                <a:solidFill>
                  <a:schemeClr val="bg1"/>
                </a:solidFill>
              </a:rPr>
              <a:t>Professional </a:t>
            </a:r>
          </a:p>
          <a:p>
            <a:pPr algn="ctr"/>
            <a:r>
              <a:rPr lang="en-GB" sz="1714" b="1">
                <a:solidFill>
                  <a:schemeClr val="bg1"/>
                </a:solidFill>
              </a:rPr>
              <a:t>responsibilities</a:t>
            </a:r>
          </a:p>
        </p:txBody>
      </p:sp>
      <p:grpSp>
        <p:nvGrpSpPr>
          <p:cNvPr id="11" name="Circle 2 text">
            <a:extLst>
              <a:ext uri="{FF2B5EF4-FFF2-40B4-BE49-F238E27FC236}">
                <a16:creationId xmlns:a16="http://schemas.microsoft.com/office/drawing/2014/main" id="{D8D61DBF-51F9-0E09-011A-95730D99F2F2}"/>
              </a:ext>
            </a:extLst>
          </p:cNvPr>
          <p:cNvGrpSpPr/>
          <p:nvPr/>
        </p:nvGrpSpPr>
        <p:grpSpPr>
          <a:xfrm>
            <a:off x="5286512" y="1835660"/>
            <a:ext cx="6112364" cy="3487371"/>
            <a:chOff x="1846486" y="2065812"/>
            <a:chExt cx="8557309" cy="4882320"/>
          </a:xfrm>
        </p:grpSpPr>
        <p:sp>
          <p:nvSpPr>
            <p:cNvPr id="38" name="TextBox 37">
              <a:extLst>
                <a:ext uri="{FF2B5EF4-FFF2-40B4-BE49-F238E27FC236}">
                  <a16:creationId xmlns:a16="http://schemas.microsoft.com/office/drawing/2014/main" id="{7D3A9061-E475-7A38-3450-DC4484B0CFC0}"/>
                </a:ext>
              </a:extLst>
            </p:cNvPr>
            <p:cNvSpPr txBox="1"/>
            <p:nvPr/>
          </p:nvSpPr>
          <p:spPr>
            <a:xfrm>
              <a:off x="4240209" y="2065812"/>
              <a:ext cx="2143655" cy="745076"/>
            </a:xfrm>
            <a:prstGeom prst="rect">
              <a:avLst/>
            </a:prstGeom>
            <a:noFill/>
          </p:spPr>
          <p:txBody>
            <a:bodyPr wrap="square">
              <a:spAutoFit/>
            </a:bodyPr>
            <a:lstStyle/>
            <a:p>
              <a:pPr algn="ctr"/>
              <a:r>
                <a:rPr lang="en-GB" sz="1429" b="1">
                  <a:solidFill>
                    <a:schemeClr val="bg1"/>
                  </a:solidFill>
                </a:rPr>
                <a:t>Adaptive </a:t>
              </a:r>
            </a:p>
            <a:p>
              <a:pPr algn="ctr"/>
              <a:r>
                <a:rPr lang="en-GB" sz="1429" b="1">
                  <a:solidFill>
                    <a:schemeClr val="bg1"/>
                  </a:solidFill>
                </a:rPr>
                <a:t>education</a:t>
              </a:r>
            </a:p>
          </p:txBody>
        </p:sp>
        <p:sp>
          <p:nvSpPr>
            <p:cNvPr id="39" name="TextBox 38">
              <a:extLst>
                <a:ext uri="{FF2B5EF4-FFF2-40B4-BE49-F238E27FC236}">
                  <a16:creationId xmlns:a16="http://schemas.microsoft.com/office/drawing/2014/main" id="{18E92F82-F591-D1E5-9B43-440A6AA21A10}"/>
                </a:ext>
              </a:extLst>
            </p:cNvPr>
            <p:cNvSpPr txBox="1"/>
            <p:nvPr/>
          </p:nvSpPr>
          <p:spPr>
            <a:xfrm>
              <a:off x="6068336" y="2081477"/>
              <a:ext cx="2269369" cy="745076"/>
            </a:xfrm>
            <a:prstGeom prst="rect">
              <a:avLst/>
            </a:prstGeom>
            <a:noFill/>
          </p:spPr>
          <p:txBody>
            <a:bodyPr wrap="square">
              <a:spAutoFit/>
            </a:bodyPr>
            <a:lstStyle/>
            <a:p>
              <a:pPr algn="ctr"/>
              <a:r>
                <a:rPr lang="en-GB" sz="1429" b="1">
                  <a:solidFill>
                    <a:schemeClr val="bg1"/>
                  </a:solidFill>
                </a:rPr>
                <a:t>Theory into </a:t>
              </a:r>
            </a:p>
            <a:p>
              <a:pPr algn="ctr"/>
              <a:r>
                <a:rPr lang="en-GB" sz="1429" b="1">
                  <a:solidFill>
                    <a:schemeClr val="bg1"/>
                  </a:solidFill>
                </a:rPr>
                <a:t>practice</a:t>
              </a:r>
            </a:p>
          </p:txBody>
        </p:sp>
        <p:sp>
          <p:nvSpPr>
            <p:cNvPr id="41" name="TextBox 40">
              <a:extLst>
                <a:ext uri="{FF2B5EF4-FFF2-40B4-BE49-F238E27FC236}">
                  <a16:creationId xmlns:a16="http://schemas.microsoft.com/office/drawing/2014/main" id="{E6FE5031-1879-0FE6-A18D-C0668B6BB29E}"/>
                </a:ext>
              </a:extLst>
            </p:cNvPr>
            <p:cNvSpPr txBox="1"/>
            <p:nvPr/>
          </p:nvSpPr>
          <p:spPr>
            <a:xfrm>
              <a:off x="5282023" y="6203056"/>
              <a:ext cx="1929009" cy="745076"/>
            </a:xfrm>
            <a:prstGeom prst="rect">
              <a:avLst/>
            </a:prstGeom>
            <a:noFill/>
          </p:spPr>
          <p:txBody>
            <a:bodyPr wrap="square">
              <a:spAutoFit/>
            </a:bodyPr>
            <a:lstStyle/>
            <a:p>
              <a:pPr algn="ctr"/>
              <a:r>
                <a:rPr lang="en-GB" sz="1429" b="1">
                  <a:solidFill>
                    <a:schemeClr val="bg1"/>
                  </a:solidFill>
                </a:rPr>
                <a:t>Child</a:t>
              </a:r>
            </a:p>
            <a:p>
              <a:pPr algn="ctr"/>
              <a:r>
                <a:rPr lang="en-GB" sz="1429" b="1">
                  <a:solidFill>
                    <a:schemeClr val="bg1"/>
                  </a:solidFill>
                </a:rPr>
                <a:t> development</a:t>
              </a:r>
            </a:p>
          </p:txBody>
        </p:sp>
        <p:sp>
          <p:nvSpPr>
            <p:cNvPr id="2" name="TextBox 1">
              <a:extLst>
                <a:ext uri="{FF2B5EF4-FFF2-40B4-BE49-F238E27FC236}">
                  <a16:creationId xmlns:a16="http://schemas.microsoft.com/office/drawing/2014/main" id="{1E5839AC-AAC0-6966-02A4-2BB1A763F45E}"/>
                </a:ext>
              </a:extLst>
            </p:cNvPr>
            <p:cNvSpPr txBox="1"/>
            <p:nvPr/>
          </p:nvSpPr>
          <p:spPr>
            <a:xfrm>
              <a:off x="1846486" y="3643723"/>
              <a:ext cx="4545398" cy="437171"/>
            </a:xfrm>
            <a:prstGeom prst="rect">
              <a:avLst/>
            </a:prstGeom>
            <a:noFill/>
          </p:spPr>
          <p:txBody>
            <a:bodyPr wrap="square">
              <a:spAutoFit/>
            </a:bodyPr>
            <a:lstStyle/>
            <a:p>
              <a:pPr algn="ctr"/>
              <a:r>
                <a:rPr lang="en-GB" sz="1429" b="1">
                  <a:solidFill>
                    <a:schemeClr val="bg1"/>
                  </a:solidFill>
                </a:rPr>
                <a:t>Safeguarding</a:t>
              </a:r>
            </a:p>
          </p:txBody>
        </p:sp>
        <p:sp>
          <p:nvSpPr>
            <p:cNvPr id="3" name="TextBox 2">
              <a:extLst>
                <a:ext uri="{FF2B5EF4-FFF2-40B4-BE49-F238E27FC236}">
                  <a16:creationId xmlns:a16="http://schemas.microsoft.com/office/drawing/2014/main" id="{633DB1C6-50E4-0DEC-542A-6E1A9D7A8002}"/>
                </a:ext>
              </a:extLst>
            </p:cNvPr>
            <p:cNvSpPr txBox="1"/>
            <p:nvPr/>
          </p:nvSpPr>
          <p:spPr>
            <a:xfrm>
              <a:off x="6271615" y="3638434"/>
              <a:ext cx="4132180" cy="437171"/>
            </a:xfrm>
            <a:prstGeom prst="rect">
              <a:avLst/>
            </a:prstGeom>
            <a:noFill/>
          </p:spPr>
          <p:txBody>
            <a:bodyPr wrap="square">
              <a:spAutoFit/>
            </a:bodyPr>
            <a:lstStyle/>
            <a:p>
              <a:pPr algn="ctr"/>
              <a:r>
                <a:rPr lang="en-GB" sz="1429" b="1">
                  <a:solidFill>
                    <a:schemeClr val="bg1"/>
                  </a:solidFill>
                </a:rPr>
                <a:t>EYFS</a:t>
              </a:r>
            </a:p>
          </p:txBody>
        </p:sp>
        <p:sp>
          <p:nvSpPr>
            <p:cNvPr id="6" name="TextBox 5">
              <a:extLst>
                <a:ext uri="{FF2B5EF4-FFF2-40B4-BE49-F238E27FC236}">
                  <a16:creationId xmlns:a16="http://schemas.microsoft.com/office/drawing/2014/main" id="{8F5C004C-F4AE-8216-1489-15F5E8FF329C}"/>
                </a:ext>
              </a:extLst>
            </p:cNvPr>
            <p:cNvSpPr txBox="1"/>
            <p:nvPr/>
          </p:nvSpPr>
          <p:spPr>
            <a:xfrm>
              <a:off x="5929493" y="5241557"/>
              <a:ext cx="4132180" cy="745076"/>
            </a:xfrm>
            <a:prstGeom prst="rect">
              <a:avLst/>
            </a:prstGeom>
            <a:noFill/>
          </p:spPr>
          <p:txBody>
            <a:bodyPr wrap="square">
              <a:spAutoFit/>
            </a:bodyPr>
            <a:lstStyle/>
            <a:p>
              <a:pPr algn="ctr"/>
              <a:r>
                <a:rPr lang="en-GB" sz="1429" b="1">
                  <a:solidFill>
                    <a:schemeClr val="bg1"/>
                  </a:solidFill>
                </a:rPr>
                <a:t>Leading and </a:t>
              </a:r>
            </a:p>
            <a:p>
              <a:pPr algn="ctr"/>
              <a:r>
                <a:rPr lang="en-GB" sz="1429" b="1">
                  <a:solidFill>
                    <a:schemeClr val="bg1"/>
                  </a:solidFill>
                </a:rPr>
                <a:t>supporting</a:t>
              </a:r>
            </a:p>
          </p:txBody>
        </p:sp>
        <p:sp>
          <p:nvSpPr>
            <p:cNvPr id="8" name="TextBox 7">
              <a:extLst>
                <a:ext uri="{FF2B5EF4-FFF2-40B4-BE49-F238E27FC236}">
                  <a16:creationId xmlns:a16="http://schemas.microsoft.com/office/drawing/2014/main" id="{E99ED397-02A8-15A3-A656-B98A5E304D5E}"/>
                </a:ext>
              </a:extLst>
            </p:cNvPr>
            <p:cNvSpPr txBox="1"/>
            <p:nvPr/>
          </p:nvSpPr>
          <p:spPr>
            <a:xfrm>
              <a:off x="3377753" y="5296493"/>
              <a:ext cx="2228700" cy="745076"/>
            </a:xfrm>
            <a:prstGeom prst="rect">
              <a:avLst/>
            </a:prstGeom>
            <a:noFill/>
          </p:spPr>
          <p:txBody>
            <a:bodyPr wrap="square">
              <a:spAutoFit/>
            </a:bodyPr>
            <a:lstStyle/>
            <a:p>
              <a:pPr algn="ctr"/>
              <a:r>
                <a:rPr lang="en-GB" sz="1429" b="1">
                  <a:solidFill>
                    <a:schemeClr val="bg1"/>
                  </a:solidFill>
                </a:rPr>
                <a:t>Continuum</a:t>
              </a:r>
            </a:p>
            <a:p>
              <a:pPr algn="ctr"/>
              <a:r>
                <a:rPr lang="en-GB" sz="1429" b="1">
                  <a:solidFill>
                    <a:schemeClr val="bg1"/>
                  </a:solidFill>
                </a:rPr>
                <a:t> of learning</a:t>
              </a:r>
            </a:p>
          </p:txBody>
        </p:sp>
      </p:grpSp>
      <p:sp>
        <p:nvSpPr>
          <p:cNvPr id="5" name="Title 4">
            <a:extLst>
              <a:ext uri="{FF2B5EF4-FFF2-40B4-BE49-F238E27FC236}">
                <a16:creationId xmlns:a16="http://schemas.microsoft.com/office/drawing/2014/main" id="{923824CB-17AC-A310-AFD8-0BF4822EB16D}"/>
              </a:ext>
            </a:extLst>
          </p:cNvPr>
          <p:cNvSpPr>
            <a:spLocks noGrp="1"/>
          </p:cNvSpPr>
          <p:nvPr>
            <p:ph type="title"/>
          </p:nvPr>
        </p:nvSpPr>
        <p:spPr>
          <a:xfrm>
            <a:off x="425642" y="331072"/>
            <a:ext cx="5402880" cy="1600200"/>
          </a:xfrm>
        </p:spPr>
        <p:txBody>
          <a:bodyPr anchor="ctr">
            <a:normAutofit/>
          </a:bodyPr>
          <a:lstStyle/>
          <a:p>
            <a:pPr algn="ctr"/>
            <a:r>
              <a:rPr lang="en-GB" sz="4400" dirty="0"/>
              <a:t>EYITT Curriculum Map</a:t>
            </a:r>
          </a:p>
        </p:txBody>
      </p:sp>
      <p:sp>
        <p:nvSpPr>
          <p:cNvPr id="9" name="Text Placeholder 8">
            <a:extLst>
              <a:ext uri="{FF2B5EF4-FFF2-40B4-BE49-F238E27FC236}">
                <a16:creationId xmlns:a16="http://schemas.microsoft.com/office/drawing/2014/main" id="{91DBE143-92C1-A82B-B635-178702ED4FF7}"/>
              </a:ext>
            </a:extLst>
          </p:cNvPr>
          <p:cNvSpPr>
            <a:spLocks noGrp="1"/>
          </p:cNvSpPr>
          <p:nvPr>
            <p:ph type="body" sz="half" idx="2"/>
          </p:nvPr>
        </p:nvSpPr>
        <p:spPr>
          <a:xfrm>
            <a:off x="427712" y="1997673"/>
            <a:ext cx="4189169" cy="3183927"/>
          </a:xfrm>
        </p:spPr>
        <p:txBody>
          <a:bodyPr vert="horz" lIns="91440" tIns="45720" rIns="91440" bIns="45720" rtlCol="0" anchor="t">
            <a:noAutofit/>
          </a:bodyPr>
          <a:lstStyle/>
          <a:p>
            <a:pPr marL="285750" indent="-285750">
              <a:buFont typeface="Arial" panose="020B0604020202020204" pitchFamily="34" charset="0"/>
              <a:buChar char="•"/>
            </a:pPr>
            <a:r>
              <a:rPr lang="en-GB" sz="2000" dirty="0"/>
              <a:t>Our curriculum is:</a:t>
            </a:r>
          </a:p>
          <a:p>
            <a:pPr marL="285750" indent="-285750">
              <a:buFont typeface="Arial" panose="020B0604020202020204" pitchFamily="34" charset="0"/>
              <a:buChar char="•"/>
            </a:pPr>
            <a:r>
              <a:rPr lang="en-GB" sz="2000" dirty="0"/>
              <a:t>Broad and balanced </a:t>
            </a:r>
            <a:endParaRPr lang="en-GB" sz="2000" dirty="0">
              <a:ea typeface="Calibri"/>
              <a:cs typeface="Calibri"/>
            </a:endParaRPr>
          </a:p>
          <a:p>
            <a:pPr marL="285750" indent="-285750">
              <a:buFont typeface="Arial" panose="020B0604020202020204" pitchFamily="34" charset="0"/>
              <a:buChar char="•"/>
            </a:pPr>
            <a:r>
              <a:rPr lang="en-GB" sz="2000" dirty="0"/>
              <a:t>Relevant</a:t>
            </a:r>
            <a:endParaRPr lang="en-GB" sz="2000" dirty="0">
              <a:ea typeface="Calibri"/>
              <a:cs typeface="Calibri"/>
            </a:endParaRPr>
          </a:p>
          <a:p>
            <a:pPr marL="285750" indent="-285750">
              <a:buFont typeface="Arial" panose="020B0604020202020204" pitchFamily="34" charset="0"/>
              <a:buChar char="•"/>
            </a:pPr>
            <a:r>
              <a:rPr lang="en-GB" sz="2000" dirty="0"/>
              <a:t>Forward thinking</a:t>
            </a:r>
            <a:endParaRPr lang="en-GB" sz="2000" dirty="0">
              <a:ea typeface="Calibri"/>
              <a:cs typeface="Calibri"/>
            </a:endParaRPr>
          </a:p>
          <a:p>
            <a:pPr marL="285750" indent="-285750">
              <a:buFont typeface="Arial" panose="020B0604020202020204" pitchFamily="34" charset="0"/>
              <a:buChar char="•"/>
            </a:pPr>
            <a:r>
              <a:rPr lang="en-GB" sz="2000" dirty="0"/>
              <a:t>Key themes for ITT </a:t>
            </a:r>
            <a:endParaRPr lang="en-GB" sz="2000" dirty="0">
              <a:ea typeface="Calibri"/>
              <a:cs typeface="Calibri"/>
            </a:endParaRPr>
          </a:p>
          <a:p>
            <a:pPr marL="285750" indent="-285750">
              <a:buFont typeface="Arial" panose="020B0604020202020204" pitchFamily="34" charset="0"/>
              <a:buChar char="•"/>
            </a:pPr>
            <a:r>
              <a:rPr lang="en-GB" sz="2000" dirty="0"/>
              <a:t>Focus on safeguarding, leadership and well-being, will also be threaded through each training day. </a:t>
            </a:r>
            <a:endParaRPr lang="en-GB" sz="2000" dirty="0">
              <a:ea typeface="Calibri"/>
              <a:cs typeface="Calibri"/>
            </a:endParaRPr>
          </a:p>
        </p:txBody>
      </p:sp>
    </p:spTree>
    <p:extLst>
      <p:ext uri="{BB962C8B-B14F-4D97-AF65-F5344CB8AC3E}">
        <p14:creationId xmlns:p14="http://schemas.microsoft.com/office/powerpoint/2010/main" val="2289355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0371B-91D1-7FA6-BBB4-6C72221F2D7E}"/>
              </a:ext>
            </a:extLst>
          </p:cNvPr>
          <p:cNvSpPr>
            <a:spLocks noGrp="1"/>
          </p:cNvSpPr>
          <p:nvPr>
            <p:ph type="title"/>
          </p:nvPr>
        </p:nvSpPr>
        <p:spPr/>
        <p:txBody>
          <a:bodyPr/>
          <a:lstStyle/>
          <a:p>
            <a:r>
              <a:rPr lang="en-GB" dirty="0"/>
              <a:t>Training Days</a:t>
            </a:r>
          </a:p>
        </p:txBody>
      </p:sp>
      <p:graphicFrame>
        <p:nvGraphicFramePr>
          <p:cNvPr id="4" name="Content Placeholder 2">
            <a:extLst>
              <a:ext uri="{FF2B5EF4-FFF2-40B4-BE49-F238E27FC236}">
                <a16:creationId xmlns:a16="http://schemas.microsoft.com/office/drawing/2014/main" id="{B2D794A6-E931-892E-1EB3-8FC6F8197ACF}"/>
              </a:ext>
            </a:extLst>
          </p:cNvPr>
          <p:cNvGraphicFramePr>
            <a:graphicFrameLocks/>
          </p:cNvGraphicFramePr>
          <p:nvPr/>
        </p:nvGraphicFramePr>
        <p:xfrm>
          <a:off x="990600" y="1978025"/>
          <a:ext cx="10515600" cy="4093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8814143"/>
      </p:ext>
    </p:extLst>
  </p:cSld>
  <p:clrMapOvr>
    <a:masterClrMapping/>
  </p:clrMapOvr>
</p:sld>
</file>

<file path=ppt/theme/theme1.xml><?xml version="1.0" encoding="utf-8"?>
<a:theme xmlns:a="http://schemas.openxmlformats.org/drawingml/2006/main" name="Office Theme">
  <a:themeElements>
    <a:clrScheme name="BPN-OLP">
      <a:dk1>
        <a:srgbClr val="000000"/>
      </a:dk1>
      <a:lt1>
        <a:srgbClr val="FFFFFF"/>
      </a:lt1>
      <a:dk2>
        <a:srgbClr val="002855"/>
      </a:dk2>
      <a:lt2>
        <a:srgbClr val="D9D9D6"/>
      </a:lt2>
      <a:accent1>
        <a:srgbClr val="CE0F69"/>
      </a:accent1>
      <a:accent2>
        <a:srgbClr val="002855"/>
      </a:accent2>
      <a:accent3>
        <a:srgbClr val="0085CA"/>
      </a:accent3>
      <a:accent4>
        <a:srgbClr val="862550"/>
      </a:accent4>
      <a:accent5>
        <a:srgbClr val="97999B"/>
      </a:accent5>
      <a:accent6>
        <a:srgbClr val="3EB1C8"/>
      </a:accent6>
      <a:hlink>
        <a:srgbClr val="CE0F69"/>
      </a:hlink>
      <a:folHlink>
        <a:srgbClr val="AE247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PN Proudly part of SEG" id="{71E7941A-68CB-44DF-8841-0BC27D07C5D2}" vid="{5D51F5CC-BEEF-4D4C-A2E1-442DC24697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333e0f0-56dc-4a92-ae1f-e542ac891e5c">
      <Terms xmlns="http://schemas.microsoft.com/office/infopath/2007/PartnerControls"/>
    </lcf76f155ced4ddcb4097134ff3c332f>
    <TaxCatchAll xmlns="5b0f1a49-4e48-4f88-b27d-cdde8fa31c0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9DF5FEC382A2F4E84AACF2E25ADAFA2" ma:contentTypeVersion="10" ma:contentTypeDescription="Create a new document." ma:contentTypeScope="" ma:versionID="32b45aaef6e2ef0241bfb0336a0a7922">
  <xsd:schema xmlns:xsd="http://www.w3.org/2001/XMLSchema" xmlns:xs="http://www.w3.org/2001/XMLSchema" xmlns:p="http://schemas.microsoft.com/office/2006/metadata/properties" xmlns:ns2="4333e0f0-56dc-4a92-ae1f-e542ac891e5c" xmlns:ns3="5b0f1a49-4e48-4f88-b27d-cdde8fa31c01" targetNamespace="http://schemas.microsoft.com/office/2006/metadata/properties" ma:root="true" ma:fieldsID="3ba756b98f79d31cf93ce6b5171d5683" ns2:_="" ns3:_="">
    <xsd:import namespace="4333e0f0-56dc-4a92-ae1f-e542ac891e5c"/>
    <xsd:import namespace="5b0f1a49-4e48-4f88-b27d-cdde8fa31c0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33e0f0-56dc-4a92-ae1f-e542ac891e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183ff7b-4be9-47d7-850a-4430587fd23f"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b0f1a49-4e48-4f88-b27d-cdde8fa31c01"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3c53a1b7-4a8a-4335-8221-4c96f75a1bf2}" ma:internalName="TaxCatchAll" ma:showField="CatchAllData" ma:web="5b0f1a49-4e48-4f88-b27d-cdde8fa31c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1B4B28-5285-45DD-9734-C9D76A1E24E8}">
  <ds:schemaRefs>
    <ds:schemaRef ds:uri="http://schemas.microsoft.com/sharepoint/v3/contenttype/forms"/>
  </ds:schemaRefs>
</ds:datastoreItem>
</file>

<file path=customXml/itemProps2.xml><?xml version="1.0" encoding="utf-8"?>
<ds:datastoreItem xmlns:ds="http://schemas.openxmlformats.org/officeDocument/2006/customXml" ds:itemID="{A9BEA6BB-4D4B-44BB-AACC-53A11CA7A300}">
  <ds:schemaRefs>
    <ds:schemaRef ds:uri="4333e0f0-56dc-4a92-ae1f-e542ac891e5c"/>
    <ds:schemaRef ds:uri="http://www.w3.org/XML/1998/namespace"/>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http://purl.org/dc/dcmitype/"/>
    <ds:schemaRef ds:uri="http://purl.org/dc/terms/"/>
    <ds:schemaRef ds:uri="5b0f1a49-4e48-4f88-b27d-cdde8fa31c01"/>
  </ds:schemaRefs>
</ds:datastoreItem>
</file>

<file path=customXml/itemProps3.xml><?xml version="1.0" encoding="utf-8"?>
<ds:datastoreItem xmlns:ds="http://schemas.openxmlformats.org/officeDocument/2006/customXml" ds:itemID="{BD1122B4-C2CB-4FAF-A442-3EB1F077BF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33e0f0-56dc-4a92-ae1f-e542ac891e5c"/>
    <ds:schemaRef ds:uri="5b0f1a49-4e48-4f88-b27d-cdde8fa31c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BPN Proudly part of SEG</Template>
  <TotalTime>146</TotalTime>
  <Words>1574</Words>
  <Application>Microsoft Office PowerPoint</Application>
  <PresentationFormat>Widescreen</PresentationFormat>
  <Paragraphs>182</Paragraphs>
  <Slides>19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Arial</vt:lpstr>
      <vt:lpstr>Calibri</vt:lpstr>
      <vt:lpstr>Calibri Light</vt:lpstr>
      <vt:lpstr>Lato</vt:lpstr>
      <vt:lpstr>Office Theme</vt:lpstr>
      <vt:lpstr>Early Years Initial Teacher Training (EYITT) Graduate Employed Based (GEB)  Foundation Stage Pathway (FSP)</vt:lpstr>
      <vt:lpstr>Why train with us?</vt:lpstr>
      <vt:lpstr>Early Years Teacher Status</vt:lpstr>
      <vt:lpstr>Introduction to the Routes</vt:lpstr>
      <vt:lpstr>Graduate Employment Based (GEB)  Foundation Stage Pathway (FSP</vt:lpstr>
      <vt:lpstr>What is the programme like?</vt:lpstr>
      <vt:lpstr>Programme Structure</vt:lpstr>
      <vt:lpstr>EYITT Curriculum Map</vt:lpstr>
      <vt:lpstr>Training Days</vt:lpstr>
      <vt:lpstr>Helping you to succeed!</vt:lpstr>
      <vt:lpstr> How do we achieve this:  </vt:lpstr>
      <vt:lpstr>The role of the setting/placement mentor</vt:lpstr>
      <vt:lpstr>ITT requirements for placement</vt:lpstr>
      <vt:lpstr>How is Early Years Teacher Status assessed?</vt:lpstr>
      <vt:lpstr>What are the entry criteria?</vt:lpstr>
      <vt:lpstr>Equivalency Tests</vt:lpstr>
      <vt:lpstr>Maths for free!</vt:lpstr>
      <vt:lpstr>We can help you take the next step!</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Helen Markham</dc:creator>
  <cp:lastModifiedBy>Helen Markham</cp:lastModifiedBy>
  <cp:revision>5</cp:revision>
  <dcterms:created xsi:type="dcterms:W3CDTF">2026-04-23T13:41:04Z</dcterms:created>
  <dcterms:modified xsi:type="dcterms:W3CDTF">2026-08-20T15:46:13Z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0x010100C9DF5FEC382A2F4E84AACF2E25ADAFA2</vt:lpwstr>
  </property>
</Properties>
</file>