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Calibri (MS)" panose="020B0604020202020204" charset="0"/>
      <p:regular r:id="rId33"/>
    </p:embeddedFont>
    <p:embeddedFont>
      <p:font typeface="Lato 1 Bold" panose="020B0604020202020204" charset="0"/>
      <p:regular r:id="rId34"/>
    </p:embeddedFont>
    <p:embeddedFont>
      <p:font typeface="Lato 2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2"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sv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hyperlink" Target="https://www.bestpracticenet.co.uk/Teaching-Assistant-Apprenticeship-Level-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svg"/><Relationship Id="rId7" Type="http://schemas.openxmlformats.org/officeDocument/2006/relationships/image" Target="../media/image2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hyperlink" Target="http://www.bestpracticenet.co.uk/HLT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1.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sv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hyperlink" Target="http://www.bestpracticenet.co.uk/teacher-apprenticeship" TargetMode="External"/><Relationship Id="rId5" Type="http://schemas.openxmlformats.org/officeDocument/2006/relationships/image" Target="../media/image27.svg"/><Relationship Id="rId10" Type="http://schemas.openxmlformats.org/officeDocument/2006/relationships/image" Target="../media/image44.jpeg"/><Relationship Id="rId4" Type="http://schemas.openxmlformats.org/officeDocument/2006/relationships/image" Target="../media/image26.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747" y="375904"/>
            <a:ext cx="7448057" cy="4285736"/>
          </a:xfrm>
          <a:custGeom>
            <a:avLst/>
            <a:gdLst/>
            <a:ahLst/>
            <a:cxnLst/>
            <a:rect l="l" t="t" r="r" b="b"/>
            <a:pathLst>
              <a:path w="7448057" h="4285736">
                <a:moveTo>
                  <a:pt x="0" y="0"/>
                </a:moveTo>
                <a:lnTo>
                  <a:pt x="7448057" y="0"/>
                </a:lnTo>
                <a:lnTo>
                  <a:pt x="7448057" y="4285736"/>
                </a:lnTo>
                <a:lnTo>
                  <a:pt x="0" y="4285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a:grpSpLocks noChangeAspect="1"/>
          </p:cNvGrpSpPr>
          <p:nvPr/>
        </p:nvGrpSpPr>
        <p:grpSpPr>
          <a:xfrm>
            <a:off x="1321430" y="4379776"/>
            <a:ext cx="5776938" cy="5776938"/>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525" r="-19526"/>
              </a:stretch>
            </a:blipFill>
          </p:spPr>
          <p:txBody>
            <a:bodyPr/>
            <a:lstStyle/>
            <a:p>
              <a:endParaRPr lang="en-GB"/>
            </a:p>
          </p:txBody>
        </p:sp>
      </p:grpSp>
      <p:sp>
        <p:nvSpPr>
          <p:cNvPr id="5" name="TextBox 5"/>
          <p:cNvSpPr txBox="1"/>
          <p:nvPr/>
        </p:nvSpPr>
        <p:spPr>
          <a:xfrm>
            <a:off x="253747" y="1153697"/>
            <a:ext cx="7272251" cy="2341617"/>
          </a:xfrm>
          <a:prstGeom prst="rect">
            <a:avLst/>
          </a:prstGeom>
        </p:spPr>
        <p:txBody>
          <a:bodyPr lIns="0" tIns="0" rIns="0" bIns="0" rtlCol="0" anchor="t">
            <a:spAutoFit/>
          </a:bodyPr>
          <a:lstStyle/>
          <a:p>
            <a:pPr algn="ctr">
              <a:lnSpc>
                <a:spcPts val="9402"/>
              </a:lnSpc>
            </a:pPr>
            <a:r>
              <a:rPr lang="en-US" sz="6715">
                <a:solidFill>
                  <a:srgbClr val="FFFFFF"/>
                </a:solidFill>
                <a:latin typeface="Lato 2 Bold"/>
              </a:rPr>
              <a:t>End Point Assessment (EPA)</a:t>
            </a:r>
          </a:p>
        </p:txBody>
      </p:sp>
      <p:sp>
        <p:nvSpPr>
          <p:cNvPr id="6" name="TextBox 6"/>
          <p:cNvSpPr txBox="1"/>
          <p:nvPr/>
        </p:nvSpPr>
        <p:spPr>
          <a:xfrm>
            <a:off x="7904593" y="1716659"/>
            <a:ext cx="10230005" cy="3708649"/>
          </a:xfrm>
          <a:prstGeom prst="rect">
            <a:avLst/>
          </a:prstGeom>
        </p:spPr>
        <p:txBody>
          <a:bodyPr lIns="0" tIns="0" rIns="0" bIns="0" rtlCol="0" anchor="t">
            <a:spAutoFit/>
          </a:bodyPr>
          <a:lstStyle/>
          <a:p>
            <a:pPr>
              <a:lnSpc>
                <a:spcPts val="2973"/>
              </a:lnSpc>
            </a:pPr>
            <a:r>
              <a:rPr lang="en-US" sz="2123">
                <a:solidFill>
                  <a:srgbClr val="000000"/>
                </a:solidFill>
                <a:latin typeface="Lato 1 Bold"/>
              </a:rPr>
              <a:t>Assessment Method 1: Practical Observation with Questions &amp; Answers </a:t>
            </a:r>
          </a:p>
          <a:p>
            <a:pPr>
              <a:lnSpc>
                <a:spcPts val="2676"/>
              </a:lnSpc>
            </a:pPr>
            <a:endParaRPr lang="en-US" sz="2123">
              <a:solidFill>
                <a:srgbClr val="000000"/>
              </a:solidFill>
              <a:latin typeface="Lato 1 Bold"/>
            </a:endParaRPr>
          </a:p>
          <a:p>
            <a:pPr marL="412700" lvl="1" indent="-206350">
              <a:lnSpc>
                <a:spcPts val="2676"/>
              </a:lnSpc>
              <a:buFont typeface="Arial"/>
              <a:buChar char="•"/>
            </a:pPr>
            <a:r>
              <a:rPr lang="en-US" sz="1911">
                <a:solidFill>
                  <a:srgbClr val="000000"/>
                </a:solidFill>
                <a:latin typeface="Lato 1 Bold"/>
              </a:rPr>
              <a:t>The practical observation will be carried out over 2 hours (+/- 10%). The Q &amp; A will last for 15 minutes (+/- 10%) and will take place at the end of each observation </a:t>
            </a:r>
          </a:p>
          <a:p>
            <a:pPr>
              <a:lnSpc>
                <a:spcPts val="2676"/>
              </a:lnSpc>
            </a:pPr>
            <a:endParaRPr lang="en-US" sz="1911">
              <a:solidFill>
                <a:srgbClr val="000000"/>
              </a:solidFill>
              <a:latin typeface="Lato 1 Bold"/>
            </a:endParaRPr>
          </a:p>
          <a:p>
            <a:pPr marL="412700" lvl="1" indent="-206350">
              <a:lnSpc>
                <a:spcPts val="2676"/>
              </a:lnSpc>
              <a:buFont typeface="Arial"/>
              <a:buChar char="•"/>
            </a:pPr>
            <a:r>
              <a:rPr lang="en-US" sz="1911">
                <a:solidFill>
                  <a:srgbClr val="000000"/>
                </a:solidFill>
                <a:latin typeface="Lato 1 Bold"/>
              </a:rPr>
              <a:t>Whenever possible the practical observation should be undertaken by an independent assessor over a period of one day with each session lasting for at least 30 minutes, depending on the needs of the employer and practical observation opportunities</a:t>
            </a:r>
          </a:p>
          <a:p>
            <a:pPr>
              <a:lnSpc>
                <a:spcPts val="2676"/>
              </a:lnSpc>
            </a:pPr>
            <a:endParaRPr lang="en-US" sz="1911">
              <a:solidFill>
                <a:srgbClr val="000000"/>
              </a:solidFill>
              <a:latin typeface="Lato 1 Bold"/>
            </a:endParaRPr>
          </a:p>
          <a:p>
            <a:pPr marL="412700" lvl="1" indent="-206350">
              <a:lnSpc>
                <a:spcPts val="2676"/>
              </a:lnSpc>
              <a:buFont typeface="Arial"/>
              <a:buChar char="•"/>
            </a:pPr>
            <a:r>
              <a:rPr lang="en-US" sz="1911">
                <a:solidFill>
                  <a:srgbClr val="000000"/>
                </a:solidFill>
                <a:latin typeface="Lato 1 Bold"/>
              </a:rPr>
              <a:t>The practical observation must take place in the apprentice’s workplace</a:t>
            </a:r>
          </a:p>
          <a:p>
            <a:pPr>
              <a:lnSpc>
                <a:spcPts val="2676"/>
              </a:lnSpc>
            </a:pPr>
            <a:endParaRPr lang="en-US" sz="1911">
              <a:solidFill>
                <a:srgbClr val="000000"/>
              </a:solidFill>
              <a:latin typeface="Lato 1 Bold"/>
            </a:endParaRPr>
          </a:p>
        </p:txBody>
      </p:sp>
      <p:sp>
        <p:nvSpPr>
          <p:cNvPr id="7" name="TextBox 7"/>
          <p:cNvSpPr txBox="1"/>
          <p:nvPr/>
        </p:nvSpPr>
        <p:spPr>
          <a:xfrm>
            <a:off x="7904593" y="5861678"/>
            <a:ext cx="9989308" cy="3692144"/>
          </a:xfrm>
          <a:prstGeom prst="rect">
            <a:avLst/>
          </a:prstGeom>
        </p:spPr>
        <p:txBody>
          <a:bodyPr lIns="0" tIns="0" rIns="0" bIns="0" rtlCol="0" anchor="t">
            <a:spAutoFit/>
          </a:bodyPr>
          <a:lstStyle/>
          <a:p>
            <a:pPr>
              <a:lnSpc>
                <a:spcPts val="2968"/>
              </a:lnSpc>
              <a:spcBef>
                <a:spcPct val="0"/>
              </a:spcBef>
            </a:pPr>
            <a:r>
              <a:rPr lang="en-US" sz="2120">
                <a:solidFill>
                  <a:srgbClr val="000000"/>
                </a:solidFill>
                <a:latin typeface="Lato 1 Bold"/>
              </a:rPr>
              <a:t>Assessment Method 2: Professional Discussion supported by portfolio of evidence </a:t>
            </a:r>
          </a:p>
          <a:p>
            <a:pPr>
              <a:lnSpc>
                <a:spcPts val="2613"/>
              </a:lnSpc>
              <a:spcBef>
                <a:spcPct val="0"/>
              </a:spcBef>
            </a:pPr>
            <a:endParaRPr lang="en-US" sz="2120">
              <a:solidFill>
                <a:srgbClr val="000000"/>
              </a:solidFill>
              <a:latin typeface="Lato 1 Bold"/>
            </a:endParaRPr>
          </a:p>
          <a:p>
            <a:pPr marL="412370" lvl="1" indent="-206185">
              <a:lnSpc>
                <a:spcPts val="2674"/>
              </a:lnSpc>
              <a:buFont typeface="Arial"/>
              <a:buChar char="•"/>
            </a:pPr>
            <a:r>
              <a:rPr lang="en-US" sz="1910">
                <a:solidFill>
                  <a:srgbClr val="000000"/>
                </a:solidFill>
                <a:latin typeface="Lato 1 Bold"/>
              </a:rPr>
              <a:t>The portfolio of evidence should be given to the independent assessor two weeks prior to the professional discussion taking place. Although this is not assessed by the independent assessor it will enable them to prepare for the professional discussion</a:t>
            </a:r>
          </a:p>
          <a:p>
            <a:pPr>
              <a:lnSpc>
                <a:spcPts val="2674"/>
              </a:lnSpc>
            </a:pPr>
            <a:endParaRPr lang="en-US" sz="1910">
              <a:solidFill>
                <a:srgbClr val="000000"/>
              </a:solidFill>
              <a:latin typeface="Lato 1 Bold"/>
            </a:endParaRPr>
          </a:p>
          <a:p>
            <a:pPr marL="412370" lvl="1" indent="-206185">
              <a:lnSpc>
                <a:spcPts val="2674"/>
              </a:lnSpc>
              <a:buFont typeface="Arial"/>
              <a:buChar char="•"/>
            </a:pPr>
            <a:r>
              <a:rPr lang="en-US" sz="1910">
                <a:solidFill>
                  <a:srgbClr val="000000"/>
                </a:solidFill>
                <a:latin typeface="Lato 1 Bold"/>
              </a:rPr>
              <a:t>The professional discussion will last for a duration of 90 minutes (+/- 10%)</a:t>
            </a:r>
          </a:p>
          <a:p>
            <a:pPr>
              <a:lnSpc>
                <a:spcPts val="2674"/>
              </a:lnSpc>
            </a:pPr>
            <a:endParaRPr lang="en-US" sz="1910">
              <a:solidFill>
                <a:srgbClr val="000000"/>
              </a:solidFill>
              <a:latin typeface="Lato 1 Bold"/>
            </a:endParaRPr>
          </a:p>
          <a:p>
            <a:pPr marL="412370" lvl="1" indent="-206185">
              <a:lnSpc>
                <a:spcPts val="2674"/>
              </a:lnSpc>
              <a:buFont typeface="Arial"/>
              <a:buChar char="•"/>
            </a:pPr>
            <a:r>
              <a:rPr lang="en-US" sz="1910">
                <a:solidFill>
                  <a:srgbClr val="000000"/>
                </a:solidFill>
                <a:latin typeface="Lato 1 Bold"/>
              </a:rPr>
              <a:t>The professional discussion will be a structured discussion between the apprentice and the independent assessor, following the practical observation, to establish the apprentice’s understanding and application of the knowledge, skills and behaviours</a:t>
            </a:r>
          </a:p>
        </p:txBody>
      </p:sp>
      <p:sp>
        <p:nvSpPr>
          <p:cNvPr id="8" name="Freeform 8"/>
          <p:cNvSpPr/>
          <p:nvPr/>
        </p:nvSpPr>
        <p:spPr>
          <a:xfrm>
            <a:off x="11844586" y="388893"/>
            <a:ext cx="2350019" cy="1246734"/>
          </a:xfrm>
          <a:custGeom>
            <a:avLst/>
            <a:gdLst/>
            <a:ahLst/>
            <a:cxnLst/>
            <a:rect l="l" t="t" r="r" b="b"/>
            <a:pathLst>
              <a:path w="2350019" h="1246734">
                <a:moveTo>
                  <a:pt x="0" y="0"/>
                </a:moveTo>
                <a:lnTo>
                  <a:pt x="2350020" y="0"/>
                </a:lnTo>
                <a:lnTo>
                  <a:pt x="2350020" y="1246734"/>
                </a:lnTo>
                <a:lnTo>
                  <a:pt x="0" y="1246734"/>
                </a:lnTo>
                <a:lnTo>
                  <a:pt x="0" y="0"/>
                </a:lnTo>
                <a:close/>
              </a:path>
            </a:pathLst>
          </a:custGeom>
          <a:blipFill>
            <a:blip r:embed="rId5"/>
            <a:stretch>
              <a:fillRect/>
            </a:stretch>
          </a:blipFill>
        </p:spPr>
        <p:txBody>
          <a:bodyPr/>
          <a:lstStyle/>
          <a:p>
            <a:endParaRPr lang="en-GB"/>
          </a:p>
        </p:txBody>
      </p:sp>
      <p:sp>
        <p:nvSpPr>
          <p:cNvPr id="9" name="Freeform 9"/>
          <p:cNvSpPr/>
          <p:nvPr/>
        </p:nvSpPr>
        <p:spPr>
          <a:xfrm>
            <a:off x="14293618" y="375904"/>
            <a:ext cx="3397494" cy="1272712"/>
          </a:xfrm>
          <a:custGeom>
            <a:avLst/>
            <a:gdLst/>
            <a:ahLst/>
            <a:cxnLst/>
            <a:rect l="l" t="t" r="r" b="b"/>
            <a:pathLst>
              <a:path w="3397494" h="1272712">
                <a:moveTo>
                  <a:pt x="0" y="0"/>
                </a:moveTo>
                <a:lnTo>
                  <a:pt x="3397494" y="0"/>
                </a:lnTo>
                <a:lnTo>
                  <a:pt x="3397494" y="1272712"/>
                </a:lnTo>
                <a:lnTo>
                  <a:pt x="0" y="1272712"/>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64348" y="427016"/>
            <a:ext cx="4710698" cy="4851842"/>
          </a:xfrm>
          <a:custGeom>
            <a:avLst/>
            <a:gdLst/>
            <a:ahLst/>
            <a:cxnLst/>
            <a:rect l="l" t="t" r="r" b="b"/>
            <a:pathLst>
              <a:path w="4710698" h="4851842">
                <a:moveTo>
                  <a:pt x="0" y="0"/>
                </a:moveTo>
                <a:lnTo>
                  <a:pt x="4710698" y="0"/>
                </a:lnTo>
                <a:lnTo>
                  <a:pt x="4710698" y="4851842"/>
                </a:lnTo>
                <a:lnTo>
                  <a:pt x="0" y="4851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455887" y="137598"/>
            <a:ext cx="7777550" cy="4475332"/>
          </a:xfrm>
          <a:custGeom>
            <a:avLst/>
            <a:gdLst/>
            <a:ahLst/>
            <a:cxnLst/>
            <a:rect l="l" t="t" r="r" b="b"/>
            <a:pathLst>
              <a:path w="7777550" h="4475332">
                <a:moveTo>
                  <a:pt x="0" y="0"/>
                </a:moveTo>
                <a:lnTo>
                  <a:pt x="7777550" y="0"/>
                </a:lnTo>
                <a:lnTo>
                  <a:pt x="7777550" y="4475332"/>
                </a:lnTo>
                <a:lnTo>
                  <a:pt x="0" y="4475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8548824" y="427016"/>
            <a:ext cx="3529699" cy="3529699"/>
          </a:xfrm>
          <a:custGeom>
            <a:avLst/>
            <a:gdLst/>
            <a:ahLst/>
            <a:cxnLst/>
            <a:rect l="l" t="t" r="r" b="b"/>
            <a:pathLst>
              <a:path w="3529699" h="3529699">
                <a:moveTo>
                  <a:pt x="0" y="0"/>
                </a:moveTo>
                <a:lnTo>
                  <a:pt x="3529699" y="0"/>
                </a:lnTo>
                <a:lnTo>
                  <a:pt x="3529699" y="3529698"/>
                </a:lnTo>
                <a:lnTo>
                  <a:pt x="0" y="3529698"/>
                </a:lnTo>
                <a:lnTo>
                  <a:pt x="0" y="0"/>
                </a:lnTo>
                <a:close/>
              </a:path>
            </a:pathLst>
          </a:custGeom>
          <a:blipFill>
            <a:blip r:embed="rId6"/>
            <a:stretch>
              <a:fillRect/>
            </a:stretch>
          </a:blipFill>
        </p:spPr>
        <p:txBody>
          <a:bodyPr/>
          <a:lstStyle/>
          <a:p>
            <a:endParaRPr lang="en-GB"/>
          </a:p>
        </p:txBody>
      </p:sp>
      <p:grpSp>
        <p:nvGrpSpPr>
          <p:cNvPr id="5" name="Group 5"/>
          <p:cNvGrpSpPr/>
          <p:nvPr/>
        </p:nvGrpSpPr>
        <p:grpSpPr>
          <a:xfrm>
            <a:off x="455887" y="4782968"/>
            <a:ext cx="7777550" cy="4475332"/>
            <a:chOff x="0" y="0"/>
            <a:chExt cx="10370066" cy="5967109"/>
          </a:xfrm>
        </p:grpSpPr>
        <p:sp>
          <p:nvSpPr>
            <p:cNvPr id="6" name="Freeform 6"/>
            <p:cNvSpPr/>
            <p:nvPr/>
          </p:nvSpPr>
          <p:spPr>
            <a:xfrm>
              <a:off x="0" y="0"/>
              <a:ext cx="10370066" cy="5967109"/>
            </a:xfrm>
            <a:custGeom>
              <a:avLst/>
              <a:gdLst/>
              <a:ahLst/>
              <a:cxnLst/>
              <a:rect l="l" t="t" r="r" b="b"/>
              <a:pathLst>
                <a:path w="10370066" h="5967109">
                  <a:moveTo>
                    <a:pt x="0" y="0"/>
                  </a:moveTo>
                  <a:lnTo>
                    <a:pt x="10370066" y="0"/>
                  </a:lnTo>
                  <a:lnTo>
                    <a:pt x="10370066" y="5967109"/>
                  </a:lnTo>
                  <a:lnTo>
                    <a:pt x="0" y="5967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336866" y="1161242"/>
              <a:ext cx="9696335" cy="3077706"/>
            </a:xfrm>
            <a:prstGeom prst="rect">
              <a:avLst/>
            </a:prstGeom>
          </p:spPr>
          <p:txBody>
            <a:bodyPr lIns="0" tIns="0" rIns="0" bIns="0" rtlCol="0" anchor="t">
              <a:spAutoFit/>
            </a:bodyPr>
            <a:lstStyle/>
            <a:p>
              <a:pPr algn="ctr">
                <a:lnSpc>
                  <a:spcPts val="9402"/>
                </a:lnSpc>
              </a:pPr>
              <a:r>
                <a:rPr lang="en-US" sz="6715">
                  <a:solidFill>
                    <a:srgbClr val="FFFFFF"/>
                  </a:solidFill>
                  <a:latin typeface="Lato 2 Bold"/>
                </a:rPr>
                <a:t>What next? </a:t>
              </a:r>
            </a:p>
            <a:p>
              <a:pPr algn="ctr">
                <a:lnSpc>
                  <a:spcPts val="9402"/>
                </a:lnSpc>
              </a:pPr>
              <a:r>
                <a:rPr lang="en-US" sz="6715">
                  <a:solidFill>
                    <a:srgbClr val="FFFFFF"/>
                  </a:solidFill>
                  <a:latin typeface="Lato 2 Bold"/>
                </a:rPr>
                <a:t>Progression routes</a:t>
              </a:r>
            </a:p>
          </p:txBody>
        </p:sp>
      </p:grpSp>
      <p:sp>
        <p:nvSpPr>
          <p:cNvPr id="8" name="Freeform 8"/>
          <p:cNvSpPr/>
          <p:nvPr/>
        </p:nvSpPr>
        <p:spPr>
          <a:xfrm rot="-1598295">
            <a:off x="10080434" y="4096281"/>
            <a:ext cx="1393858" cy="393765"/>
          </a:xfrm>
          <a:custGeom>
            <a:avLst/>
            <a:gdLst/>
            <a:ahLst/>
            <a:cxnLst/>
            <a:rect l="l" t="t" r="r" b="b"/>
            <a:pathLst>
              <a:path w="1393858" h="393765">
                <a:moveTo>
                  <a:pt x="0" y="0"/>
                </a:moveTo>
                <a:lnTo>
                  <a:pt x="1393858" y="0"/>
                </a:lnTo>
                <a:lnTo>
                  <a:pt x="1393858" y="393765"/>
                </a:lnTo>
                <a:lnTo>
                  <a:pt x="0" y="393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TextBox 9"/>
          <p:cNvSpPr txBox="1"/>
          <p:nvPr/>
        </p:nvSpPr>
        <p:spPr>
          <a:xfrm>
            <a:off x="9030880" y="4932291"/>
            <a:ext cx="8228420" cy="3937720"/>
          </a:xfrm>
          <a:prstGeom prst="rect">
            <a:avLst/>
          </a:prstGeom>
        </p:spPr>
        <p:txBody>
          <a:bodyPr lIns="0" tIns="0" rIns="0" bIns="0" rtlCol="0" anchor="t">
            <a:spAutoFit/>
          </a:bodyPr>
          <a:lstStyle/>
          <a:p>
            <a:pPr>
              <a:lnSpc>
                <a:spcPts val="3968"/>
              </a:lnSpc>
              <a:spcBef>
                <a:spcPct val="0"/>
              </a:spcBef>
            </a:pPr>
            <a:r>
              <a:rPr lang="en-US" sz="2834">
                <a:solidFill>
                  <a:srgbClr val="000000"/>
                </a:solidFill>
                <a:latin typeface="Lato 1 Bold"/>
              </a:rPr>
              <a:t>On programme, you will learn:</a:t>
            </a:r>
          </a:p>
          <a:p>
            <a:pPr>
              <a:lnSpc>
                <a:spcPts val="3468"/>
              </a:lnSpc>
              <a:spcBef>
                <a:spcPct val="0"/>
              </a:spcBef>
            </a:pPr>
            <a:endParaRPr lang="en-US" sz="2834">
              <a:solidFill>
                <a:srgbClr val="000000"/>
              </a:solidFill>
              <a:latin typeface="Lato 1 Bold"/>
            </a:endParaRPr>
          </a:p>
          <a:p>
            <a:pPr marL="534875" lvl="1" indent="-267437">
              <a:lnSpc>
                <a:spcPts val="3468"/>
              </a:lnSpc>
              <a:buFont typeface="Arial"/>
              <a:buChar char="•"/>
            </a:pPr>
            <a:r>
              <a:rPr lang="en-US" sz="2477">
                <a:solidFill>
                  <a:srgbClr val="000000"/>
                </a:solidFill>
                <a:latin typeface="Lato 1 Bold"/>
              </a:rPr>
              <a:t>The development of a specialist area/s (area of expertise)</a:t>
            </a:r>
          </a:p>
          <a:p>
            <a:pPr marL="534875" lvl="1" indent="-267437">
              <a:lnSpc>
                <a:spcPts val="3468"/>
              </a:lnSpc>
              <a:buFont typeface="Arial"/>
              <a:buChar char="•"/>
            </a:pPr>
            <a:r>
              <a:rPr lang="en-US" sz="2477">
                <a:solidFill>
                  <a:srgbClr val="000000"/>
                </a:solidFill>
                <a:latin typeface="Lato 1 Bold"/>
              </a:rPr>
              <a:t>Familiarisation and use of HLTA assessment methodology, delivered in the context of level 3 </a:t>
            </a:r>
          </a:p>
          <a:p>
            <a:pPr marL="534875" lvl="1" indent="-267437">
              <a:lnSpc>
                <a:spcPts val="3468"/>
              </a:lnSpc>
              <a:buFont typeface="Arial"/>
              <a:buChar char="•"/>
            </a:pPr>
            <a:r>
              <a:rPr lang="en-US" sz="2477">
                <a:solidFill>
                  <a:srgbClr val="000000"/>
                </a:solidFill>
                <a:latin typeface="Lato 1 Bold"/>
              </a:rPr>
              <a:t>Familiaristaion with the HLTA Standards, and </a:t>
            </a:r>
          </a:p>
          <a:p>
            <a:pPr>
              <a:lnSpc>
                <a:spcPts val="3468"/>
              </a:lnSpc>
              <a:spcBef>
                <a:spcPct val="0"/>
              </a:spcBef>
            </a:pPr>
            <a:r>
              <a:rPr lang="en-US" sz="2477">
                <a:solidFill>
                  <a:srgbClr val="000000"/>
                </a:solidFill>
                <a:latin typeface="Lato 1 Bold"/>
              </a:rPr>
              <a:t>a greater knowledge and understanding of whole class teaching</a:t>
            </a:r>
          </a:p>
        </p:txBody>
      </p:sp>
      <p:sp>
        <p:nvSpPr>
          <p:cNvPr id="10" name="TextBox 10"/>
          <p:cNvSpPr txBox="1"/>
          <p:nvPr/>
        </p:nvSpPr>
        <p:spPr>
          <a:xfrm>
            <a:off x="1896913" y="9363075"/>
            <a:ext cx="14344951" cy="564389"/>
          </a:xfrm>
          <a:prstGeom prst="rect">
            <a:avLst/>
          </a:prstGeom>
        </p:spPr>
        <p:txBody>
          <a:bodyPr lIns="0" tIns="0" rIns="0" bIns="0" rtlCol="0" anchor="t">
            <a:spAutoFit/>
          </a:bodyPr>
          <a:lstStyle/>
          <a:p>
            <a:pPr algn="ctr">
              <a:lnSpc>
                <a:spcPts val="4591"/>
              </a:lnSpc>
              <a:spcBef>
                <a:spcPct val="0"/>
              </a:spcBef>
            </a:pPr>
            <a:r>
              <a:rPr lang="en-US" sz="3279">
                <a:solidFill>
                  <a:srgbClr val="000000"/>
                </a:solidFill>
                <a:latin typeface="Lato 1 Bold"/>
              </a:rPr>
              <a:t>Visit: </a:t>
            </a:r>
            <a:r>
              <a:rPr lang="en-US" sz="3279" u="sng">
                <a:solidFill>
                  <a:srgbClr val="CE0F69"/>
                </a:solidFill>
                <a:latin typeface="Lato 1 Bold"/>
                <a:hlinkClick r:id="rId9" tooltip="https://www.bestpracticenet.co.uk/Teaching-Assistant-Apprenticeship-Level-3"/>
              </a:rPr>
              <a:t>www.bestpracticenet.co.uk/TA</a:t>
            </a:r>
          </a:p>
        </p:txBody>
      </p:sp>
      <p:sp>
        <p:nvSpPr>
          <p:cNvPr id="11" name="TextBox 11"/>
          <p:cNvSpPr txBox="1"/>
          <p:nvPr/>
        </p:nvSpPr>
        <p:spPr>
          <a:xfrm>
            <a:off x="13412014" y="1386547"/>
            <a:ext cx="4073358" cy="2875630"/>
          </a:xfrm>
          <a:prstGeom prst="rect">
            <a:avLst/>
          </a:prstGeom>
        </p:spPr>
        <p:txBody>
          <a:bodyPr lIns="0" tIns="0" rIns="0" bIns="0" rtlCol="0" anchor="t">
            <a:spAutoFit/>
          </a:bodyPr>
          <a:lstStyle/>
          <a:p>
            <a:pPr algn="ctr">
              <a:lnSpc>
                <a:spcPts val="3873"/>
              </a:lnSpc>
              <a:spcBef>
                <a:spcPct val="0"/>
              </a:spcBef>
            </a:pPr>
            <a:r>
              <a:rPr lang="en-US" sz="2766">
                <a:solidFill>
                  <a:srgbClr val="FFFFFF"/>
                </a:solidFill>
                <a:latin typeface="Lato 1 Bold"/>
              </a:rPr>
              <a:t>Successful learners will be eligible to apply for fast-track HLTA with BPN, once their level 3 qualification has been awarded.</a:t>
            </a:r>
          </a:p>
        </p:txBody>
      </p:sp>
      <p:sp>
        <p:nvSpPr>
          <p:cNvPr id="12" name="TextBox 12"/>
          <p:cNvSpPr txBox="1"/>
          <p:nvPr/>
        </p:nvSpPr>
        <p:spPr>
          <a:xfrm>
            <a:off x="891387" y="1040587"/>
            <a:ext cx="6768771" cy="2714419"/>
          </a:xfrm>
          <a:prstGeom prst="rect">
            <a:avLst/>
          </a:prstGeom>
        </p:spPr>
        <p:txBody>
          <a:bodyPr lIns="0" tIns="0" rIns="0" bIns="0" rtlCol="0" anchor="t">
            <a:spAutoFit/>
          </a:bodyPr>
          <a:lstStyle/>
          <a:p>
            <a:pPr algn="ctr">
              <a:lnSpc>
                <a:spcPts val="4106"/>
              </a:lnSpc>
            </a:pPr>
            <a:r>
              <a:rPr lang="en-US" sz="2933">
                <a:solidFill>
                  <a:srgbClr val="FFFFFF"/>
                </a:solidFill>
                <a:latin typeface="Lato 1 Bold"/>
              </a:rPr>
              <a:t>The next intake for the TA Level 3 Apprenticeship begins in November 2023</a:t>
            </a:r>
          </a:p>
          <a:p>
            <a:pPr algn="ctr">
              <a:lnSpc>
                <a:spcPts val="4106"/>
              </a:lnSpc>
            </a:pPr>
            <a:endParaRPr lang="en-US" sz="2933">
              <a:solidFill>
                <a:srgbClr val="FFFFFF"/>
              </a:solidFill>
              <a:latin typeface="Lato 1 Bold"/>
            </a:endParaRPr>
          </a:p>
          <a:p>
            <a:pPr algn="ctr">
              <a:lnSpc>
                <a:spcPts val="5366"/>
              </a:lnSpc>
            </a:pPr>
            <a:r>
              <a:rPr lang="en-US" sz="3833">
                <a:solidFill>
                  <a:srgbClr val="FFFFFF"/>
                </a:solidFill>
                <a:latin typeface="Lato 1 Bold"/>
              </a:rPr>
              <a:t>Apply by the 15th of October! </a:t>
            </a:r>
          </a:p>
        </p:txBody>
      </p:sp>
      <p:sp>
        <p:nvSpPr>
          <p:cNvPr id="13" name="TextBox 13"/>
          <p:cNvSpPr txBox="1"/>
          <p:nvPr/>
        </p:nvSpPr>
        <p:spPr>
          <a:xfrm>
            <a:off x="7907938" y="4040361"/>
            <a:ext cx="1982974" cy="448455"/>
          </a:xfrm>
          <a:prstGeom prst="rect">
            <a:avLst/>
          </a:prstGeom>
        </p:spPr>
        <p:txBody>
          <a:bodyPr lIns="0" tIns="0" rIns="0" bIns="0" rtlCol="0" anchor="t">
            <a:spAutoFit/>
          </a:bodyPr>
          <a:lstStyle/>
          <a:p>
            <a:pPr algn="ctr">
              <a:lnSpc>
                <a:spcPts val="3671"/>
              </a:lnSpc>
            </a:pPr>
            <a:r>
              <a:rPr lang="en-US" sz="2622">
                <a:solidFill>
                  <a:srgbClr val="000000"/>
                </a:solidFill>
                <a:latin typeface="Lato 1 Bold"/>
              </a:rPr>
              <a:t>Scan to apply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420" y="284040"/>
            <a:ext cx="7150992" cy="4114800"/>
          </a:xfrm>
          <a:custGeom>
            <a:avLst/>
            <a:gdLst/>
            <a:ahLst/>
            <a:cxnLst/>
            <a:rect l="l" t="t" r="r" b="b"/>
            <a:pathLst>
              <a:path w="7150992" h="4114800">
                <a:moveTo>
                  <a:pt x="0" y="0"/>
                </a:moveTo>
                <a:lnTo>
                  <a:pt x="7150992" y="0"/>
                </a:lnTo>
                <a:lnTo>
                  <a:pt x="71509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908353" y="936971"/>
            <a:ext cx="5989126" cy="2713688"/>
          </a:xfrm>
          <a:prstGeom prst="rect">
            <a:avLst/>
          </a:prstGeom>
        </p:spPr>
        <p:txBody>
          <a:bodyPr lIns="0" tIns="0" rIns="0" bIns="0" rtlCol="0" anchor="t">
            <a:spAutoFit/>
          </a:bodyPr>
          <a:lstStyle/>
          <a:p>
            <a:pPr algn="ctr">
              <a:lnSpc>
                <a:spcPts val="7245"/>
              </a:lnSpc>
            </a:pPr>
            <a:r>
              <a:rPr lang="en-US" sz="5175">
                <a:solidFill>
                  <a:srgbClr val="FFFFFF"/>
                </a:solidFill>
                <a:latin typeface="Lato 2 Bold"/>
              </a:rPr>
              <a:t>Higher Level Teaching Assistant</a:t>
            </a:r>
          </a:p>
          <a:p>
            <a:pPr algn="ctr">
              <a:lnSpc>
                <a:spcPts val="7245"/>
              </a:lnSpc>
            </a:pPr>
            <a:r>
              <a:rPr lang="en-US" sz="5175">
                <a:solidFill>
                  <a:srgbClr val="FFFFFF"/>
                </a:solidFill>
                <a:latin typeface="Lato 2 Bold"/>
              </a:rPr>
              <a:t>Status (HLTA)</a:t>
            </a:r>
          </a:p>
        </p:txBody>
      </p:sp>
      <p:grpSp>
        <p:nvGrpSpPr>
          <p:cNvPr id="4" name="Group 4"/>
          <p:cNvGrpSpPr>
            <a:grpSpLocks noChangeAspect="1"/>
          </p:cNvGrpSpPr>
          <p:nvPr/>
        </p:nvGrpSpPr>
        <p:grpSpPr>
          <a:xfrm>
            <a:off x="327420" y="4398840"/>
            <a:ext cx="5684442" cy="5684442"/>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525" r="-19526"/>
              </a:stretch>
            </a:blipFill>
          </p:spPr>
          <p:txBody>
            <a:bodyPr/>
            <a:lstStyle/>
            <a:p>
              <a:endParaRPr lang="en-GB"/>
            </a:p>
          </p:txBody>
        </p:sp>
      </p:grpSp>
      <p:sp>
        <p:nvSpPr>
          <p:cNvPr id="6" name="Freeform 6"/>
          <p:cNvSpPr/>
          <p:nvPr/>
        </p:nvSpPr>
        <p:spPr>
          <a:xfrm>
            <a:off x="6815202" y="3320013"/>
            <a:ext cx="11068332" cy="6432429"/>
          </a:xfrm>
          <a:custGeom>
            <a:avLst/>
            <a:gdLst/>
            <a:ahLst/>
            <a:cxnLst/>
            <a:rect l="l" t="t" r="r" b="b"/>
            <a:pathLst>
              <a:path w="11068332" h="6432429">
                <a:moveTo>
                  <a:pt x="0" y="0"/>
                </a:moveTo>
                <a:lnTo>
                  <a:pt x="11068333" y="0"/>
                </a:lnTo>
                <a:lnTo>
                  <a:pt x="11068333" y="6432428"/>
                </a:lnTo>
                <a:lnTo>
                  <a:pt x="0" y="6432428"/>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7" name="TextBox 7"/>
          <p:cNvSpPr txBox="1"/>
          <p:nvPr/>
        </p:nvSpPr>
        <p:spPr>
          <a:xfrm>
            <a:off x="7900613" y="4173469"/>
            <a:ext cx="8897510" cy="4677891"/>
          </a:xfrm>
          <a:prstGeom prst="rect">
            <a:avLst/>
          </a:prstGeom>
        </p:spPr>
        <p:txBody>
          <a:bodyPr lIns="0" tIns="0" rIns="0" bIns="0" rtlCol="0" anchor="t">
            <a:spAutoFit/>
          </a:bodyPr>
          <a:lstStyle/>
          <a:p>
            <a:pPr algn="ctr">
              <a:lnSpc>
                <a:spcPts val="3088"/>
              </a:lnSpc>
            </a:pPr>
            <a:r>
              <a:rPr lang="en-US" sz="2206">
                <a:solidFill>
                  <a:srgbClr val="FFFFFF"/>
                </a:solidFill>
                <a:latin typeface="Lato 1 Bold"/>
              </a:rPr>
              <a:t>The Level 3 Teaching Assistant (TA) programme is ideal for anyone already working in or looking for a career in a teaching support role. </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All learners will gain, as a minimum, the fundamental knowledge and develop the skills &amp; behaviours required to support teachers to enhance pupil learning either in groups or individually.</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Learners will also be able to personalise their pathways based on their choice of specialist area(s). </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The programme lasts for 15 months plus EPA.</a:t>
            </a:r>
          </a:p>
          <a:p>
            <a:pPr algn="ctr">
              <a:lnSpc>
                <a:spcPts val="3088"/>
              </a:lnSpc>
            </a:pPr>
            <a:endParaRPr lang="en-US" sz="2206">
              <a:solidFill>
                <a:srgbClr val="FFFFFF"/>
              </a:solidFill>
              <a:latin typeface="Lato 1 Bold"/>
            </a:endParaRPr>
          </a:p>
        </p:txBody>
      </p:sp>
      <p:sp>
        <p:nvSpPr>
          <p:cNvPr id="8" name="Freeform 8"/>
          <p:cNvSpPr/>
          <p:nvPr/>
        </p:nvSpPr>
        <p:spPr>
          <a:xfrm>
            <a:off x="6501656" y="3201625"/>
            <a:ext cx="11534279" cy="6703216"/>
          </a:xfrm>
          <a:custGeom>
            <a:avLst/>
            <a:gdLst/>
            <a:ahLst/>
            <a:cxnLst/>
            <a:rect l="l" t="t" r="r" b="b"/>
            <a:pathLst>
              <a:path w="11534279" h="6703216">
                <a:moveTo>
                  <a:pt x="0" y="0"/>
                </a:moveTo>
                <a:lnTo>
                  <a:pt x="11534279" y="0"/>
                </a:lnTo>
                <a:lnTo>
                  <a:pt x="11534279" y="6703216"/>
                </a:lnTo>
                <a:lnTo>
                  <a:pt x="0" y="6703216"/>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9" name="Freeform 9"/>
          <p:cNvSpPr/>
          <p:nvPr/>
        </p:nvSpPr>
        <p:spPr>
          <a:xfrm>
            <a:off x="13642150" y="422467"/>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5"/>
            <a:stretch>
              <a:fillRect/>
            </a:stretch>
          </a:blipFill>
        </p:spPr>
        <p:txBody>
          <a:bodyPr/>
          <a:lstStyle/>
          <a:p>
            <a:endParaRPr lang="en-GB"/>
          </a:p>
        </p:txBody>
      </p:sp>
      <p:sp>
        <p:nvSpPr>
          <p:cNvPr id="10" name="TextBox 10"/>
          <p:cNvSpPr txBox="1"/>
          <p:nvPr/>
        </p:nvSpPr>
        <p:spPr>
          <a:xfrm>
            <a:off x="7900613" y="3638406"/>
            <a:ext cx="9049910" cy="5986215"/>
          </a:xfrm>
          <a:prstGeom prst="rect">
            <a:avLst/>
          </a:prstGeom>
        </p:spPr>
        <p:txBody>
          <a:bodyPr lIns="0" tIns="0" rIns="0" bIns="0" rtlCol="0" anchor="t">
            <a:spAutoFit/>
          </a:bodyPr>
          <a:lstStyle/>
          <a:p>
            <a:pPr algn="ctr">
              <a:lnSpc>
                <a:spcPts val="3426"/>
              </a:lnSpc>
            </a:pPr>
            <a:r>
              <a:rPr lang="en-US" sz="2447">
                <a:solidFill>
                  <a:srgbClr val="FFFFFF"/>
                </a:solidFill>
                <a:latin typeface="Lato 1 Bold"/>
              </a:rPr>
              <a:t>19 years successful experience</a:t>
            </a:r>
          </a:p>
          <a:p>
            <a:pPr algn="ctr">
              <a:lnSpc>
                <a:spcPts val="3426"/>
              </a:lnSpc>
            </a:pPr>
            <a:endParaRPr lang="en-US" sz="2447">
              <a:solidFill>
                <a:srgbClr val="FFFFFF"/>
              </a:solidFill>
              <a:latin typeface="Lato 1 Bold"/>
            </a:endParaRPr>
          </a:p>
          <a:p>
            <a:pPr algn="ctr">
              <a:lnSpc>
                <a:spcPts val="3426"/>
              </a:lnSpc>
            </a:pPr>
            <a:r>
              <a:rPr lang="en-US" sz="2447">
                <a:solidFill>
                  <a:srgbClr val="FFFFFF"/>
                </a:solidFill>
                <a:latin typeface="Lato 1 Bold"/>
              </a:rPr>
              <a:t> 99% pass rate</a:t>
            </a:r>
          </a:p>
          <a:p>
            <a:pPr algn="ctr">
              <a:lnSpc>
                <a:spcPts val="3426"/>
              </a:lnSpc>
            </a:pPr>
            <a:endParaRPr lang="en-US" sz="2447">
              <a:solidFill>
                <a:srgbClr val="FFFFFF"/>
              </a:solidFill>
              <a:latin typeface="Lato 1 Bold"/>
            </a:endParaRPr>
          </a:p>
          <a:p>
            <a:pPr algn="ctr">
              <a:lnSpc>
                <a:spcPts val="3426"/>
              </a:lnSpc>
            </a:pPr>
            <a:r>
              <a:rPr lang="en-US" sz="2447">
                <a:solidFill>
                  <a:srgbClr val="FFFFFF"/>
                </a:solidFill>
                <a:latin typeface="Lato 1 Bold"/>
              </a:rPr>
              <a:t> Available online nationwide</a:t>
            </a:r>
          </a:p>
          <a:p>
            <a:pPr algn="ctr">
              <a:lnSpc>
                <a:spcPts val="3426"/>
              </a:lnSpc>
            </a:pPr>
            <a:endParaRPr lang="en-US" sz="2447">
              <a:solidFill>
                <a:srgbClr val="FFFFFF"/>
              </a:solidFill>
              <a:latin typeface="Lato 1 Bold"/>
            </a:endParaRPr>
          </a:p>
          <a:p>
            <a:pPr algn="ctr">
              <a:lnSpc>
                <a:spcPts val="3426"/>
              </a:lnSpc>
            </a:pPr>
            <a:r>
              <a:rPr lang="en-US" sz="2447">
                <a:solidFill>
                  <a:srgbClr val="FFFFFF"/>
                </a:solidFill>
                <a:latin typeface="Lato 1 Bold"/>
              </a:rPr>
              <a:t>HLTA Status preparation with BPN helps you to prove this with:</a:t>
            </a:r>
          </a:p>
          <a:p>
            <a:pPr algn="ctr">
              <a:lnSpc>
                <a:spcPts val="3426"/>
              </a:lnSpc>
            </a:pPr>
            <a:endParaRPr lang="en-US" sz="2447">
              <a:solidFill>
                <a:srgbClr val="FFFFFF"/>
              </a:solidFill>
              <a:latin typeface="Lato 1 Bold"/>
            </a:endParaRPr>
          </a:p>
          <a:p>
            <a:pPr marL="528363" lvl="1" indent="-264181">
              <a:lnSpc>
                <a:spcPts val="3426"/>
              </a:lnSpc>
              <a:buFont typeface="Arial"/>
              <a:buChar char="•"/>
            </a:pPr>
            <a:r>
              <a:rPr lang="en-US" sz="2447">
                <a:solidFill>
                  <a:srgbClr val="FFFFFF"/>
                </a:solidFill>
                <a:latin typeface="Lato 1 Bold"/>
              </a:rPr>
              <a:t>Evidence through written examples of your work</a:t>
            </a:r>
          </a:p>
          <a:p>
            <a:pPr marL="528363" lvl="1" indent="-264181">
              <a:lnSpc>
                <a:spcPts val="3426"/>
              </a:lnSpc>
              <a:buFont typeface="Arial"/>
              <a:buChar char="•"/>
            </a:pPr>
            <a:r>
              <a:rPr lang="en-US" sz="2447">
                <a:solidFill>
                  <a:srgbClr val="FFFFFF"/>
                </a:solidFill>
                <a:latin typeface="Lato 1 Bold"/>
              </a:rPr>
              <a:t>Evidence through what you say, and what others say about you</a:t>
            </a:r>
          </a:p>
          <a:p>
            <a:pPr marL="528363" lvl="1" indent="-264181">
              <a:lnSpc>
                <a:spcPts val="3426"/>
              </a:lnSpc>
              <a:buFont typeface="Arial"/>
              <a:buChar char="•"/>
            </a:pPr>
            <a:r>
              <a:rPr lang="en-US" sz="2447">
                <a:solidFill>
                  <a:srgbClr val="FFFFFF"/>
                </a:solidFill>
                <a:latin typeface="Lato 1 Bold"/>
              </a:rPr>
              <a:t>Evidence through documents you use</a:t>
            </a:r>
          </a:p>
          <a:p>
            <a:pPr algn="ctr">
              <a:lnSpc>
                <a:spcPts val="3426"/>
              </a:lnSpc>
            </a:pPr>
            <a:endParaRPr lang="en-US" sz="2447">
              <a:solidFill>
                <a:srgbClr val="FFFFFF"/>
              </a:solidFill>
              <a:latin typeface="Lato 1 Bold"/>
            </a:endParaRPr>
          </a:p>
          <a:p>
            <a:pPr>
              <a:lnSpc>
                <a:spcPts val="3426"/>
              </a:lnSpc>
            </a:pPr>
            <a:endParaRPr lang="en-US" sz="2447">
              <a:solidFill>
                <a:srgbClr val="FFFFFF"/>
              </a:solidFill>
              <a:latin typeface="Lato 1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42150" y="422467"/>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6101540" y="1815202"/>
            <a:ext cx="6084921" cy="3501365"/>
            <a:chOff x="0" y="0"/>
            <a:chExt cx="8113227" cy="4668486"/>
          </a:xfrm>
        </p:grpSpPr>
        <p:sp>
          <p:nvSpPr>
            <p:cNvPr id="4" name="Freeform 4"/>
            <p:cNvSpPr/>
            <p:nvPr/>
          </p:nvSpPr>
          <p:spPr>
            <a:xfrm>
              <a:off x="0" y="0"/>
              <a:ext cx="8113227" cy="4668486"/>
            </a:xfrm>
            <a:custGeom>
              <a:avLst/>
              <a:gdLst/>
              <a:ahLst/>
              <a:cxnLst/>
              <a:rect l="l" t="t" r="r" b="b"/>
              <a:pathLst>
                <a:path w="8113227" h="4668486">
                  <a:moveTo>
                    <a:pt x="0" y="0"/>
                  </a:moveTo>
                  <a:lnTo>
                    <a:pt x="8113227" y="0"/>
                  </a:lnTo>
                  <a:lnTo>
                    <a:pt x="8113227" y="4668486"/>
                  </a:lnTo>
                  <a:lnTo>
                    <a:pt x="0" y="4668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511183" y="748385"/>
              <a:ext cx="7090861" cy="3114567"/>
            </a:xfrm>
            <a:prstGeom prst="rect">
              <a:avLst/>
            </a:prstGeom>
          </p:spPr>
          <p:txBody>
            <a:bodyPr lIns="0" tIns="0" rIns="0" bIns="0" rtlCol="0" anchor="t">
              <a:spAutoFit/>
            </a:bodyPr>
            <a:lstStyle/>
            <a:p>
              <a:pPr algn="ctr">
                <a:lnSpc>
                  <a:spcPts val="3786"/>
                </a:lnSpc>
              </a:pPr>
              <a:r>
                <a:rPr lang="en-US" sz="2704">
                  <a:solidFill>
                    <a:srgbClr val="FFFFFF"/>
                  </a:solidFill>
                  <a:latin typeface="Lato 1 Bold"/>
                </a:rPr>
                <a:t>To gain HLTA status, you need GCSE grade C or above in English and maths, or equivalent ‘level two qualification’</a:t>
              </a:r>
            </a:p>
            <a:p>
              <a:pPr algn="ctr">
                <a:lnSpc>
                  <a:spcPts val="3786"/>
                </a:lnSpc>
              </a:pPr>
              <a:endParaRPr lang="en-US" sz="2704">
                <a:solidFill>
                  <a:srgbClr val="FFFFFF"/>
                </a:solidFill>
                <a:latin typeface="Lato 1 Bold"/>
              </a:endParaRPr>
            </a:p>
          </p:txBody>
        </p:sp>
      </p:grpSp>
      <p:sp>
        <p:nvSpPr>
          <p:cNvPr id="6" name="Freeform 6"/>
          <p:cNvSpPr/>
          <p:nvPr/>
        </p:nvSpPr>
        <p:spPr>
          <a:xfrm>
            <a:off x="1339827" y="191528"/>
            <a:ext cx="4174739" cy="4299825"/>
          </a:xfrm>
          <a:custGeom>
            <a:avLst/>
            <a:gdLst/>
            <a:ahLst/>
            <a:cxnLst/>
            <a:rect l="l" t="t" r="r" b="b"/>
            <a:pathLst>
              <a:path w="4174739" h="4299825">
                <a:moveTo>
                  <a:pt x="0" y="0"/>
                </a:moveTo>
                <a:lnTo>
                  <a:pt x="4174739" y="0"/>
                </a:lnTo>
                <a:lnTo>
                  <a:pt x="4174739" y="4299825"/>
                </a:lnTo>
                <a:lnTo>
                  <a:pt x="0" y="42998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7" name="Group 7"/>
          <p:cNvGrpSpPr/>
          <p:nvPr/>
        </p:nvGrpSpPr>
        <p:grpSpPr>
          <a:xfrm>
            <a:off x="1028700" y="6164477"/>
            <a:ext cx="6084921" cy="3501365"/>
            <a:chOff x="0" y="0"/>
            <a:chExt cx="8113227" cy="4668486"/>
          </a:xfrm>
        </p:grpSpPr>
        <p:sp>
          <p:nvSpPr>
            <p:cNvPr id="8" name="Freeform 8"/>
            <p:cNvSpPr/>
            <p:nvPr/>
          </p:nvSpPr>
          <p:spPr>
            <a:xfrm>
              <a:off x="0" y="0"/>
              <a:ext cx="8113227" cy="4668486"/>
            </a:xfrm>
            <a:custGeom>
              <a:avLst/>
              <a:gdLst/>
              <a:ahLst/>
              <a:cxnLst/>
              <a:rect l="l" t="t" r="r" b="b"/>
              <a:pathLst>
                <a:path w="8113227" h="4668486">
                  <a:moveTo>
                    <a:pt x="0" y="0"/>
                  </a:moveTo>
                  <a:lnTo>
                    <a:pt x="8113227" y="0"/>
                  </a:lnTo>
                  <a:lnTo>
                    <a:pt x="8113227" y="4668486"/>
                  </a:lnTo>
                  <a:lnTo>
                    <a:pt x="0" y="4668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555499" y="416079"/>
              <a:ext cx="7355940" cy="3731554"/>
            </a:xfrm>
            <a:prstGeom prst="rect">
              <a:avLst/>
            </a:prstGeom>
          </p:spPr>
          <p:txBody>
            <a:bodyPr lIns="0" tIns="0" rIns="0" bIns="0" rtlCol="0" anchor="t">
              <a:spAutoFit/>
            </a:bodyPr>
            <a:lstStyle/>
            <a:p>
              <a:pPr algn="ctr">
                <a:lnSpc>
                  <a:spcPts val="7574"/>
                </a:lnSpc>
              </a:pPr>
              <a:r>
                <a:rPr lang="en-US" sz="5410">
                  <a:solidFill>
                    <a:srgbClr val="FFFFFF"/>
                  </a:solidFill>
                  <a:latin typeface="Lato 1 Bold"/>
                </a:rPr>
                <a:t>Apprenticeship and experience route </a:t>
              </a:r>
            </a:p>
          </p:txBody>
        </p:sp>
      </p:grpSp>
      <p:grpSp>
        <p:nvGrpSpPr>
          <p:cNvPr id="10" name="Group 10"/>
          <p:cNvGrpSpPr/>
          <p:nvPr/>
        </p:nvGrpSpPr>
        <p:grpSpPr>
          <a:xfrm>
            <a:off x="11174379" y="6164477"/>
            <a:ext cx="6084921" cy="3501365"/>
            <a:chOff x="0" y="0"/>
            <a:chExt cx="8113227" cy="4668486"/>
          </a:xfrm>
        </p:grpSpPr>
        <p:sp>
          <p:nvSpPr>
            <p:cNvPr id="11" name="Freeform 11"/>
            <p:cNvSpPr/>
            <p:nvPr/>
          </p:nvSpPr>
          <p:spPr>
            <a:xfrm>
              <a:off x="0" y="0"/>
              <a:ext cx="8113227" cy="4668486"/>
            </a:xfrm>
            <a:custGeom>
              <a:avLst/>
              <a:gdLst/>
              <a:ahLst/>
              <a:cxnLst/>
              <a:rect l="l" t="t" r="r" b="b"/>
              <a:pathLst>
                <a:path w="8113227" h="4668486">
                  <a:moveTo>
                    <a:pt x="0" y="0"/>
                  </a:moveTo>
                  <a:lnTo>
                    <a:pt x="8113227" y="0"/>
                  </a:lnTo>
                  <a:lnTo>
                    <a:pt x="8113227" y="4668486"/>
                  </a:lnTo>
                  <a:lnTo>
                    <a:pt x="0" y="4668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TextBox 12"/>
            <p:cNvSpPr txBox="1"/>
            <p:nvPr/>
          </p:nvSpPr>
          <p:spPr>
            <a:xfrm>
              <a:off x="378644" y="1686079"/>
              <a:ext cx="7355940" cy="1191554"/>
            </a:xfrm>
            <a:prstGeom prst="rect">
              <a:avLst/>
            </a:prstGeom>
          </p:spPr>
          <p:txBody>
            <a:bodyPr lIns="0" tIns="0" rIns="0" bIns="0" rtlCol="0" anchor="t">
              <a:spAutoFit/>
            </a:bodyPr>
            <a:lstStyle/>
            <a:p>
              <a:pPr algn="ctr">
                <a:lnSpc>
                  <a:spcPts val="7574"/>
                </a:lnSpc>
              </a:pPr>
              <a:r>
                <a:rPr lang="en-US" sz="5410">
                  <a:solidFill>
                    <a:srgbClr val="FFFFFF"/>
                  </a:solidFill>
                  <a:latin typeface="Lato 1 Bold"/>
                </a:rPr>
                <a:t>Experience route </a:t>
              </a:r>
            </a:p>
          </p:txBody>
        </p:sp>
      </p:grpSp>
      <p:sp>
        <p:nvSpPr>
          <p:cNvPr id="13" name="Freeform 13"/>
          <p:cNvSpPr/>
          <p:nvPr/>
        </p:nvSpPr>
        <p:spPr>
          <a:xfrm rot="8618244" flipV="1">
            <a:off x="6928760" y="5920561"/>
            <a:ext cx="2245813" cy="634442"/>
          </a:xfrm>
          <a:custGeom>
            <a:avLst/>
            <a:gdLst/>
            <a:ahLst/>
            <a:cxnLst/>
            <a:rect l="l" t="t" r="r" b="b"/>
            <a:pathLst>
              <a:path w="2245813" h="634442">
                <a:moveTo>
                  <a:pt x="0" y="634442"/>
                </a:moveTo>
                <a:lnTo>
                  <a:pt x="2245813" y="634442"/>
                </a:lnTo>
                <a:lnTo>
                  <a:pt x="2245813" y="0"/>
                </a:lnTo>
                <a:lnTo>
                  <a:pt x="0" y="0"/>
                </a:lnTo>
                <a:lnTo>
                  <a:pt x="0" y="63444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TextBox 14"/>
          <p:cNvSpPr txBox="1"/>
          <p:nvPr/>
        </p:nvSpPr>
        <p:spPr>
          <a:xfrm>
            <a:off x="1028700" y="923925"/>
            <a:ext cx="5044781" cy="2787660"/>
          </a:xfrm>
          <a:prstGeom prst="rect">
            <a:avLst/>
          </a:prstGeom>
        </p:spPr>
        <p:txBody>
          <a:bodyPr lIns="0" tIns="0" rIns="0" bIns="0" rtlCol="0" anchor="t">
            <a:spAutoFit/>
          </a:bodyPr>
          <a:lstStyle/>
          <a:p>
            <a:pPr algn="ctr">
              <a:lnSpc>
                <a:spcPts val="7424"/>
              </a:lnSpc>
            </a:pPr>
            <a:r>
              <a:rPr lang="en-US" sz="5303">
                <a:solidFill>
                  <a:srgbClr val="FFFFFF"/>
                </a:solidFill>
                <a:latin typeface="Lato 2 Bold"/>
              </a:rPr>
              <a:t>What is Standard </a:t>
            </a:r>
          </a:p>
          <a:p>
            <a:pPr algn="ctr">
              <a:lnSpc>
                <a:spcPts val="7424"/>
              </a:lnSpc>
            </a:pPr>
            <a:r>
              <a:rPr lang="en-US" sz="5303">
                <a:solidFill>
                  <a:srgbClr val="FFFFFF"/>
                </a:solidFill>
                <a:latin typeface="Lato 2 Bold"/>
              </a:rPr>
              <a:t>11?</a:t>
            </a:r>
          </a:p>
        </p:txBody>
      </p:sp>
      <p:sp>
        <p:nvSpPr>
          <p:cNvPr id="15" name="Freeform 15"/>
          <p:cNvSpPr/>
          <p:nvPr/>
        </p:nvSpPr>
        <p:spPr>
          <a:xfrm rot="3127991">
            <a:off x="9111775" y="6080531"/>
            <a:ext cx="2245813" cy="634442"/>
          </a:xfrm>
          <a:custGeom>
            <a:avLst/>
            <a:gdLst/>
            <a:ahLst/>
            <a:cxnLst/>
            <a:rect l="l" t="t" r="r" b="b"/>
            <a:pathLst>
              <a:path w="2245813" h="634442">
                <a:moveTo>
                  <a:pt x="0" y="0"/>
                </a:moveTo>
                <a:lnTo>
                  <a:pt x="2245813" y="0"/>
                </a:lnTo>
                <a:lnTo>
                  <a:pt x="2245813" y="634443"/>
                </a:lnTo>
                <a:lnTo>
                  <a:pt x="0" y="6344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42150" y="422467"/>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2"/>
            <a:stretch>
              <a:fillRect/>
            </a:stretch>
          </a:blipFill>
        </p:spPr>
        <p:txBody>
          <a:bodyPr/>
          <a:lstStyle/>
          <a:p>
            <a:endParaRPr lang="en-GB"/>
          </a:p>
        </p:txBody>
      </p:sp>
      <p:sp>
        <p:nvSpPr>
          <p:cNvPr id="3" name="Freeform 3"/>
          <p:cNvSpPr/>
          <p:nvPr/>
        </p:nvSpPr>
        <p:spPr>
          <a:xfrm>
            <a:off x="12935339" y="3020548"/>
            <a:ext cx="4174739" cy="4299825"/>
          </a:xfrm>
          <a:custGeom>
            <a:avLst/>
            <a:gdLst/>
            <a:ahLst/>
            <a:cxnLst/>
            <a:rect l="l" t="t" r="r" b="b"/>
            <a:pathLst>
              <a:path w="4174739" h="4299825">
                <a:moveTo>
                  <a:pt x="0" y="0"/>
                </a:moveTo>
                <a:lnTo>
                  <a:pt x="4174739" y="0"/>
                </a:lnTo>
                <a:lnTo>
                  <a:pt x="4174739" y="4299825"/>
                </a:lnTo>
                <a:lnTo>
                  <a:pt x="0" y="4299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778572" y="273245"/>
            <a:ext cx="5082944" cy="2924811"/>
          </a:xfrm>
          <a:custGeom>
            <a:avLst/>
            <a:gdLst/>
            <a:ahLst/>
            <a:cxnLst/>
            <a:rect l="l" t="t" r="r" b="b"/>
            <a:pathLst>
              <a:path w="5082944" h="2924811">
                <a:moveTo>
                  <a:pt x="0" y="0"/>
                </a:moveTo>
                <a:lnTo>
                  <a:pt x="5082944" y="0"/>
                </a:lnTo>
                <a:lnTo>
                  <a:pt x="5082944" y="2924811"/>
                </a:lnTo>
                <a:lnTo>
                  <a:pt x="0" y="2924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778572" y="3687005"/>
            <a:ext cx="5082944" cy="2924811"/>
          </a:xfrm>
          <a:custGeom>
            <a:avLst/>
            <a:gdLst/>
            <a:ahLst/>
            <a:cxnLst/>
            <a:rect l="l" t="t" r="r" b="b"/>
            <a:pathLst>
              <a:path w="5082944" h="2924811">
                <a:moveTo>
                  <a:pt x="0" y="0"/>
                </a:moveTo>
                <a:lnTo>
                  <a:pt x="5082944" y="0"/>
                </a:lnTo>
                <a:lnTo>
                  <a:pt x="5082944" y="2924811"/>
                </a:lnTo>
                <a:lnTo>
                  <a:pt x="0" y="2924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7135856" y="3681095"/>
            <a:ext cx="5082944" cy="2924811"/>
          </a:xfrm>
          <a:custGeom>
            <a:avLst/>
            <a:gdLst/>
            <a:ahLst/>
            <a:cxnLst/>
            <a:rect l="l" t="t" r="r" b="b"/>
            <a:pathLst>
              <a:path w="5082944" h="2924811">
                <a:moveTo>
                  <a:pt x="0" y="0"/>
                </a:moveTo>
                <a:lnTo>
                  <a:pt x="5082944" y="0"/>
                </a:lnTo>
                <a:lnTo>
                  <a:pt x="5082944" y="2924810"/>
                </a:lnTo>
                <a:lnTo>
                  <a:pt x="0" y="29248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7135856" y="422467"/>
            <a:ext cx="5082944" cy="2924811"/>
          </a:xfrm>
          <a:custGeom>
            <a:avLst/>
            <a:gdLst/>
            <a:ahLst/>
            <a:cxnLst/>
            <a:rect l="l" t="t" r="r" b="b"/>
            <a:pathLst>
              <a:path w="5082944" h="2924811">
                <a:moveTo>
                  <a:pt x="0" y="0"/>
                </a:moveTo>
                <a:lnTo>
                  <a:pt x="5082944" y="0"/>
                </a:lnTo>
                <a:lnTo>
                  <a:pt x="5082944" y="2924811"/>
                </a:lnTo>
                <a:lnTo>
                  <a:pt x="0" y="2924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778572" y="7097591"/>
            <a:ext cx="5082944" cy="2924811"/>
          </a:xfrm>
          <a:custGeom>
            <a:avLst/>
            <a:gdLst/>
            <a:ahLst/>
            <a:cxnLst/>
            <a:rect l="l" t="t" r="r" b="b"/>
            <a:pathLst>
              <a:path w="5082944" h="2924811">
                <a:moveTo>
                  <a:pt x="0" y="0"/>
                </a:moveTo>
                <a:lnTo>
                  <a:pt x="5082944" y="0"/>
                </a:lnTo>
                <a:lnTo>
                  <a:pt x="5082944" y="2924811"/>
                </a:lnTo>
                <a:lnTo>
                  <a:pt x="0" y="2924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7135856" y="6939280"/>
            <a:ext cx="5082944" cy="2924811"/>
          </a:xfrm>
          <a:custGeom>
            <a:avLst/>
            <a:gdLst/>
            <a:ahLst/>
            <a:cxnLst/>
            <a:rect l="l" t="t" r="r" b="b"/>
            <a:pathLst>
              <a:path w="5082944" h="2924811">
                <a:moveTo>
                  <a:pt x="0" y="0"/>
                </a:moveTo>
                <a:lnTo>
                  <a:pt x="5082944" y="0"/>
                </a:lnTo>
                <a:lnTo>
                  <a:pt x="5082944" y="2924811"/>
                </a:lnTo>
                <a:lnTo>
                  <a:pt x="0" y="2924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0" name="Group 10"/>
          <p:cNvGrpSpPr/>
          <p:nvPr/>
        </p:nvGrpSpPr>
        <p:grpSpPr>
          <a:xfrm rot="5400000">
            <a:off x="2884232" y="3094458"/>
            <a:ext cx="871625" cy="871625"/>
            <a:chOff x="0" y="0"/>
            <a:chExt cx="812800" cy="812800"/>
          </a:xfrm>
        </p:grpSpPr>
        <p:sp>
          <p:nvSpPr>
            <p:cNvPr id="11" name="Freeform 1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CE0F69"/>
            </a:solidFill>
          </p:spPr>
          <p:txBody>
            <a:bodyPr/>
            <a:lstStyle/>
            <a:p>
              <a:endParaRPr lang="en-GB"/>
            </a:p>
          </p:txBody>
        </p:sp>
        <p:sp>
          <p:nvSpPr>
            <p:cNvPr id="12" name="TextBox 12"/>
            <p:cNvSpPr txBox="1"/>
            <p:nvPr/>
          </p:nvSpPr>
          <p:spPr>
            <a:xfrm>
              <a:off x="0" y="155575"/>
              <a:ext cx="711200" cy="454025"/>
            </a:xfrm>
            <a:prstGeom prst="rect">
              <a:avLst/>
            </a:prstGeom>
          </p:spPr>
          <p:txBody>
            <a:bodyPr lIns="50800" tIns="50800" rIns="50800" bIns="50800" rtlCol="0" anchor="ctr"/>
            <a:lstStyle/>
            <a:p>
              <a:pPr algn="ctr">
                <a:lnSpc>
                  <a:spcPts val="2911"/>
                </a:lnSpc>
              </a:pPr>
              <a:endParaRPr/>
            </a:p>
          </p:txBody>
        </p:sp>
      </p:grpSp>
      <p:sp>
        <p:nvSpPr>
          <p:cNvPr id="13" name="TextBox 13"/>
          <p:cNvSpPr txBox="1"/>
          <p:nvPr/>
        </p:nvSpPr>
        <p:spPr>
          <a:xfrm>
            <a:off x="12676774" y="4024565"/>
            <a:ext cx="5044781" cy="1848466"/>
          </a:xfrm>
          <a:prstGeom prst="rect">
            <a:avLst/>
          </a:prstGeom>
        </p:spPr>
        <p:txBody>
          <a:bodyPr lIns="0" tIns="0" rIns="0" bIns="0" rtlCol="0" anchor="t">
            <a:spAutoFit/>
          </a:bodyPr>
          <a:lstStyle/>
          <a:p>
            <a:pPr algn="ctr">
              <a:lnSpc>
                <a:spcPts val="7424"/>
              </a:lnSpc>
            </a:pPr>
            <a:r>
              <a:rPr lang="en-US" sz="5303">
                <a:solidFill>
                  <a:srgbClr val="FFFFFF"/>
                </a:solidFill>
                <a:latin typeface="Lato 2 Bold"/>
              </a:rPr>
              <a:t>How is it delivered? </a:t>
            </a:r>
          </a:p>
        </p:txBody>
      </p:sp>
      <p:sp>
        <p:nvSpPr>
          <p:cNvPr id="14" name="TextBox 14"/>
          <p:cNvSpPr txBox="1"/>
          <p:nvPr/>
        </p:nvSpPr>
        <p:spPr>
          <a:xfrm>
            <a:off x="1322948" y="952500"/>
            <a:ext cx="3994192" cy="1244076"/>
          </a:xfrm>
          <a:prstGeom prst="rect">
            <a:avLst/>
          </a:prstGeom>
        </p:spPr>
        <p:txBody>
          <a:bodyPr lIns="0" tIns="0" rIns="0" bIns="0" rtlCol="0" anchor="t">
            <a:spAutoFit/>
          </a:bodyPr>
          <a:lstStyle/>
          <a:p>
            <a:pPr marL="389292" lvl="1" algn="ctr">
              <a:lnSpc>
                <a:spcPts val="5048"/>
              </a:lnSpc>
            </a:pPr>
            <a:r>
              <a:rPr lang="en-US" sz="3606" dirty="0">
                <a:solidFill>
                  <a:srgbClr val="FFFFFF"/>
                </a:solidFill>
                <a:latin typeface="Lato 1 Bold"/>
              </a:rPr>
              <a:t>1.Preparation for Day One</a:t>
            </a:r>
          </a:p>
        </p:txBody>
      </p:sp>
      <p:sp>
        <p:nvSpPr>
          <p:cNvPr id="15" name="TextBox 15"/>
          <p:cNvSpPr txBox="1"/>
          <p:nvPr/>
        </p:nvSpPr>
        <p:spPr>
          <a:xfrm>
            <a:off x="1322948" y="4195455"/>
            <a:ext cx="3994192" cy="1873812"/>
          </a:xfrm>
          <a:prstGeom prst="rect">
            <a:avLst/>
          </a:prstGeom>
        </p:spPr>
        <p:txBody>
          <a:bodyPr lIns="0" tIns="0" rIns="0" bIns="0" rtlCol="0" anchor="t">
            <a:spAutoFit/>
          </a:bodyPr>
          <a:lstStyle/>
          <a:p>
            <a:pPr algn="ctr">
              <a:lnSpc>
                <a:spcPts val="5048"/>
              </a:lnSpc>
            </a:pPr>
            <a:r>
              <a:rPr lang="en-US" sz="3606">
                <a:solidFill>
                  <a:srgbClr val="FFFFFF"/>
                </a:solidFill>
                <a:latin typeface="Lato 1 Bold"/>
              </a:rPr>
              <a:t>2. Day One – Two sessions with work to do in between</a:t>
            </a:r>
          </a:p>
        </p:txBody>
      </p:sp>
      <p:sp>
        <p:nvSpPr>
          <p:cNvPr id="16" name="TextBox 16"/>
          <p:cNvSpPr txBox="1"/>
          <p:nvPr/>
        </p:nvSpPr>
        <p:spPr>
          <a:xfrm>
            <a:off x="925022" y="7653557"/>
            <a:ext cx="4790043" cy="1873812"/>
          </a:xfrm>
          <a:prstGeom prst="rect">
            <a:avLst/>
          </a:prstGeom>
        </p:spPr>
        <p:txBody>
          <a:bodyPr lIns="0" tIns="0" rIns="0" bIns="0" rtlCol="0" anchor="t">
            <a:spAutoFit/>
          </a:bodyPr>
          <a:lstStyle/>
          <a:p>
            <a:pPr algn="ctr">
              <a:lnSpc>
                <a:spcPts val="5048"/>
              </a:lnSpc>
            </a:pPr>
            <a:r>
              <a:rPr lang="en-US" sz="3606">
                <a:solidFill>
                  <a:srgbClr val="FFFFFF"/>
                </a:solidFill>
                <a:latin typeface="Lato 1 Bold"/>
              </a:rPr>
              <a:t>3. Prepare draft tasks, other preparation materials</a:t>
            </a:r>
          </a:p>
        </p:txBody>
      </p:sp>
      <p:sp>
        <p:nvSpPr>
          <p:cNvPr id="17" name="TextBox 17"/>
          <p:cNvSpPr txBox="1"/>
          <p:nvPr/>
        </p:nvSpPr>
        <p:spPr>
          <a:xfrm>
            <a:off x="7680232" y="843729"/>
            <a:ext cx="3994192" cy="1873812"/>
          </a:xfrm>
          <a:prstGeom prst="rect">
            <a:avLst/>
          </a:prstGeom>
        </p:spPr>
        <p:txBody>
          <a:bodyPr lIns="0" tIns="0" rIns="0" bIns="0" rtlCol="0" anchor="t">
            <a:spAutoFit/>
          </a:bodyPr>
          <a:lstStyle/>
          <a:p>
            <a:pPr algn="ctr">
              <a:lnSpc>
                <a:spcPts val="5048"/>
              </a:lnSpc>
            </a:pPr>
            <a:r>
              <a:rPr lang="en-US" sz="3606">
                <a:solidFill>
                  <a:srgbClr val="FFFFFF"/>
                </a:solidFill>
                <a:latin typeface="Lato 1 Bold"/>
              </a:rPr>
              <a:t>4. Day 2 - Between 6-8 weeks after Day 1</a:t>
            </a:r>
          </a:p>
        </p:txBody>
      </p:sp>
      <p:sp>
        <p:nvSpPr>
          <p:cNvPr id="18" name="TextBox 18"/>
          <p:cNvSpPr txBox="1"/>
          <p:nvPr/>
        </p:nvSpPr>
        <p:spPr>
          <a:xfrm>
            <a:off x="7680232" y="4168273"/>
            <a:ext cx="3994192" cy="1873812"/>
          </a:xfrm>
          <a:prstGeom prst="rect">
            <a:avLst/>
          </a:prstGeom>
        </p:spPr>
        <p:txBody>
          <a:bodyPr lIns="0" tIns="0" rIns="0" bIns="0" rtlCol="0" anchor="t">
            <a:spAutoFit/>
          </a:bodyPr>
          <a:lstStyle/>
          <a:p>
            <a:pPr algn="ctr">
              <a:lnSpc>
                <a:spcPts val="5048"/>
              </a:lnSpc>
            </a:pPr>
            <a:r>
              <a:rPr lang="en-US" sz="3606">
                <a:solidFill>
                  <a:srgbClr val="FFFFFF"/>
                </a:solidFill>
                <a:latin typeface="Lato 1 Bold"/>
              </a:rPr>
              <a:t>5. Assessment day - Between 4-12 weeks after Day 2</a:t>
            </a:r>
          </a:p>
        </p:txBody>
      </p:sp>
      <p:sp>
        <p:nvSpPr>
          <p:cNvPr id="19" name="TextBox 19"/>
          <p:cNvSpPr txBox="1"/>
          <p:nvPr/>
        </p:nvSpPr>
        <p:spPr>
          <a:xfrm>
            <a:off x="7680232" y="7425055"/>
            <a:ext cx="3994192" cy="2503549"/>
          </a:xfrm>
          <a:prstGeom prst="rect">
            <a:avLst/>
          </a:prstGeom>
        </p:spPr>
        <p:txBody>
          <a:bodyPr lIns="0" tIns="0" rIns="0" bIns="0" rtlCol="0" anchor="t">
            <a:spAutoFit/>
          </a:bodyPr>
          <a:lstStyle/>
          <a:p>
            <a:pPr algn="ctr">
              <a:lnSpc>
                <a:spcPts val="5048"/>
              </a:lnSpc>
            </a:pPr>
            <a:r>
              <a:rPr lang="en-US" sz="3606">
                <a:solidFill>
                  <a:srgbClr val="FFFFFF"/>
                </a:solidFill>
                <a:latin typeface="Lato 1 Bold"/>
              </a:rPr>
              <a:t>6. Moderation - Success - Celebration!</a:t>
            </a:r>
          </a:p>
          <a:p>
            <a:pPr algn="ctr">
              <a:lnSpc>
                <a:spcPts val="5048"/>
              </a:lnSpc>
            </a:pPr>
            <a:endParaRPr lang="en-US" sz="3606">
              <a:solidFill>
                <a:srgbClr val="FFFFFF"/>
              </a:solidFill>
              <a:latin typeface="Lato 1 Bold"/>
            </a:endParaRPr>
          </a:p>
        </p:txBody>
      </p:sp>
      <p:grpSp>
        <p:nvGrpSpPr>
          <p:cNvPr id="20" name="Group 20"/>
          <p:cNvGrpSpPr/>
          <p:nvPr/>
        </p:nvGrpSpPr>
        <p:grpSpPr>
          <a:xfrm rot="5400000">
            <a:off x="2884232" y="6553624"/>
            <a:ext cx="871625" cy="871625"/>
            <a:chOff x="0" y="0"/>
            <a:chExt cx="812800" cy="812800"/>
          </a:xfrm>
        </p:grpSpPr>
        <p:sp>
          <p:nvSpPr>
            <p:cNvPr id="21" name="Freeform 2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CE0F69"/>
            </a:solidFill>
          </p:spPr>
          <p:txBody>
            <a:bodyPr/>
            <a:lstStyle/>
            <a:p>
              <a:endParaRPr lang="en-GB"/>
            </a:p>
          </p:txBody>
        </p:sp>
        <p:sp>
          <p:nvSpPr>
            <p:cNvPr id="22" name="TextBox 22"/>
            <p:cNvSpPr txBox="1"/>
            <p:nvPr/>
          </p:nvSpPr>
          <p:spPr>
            <a:xfrm>
              <a:off x="0" y="155575"/>
              <a:ext cx="711200" cy="454025"/>
            </a:xfrm>
            <a:prstGeom prst="rect">
              <a:avLst/>
            </a:prstGeom>
          </p:spPr>
          <p:txBody>
            <a:bodyPr lIns="50800" tIns="50800" rIns="50800" bIns="50800" rtlCol="0" anchor="ctr"/>
            <a:lstStyle/>
            <a:p>
              <a:pPr algn="ctr">
                <a:lnSpc>
                  <a:spcPts val="2911"/>
                </a:lnSpc>
              </a:pPr>
              <a:endParaRPr/>
            </a:p>
          </p:txBody>
        </p:sp>
      </p:grpSp>
      <p:grpSp>
        <p:nvGrpSpPr>
          <p:cNvPr id="23" name="Group 23"/>
          <p:cNvGrpSpPr/>
          <p:nvPr/>
        </p:nvGrpSpPr>
        <p:grpSpPr>
          <a:xfrm rot="5400000">
            <a:off x="2771348" y="9928605"/>
            <a:ext cx="871625" cy="871625"/>
            <a:chOff x="0" y="0"/>
            <a:chExt cx="812800" cy="812800"/>
          </a:xfrm>
        </p:grpSpPr>
        <p:sp>
          <p:nvSpPr>
            <p:cNvPr id="24" name="Freeform 2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CE0F69"/>
            </a:solidFill>
          </p:spPr>
          <p:txBody>
            <a:bodyPr/>
            <a:lstStyle/>
            <a:p>
              <a:endParaRPr lang="en-GB"/>
            </a:p>
          </p:txBody>
        </p:sp>
        <p:sp>
          <p:nvSpPr>
            <p:cNvPr id="25" name="TextBox 25"/>
            <p:cNvSpPr txBox="1"/>
            <p:nvPr/>
          </p:nvSpPr>
          <p:spPr>
            <a:xfrm>
              <a:off x="0" y="155575"/>
              <a:ext cx="711200" cy="454025"/>
            </a:xfrm>
            <a:prstGeom prst="rect">
              <a:avLst/>
            </a:prstGeom>
          </p:spPr>
          <p:txBody>
            <a:bodyPr lIns="50800" tIns="50800" rIns="50800" bIns="50800" rtlCol="0" anchor="ctr"/>
            <a:lstStyle/>
            <a:p>
              <a:pPr algn="ctr">
                <a:lnSpc>
                  <a:spcPts val="2911"/>
                </a:lnSpc>
              </a:pPr>
              <a:endParaRPr/>
            </a:p>
          </p:txBody>
        </p:sp>
      </p:grpSp>
      <p:grpSp>
        <p:nvGrpSpPr>
          <p:cNvPr id="26" name="Group 26"/>
          <p:cNvGrpSpPr/>
          <p:nvPr/>
        </p:nvGrpSpPr>
        <p:grpSpPr>
          <a:xfrm rot="5400000">
            <a:off x="9175195" y="-79666"/>
            <a:ext cx="1004266" cy="871625"/>
            <a:chOff x="0" y="0"/>
            <a:chExt cx="936490" cy="812800"/>
          </a:xfrm>
        </p:grpSpPr>
        <p:sp>
          <p:nvSpPr>
            <p:cNvPr id="27" name="Freeform 27"/>
            <p:cNvSpPr/>
            <p:nvPr/>
          </p:nvSpPr>
          <p:spPr>
            <a:xfrm>
              <a:off x="0" y="0"/>
              <a:ext cx="936490" cy="812800"/>
            </a:xfrm>
            <a:custGeom>
              <a:avLst/>
              <a:gdLst/>
              <a:ahLst/>
              <a:cxnLst/>
              <a:rect l="l" t="t" r="r" b="b"/>
              <a:pathLst>
                <a:path w="936490" h="812800">
                  <a:moveTo>
                    <a:pt x="936490" y="406400"/>
                  </a:moveTo>
                  <a:lnTo>
                    <a:pt x="530090" y="0"/>
                  </a:lnTo>
                  <a:lnTo>
                    <a:pt x="530090" y="203200"/>
                  </a:lnTo>
                  <a:lnTo>
                    <a:pt x="0" y="203200"/>
                  </a:lnTo>
                  <a:lnTo>
                    <a:pt x="0" y="609600"/>
                  </a:lnTo>
                  <a:lnTo>
                    <a:pt x="530090" y="609600"/>
                  </a:lnTo>
                  <a:lnTo>
                    <a:pt x="530090" y="812800"/>
                  </a:lnTo>
                  <a:lnTo>
                    <a:pt x="936490" y="406400"/>
                  </a:lnTo>
                  <a:close/>
                </a:path>
              </a:pathLst>
            </a:custGeom>
            <a:solidFill>
              <a:srgbClr val="CE0F69"/>
            </a:solidFill>
          </p:spPr>
          <p:txBody>
            <a:bodyPr/>
            <a:lstStyle/>
            <a:p>
              <a:endParaRPr lang="en-GB"/>
            </a:p>
          </p:txBody>
        </p:sp>
        <p:sp>
          <p:nvSpPr>
            <p:cNvPr id="28" name="TextBox 28"/>
            <p:cNvSpPr txBox="1"/>
            <p:nvPr/>
          </p:nvSpPr>
          <p:spPr>
            <a:xfrm>
              <a:off x="0" y="155575"/>
              <a:ext cx="711200" cy="454025"/>
            </a:xfrm>
            <a:prstGeom prst="rect">
              <a:avLst/>
            </a:prstGeom>
          </p:spPr>
          <p:txBody>
            <a:bodyPr lIns="50800" tIns="50800" rIns="50800" bIns="50800" rtlCol="0" anchor="ctr"/>
            <a:lstStyle/>
            <a:p>
              <a:pPr algn="ctr">
                <a:lnSpc>
                  <a:spcPts val="2911"/>
                </a:lnSpc>
              </a:pPr>
              <a:endParaRPr/>
            </a:p>
          </p:txBody>
        </p:sp>
      </p:grpSp>
      <p:grpSp>
        <p:nvGrpSpPr>
          <p:cNvPr id="29" name="Group 29"/>
          <p:cNvGrpSpPr/>
          <p:nvPr/>
        </p:nvGrpSpPr>
        <p:grpSpPr>
          <a:xfrm rot="5400000">
            <a:off x="9241516" y="3094458"/>
            <a:ext cx="871625" cy="871625"/>
            <a:chOff x="0" y="0"/>
            <a:chExt cx="812800" cy="812800"/>
          </a:xfrm>
        </p:grpSpPr>
        <p:sp>
          <p:nvSpPr>
            <p:cNvPr id="30" name="Freeform 30"/>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CE0F69"/>
            </a:solidFill>
          </p:spPr>
          <p:txBody>
            <a:bodyPr/>
            <a:lstStyle/>
            <a:p>
              <a:endParaRPr lang="en-GB"/>
            </a:p>
          </p:txBody>
        </p:sp>
        <p:sp>
          <p:nvSpPr>
            <p:cNvPr id="31" name="TextBox 31"/>
            <p:cNvSpPr txBox="1"/>
            <p:nvPr/>
          </p:nvSpPr>
          <p:spPr>
            <a:xfrm>
              <a:off x="0" y="155575"/>
              <a:ext cx="711200" cy="454025"/>
            </a:xfrm>
            <a:prstGeom prst="rect">
              <a:avLst/>
            </a:prstGeom>
          </p:spPr>
          <p:txBody>
            <a:bodyPr lIns="50800" tIns="50800" rIns="50800" bIns="50800" rtlCol="0" anchor="ctr"/>
            <a:lstStyle/>
            <a:p>
              <a:pPr algn="ctr">
                <a:lnSpc>
                  <a:spcPts val="2911"/>
                </a:lnSpc>
              </a:pPr>
              <a:endParaRPr/>
            </a:p>
          </p:txBody>
        </p:sp>
      </p:grpSp>
      <p:grpSp>
        <p:nvGrpSpPr>
          <p:cNvPr id="32" name="Group 32"/>
          <p:cNvGrpSpPr/>
          <p:nvPr/>
        </p:nvGrpSpPr>
        <p:grpSpPr>
          <a:xfrm rot="5400000">
            <a:off x="9241516" y="6423085"/>
            <a:ext cx="871625" cy="871625"/>
            <a:chOff x="0" y="0"/>
            <a:chExt cx="812800" cy="812800"/>
          </a:xfrm>
        </p:grpSpPr>
        <p:sp>
          <p:nvSpPr>
            <p:cNvPr id="33" name="Freeform 3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CE0F69"/>
            </a:solidFill>
          </p:spPr>
          <p:txBody>
            <a:bodyPr/>
            <a:lstStyle/>
            <a:p>
              <a:endParaRPr lang="en-GB"/>
            </a:p>
          </p:txBody>
        </p:sp>
        <p:sp>
          <p:nvSpPr>
            <p:cNvPr id="34" name="TextBox 34"/>
            <p:cNvSpPr txBox="1"/>
            <p:nvPr/>
          </p:nvSpPr>
          <p:spPr>
            <a:xfrm>
              <a:off x="0" y="155575"/>
              <a:ext cx="711200" cy="454025"/>
            </a:xfrm>
            <a:prstGeom prst="rect">
              <a:avLst/>
            </a:prstGeom>
          </p:spPr>
          <p:txBody>
            <a:bodyPr lIns="50800" tIns="50800" rIns="50800" bIns="50800" rtlCol="0" anchor="ctr"/>
            <a:lstStyle/>
            <a:p>
              <a:pPr algn="ctr">
                <a:lnSpc>
                  <a:spcPts val="2911"/>
                </a:lnSpc>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420" y="284040"/>
            <a:ext cx="7150992" cy="4114800"/>
          </a:xfrm>
          <a:custGeom>
            <a:avLst/>
            <a:gdLst/>
            <a:ahLst/>
            <a:cxnLst/>
            <a:rect l="l" t="t" r="r" b="b"/>
            <a:pathLst>
              <a:path w="7150992" h="4114800">
                <a:moveTo>
                  <a:pt x="0" y="0"/>
                </a:moveTo>
                <a:lnTo>
                  <a:pt x="7150992" y="0"/>
                </a:lnTo>
                <a:lnTo>
                  <a:pt x="71509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698505" y="1175696"/>
            <a:ext cx="6408822" cy="2207663"/>
          </a:xfrm>
          <a:prstGeom prst="rect">
            <a:avLst/>
          </a:prstGeom>
        </p:spPr>
        <p:txBody>
          <a:bodyPr lIns="0" tIns="0" rIns="0" bIns="0" rtlCol="0" anchor="t">
            <a:spAutoFit/>
          </a:bodyPr>
          <a:lstStyle/>
          <a:p>
            <a:pPr algn="ctr">
              <a:lnSpc>
                <a:spcPts val="8872"/>
              </a:lnSpc>
            </a:pPr>
            <a:r>
              <a:rPr lang="en-US" sz="6337">
                <a:solidFill>
                  <a:srgbClr val="FFFFFF"/>
                </a:solidFill>
                <a:latin typeface="Lato 2 Bold"/>
              </a:rPr>
              <a:t>Writing about your work </a:t>
            </a:r>
          </a:p>
        </p:txBody>
      </p:sp>
      <p:grpSp>
        <p:nvGrpSpPr>
          <p:cNvPr id="4" name="Group 4"/>
          <p:cNvGrpSpPr>
            <a:grpSpLocks noChangeAspect="1"/>
          </p:cNvGrpSpPr>
          <p:nvPr/>
        </p:nvGrpSpPr>
        <p:grpSpPr>
          <a:xfrm>
            <a:off x="327420" y="4398840"/>
            <a:ext cx="5684442" cy="5684442"/>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612" r="-19612"/>
              </a:stretch>
            </a:blipFill>
          </p:spPr>
          <p:txBody>
            <a:bodyPr/>
            <a:lstStyle/>
            <a:p>
              <a:endParaRPr lang="en-GB"/>
            </a:p>
          </p:txBody>
        </p:sp>
      </p:grpSp>
      <p:sp>
        <p:nvSpPr>
          <p:cNvPr id="6" name="Freeform 6"/>
          <p:cNvSpPr/>
          <p:nvPr/>
        </p:nvSpPr>
        <p:spPr>
          <a:xfrm>
            <a:off x="6815202" y="3320013"/>
            <a:ext cx="11068332" cy="6432429"/>
          </a:xfrm>
          <a:custGeom>
            <a:avLst/>
            <a:gdLst/>
            <a:ahLst/>
            <a:cxnLst/>
            <a:rect l="l" t="t" r="r" b="b"/>
            <a:pathLst>
              <a:path w="11068332" h="6432429">
                <a:moveTo>
                  <a:pt x="0" y="0"/>
                </a:moveTo>
                <a:lnTo>
                  <a:pt x="11068333" y="0"/>
                </a:lnTo>
                <a:lnTo>
                  <a:pt x="11068333" y="6432428"/>
                </a:lnTo>
                <a:lnTo>
                  <a:pt x="0" y="6432428"/>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7" name="TextBox 7"/>
          <p:cNvSpPr txBox="1"/>
          <p:nvPr/>
        </p:nvSpPr>
        <p:spPr>
          <a:xfrm>
            <a:off x="7900613" y="4173469"/>
            <a:ext cx="8897510" cy="4677891"/>
          </a:xfrm>
          <a:prstGeom prst="rect">
            <a:avLst/>
          </a:prstGeom>
        </p:spPr>
        <p:txBody>
          <a:bodyPr lIns="0" tIns="0" rIns="0" bIns="0" rtlCol="0" anchor="t">
            <a:spAutoFit/>
          </a:bodyPr>
          <a:lstStyle/>
          <a:p>
            <a:pPr algn="ctr">
              <a:lnSpc>
                <a:spcPts val="3088"/>
              </a:lnSpc>
            </a:pPr>
            <a:r>
              <a:rPr lang="en-US" sz="2206">
                <a:solidFill>
                  <a:srgbClr val="FFFFFF"/>
                </a:solidFill>
                <a:latin typeface="Lato 1 Bold"/>
              </a:rPr>
              <a:t>The Level 3 Teaching Assistant (TA) programme is ideal for anyone already working in or looking for a career in a teaching support role. </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All learners will gain, as a minimum, the fundamental knowledge and develop the skills &amp; behaviours required to support teachers to enhance pupil learning either in groups or individually.</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Learners will also be able to personalise their pathways based on their choice of specialist area(s). </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The programme lasts for 15 months plus EPA.</a:t>
            </a:r>
          </a:p>
          <a:p>
            <a:pPr algn="ctr">
              <a:lnSpc>
                <a:spcPts val="3088"/>
              </a:lnSpc>
            </a:pPr>
            <a:endParaRPr lang="en-US" sz="2206">
              <a:solidFill>
                <a:srgbClr val="FFFFFF"/>
              </a:solidFill>
              <a:latin typeface="Lato 1 Bold"/>
            </a:endParaRPr>
          </a:p>
        </p:txBody>
      </p:sp>
      <p:sp>
        <p:nvSpPr>
          <p:cNvPr id="8" name="Freeform 8"/>
          <p:cNvSpPr/>
          <p:nvPr/>
        </p:nvSpPr>
        <p:spPr>
          <a:xfrm>
            <a:off x="6501656" y="3201625"/>
            <a:ext cx="11534279" cy="6703216"/>
          </a:xfrm>
          <a:custGeom>
            <a:avLst/>
            <a:gdLst/>
            <a:ahLst/>
            <a:cxnLst/>
            <a:rect l="l" t="t" r="r" b="b"/>
            <a:pathLst>
              <a:path w="11534279" h="6703216">
                <a:moveTo>
                  <a:pt x="0" y="0"/>
                </a:moveTo>
                <a:lnTo>
                  <a:pt x="11534279" y="0"/>
                </a:lnTo>
                <a:lnTo>
                  <a:pt x="11534279" y="6703216"/>
                </a:lnTo>
                <a:lnTo>
                  <a:pt x="0" y="6703216"/>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9" name="Freeform 9"/>
          <p:cNvSpPr/>
          <p:nvPr/>
        </p:nvSpPr>
        <p:spPr>
          <a:xfrm>
            <a:off x="13642150" y="422467"/>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5"/>
            <a:stretch>
              <a:fillRect/>
            </a:stretch>
          </a:blipFill>
        </p:spPr>
        <p:txBody>
          <a:bodyPr/>
          <a:lstStyle/>
          <a:p>
            <a:endParaRPr lang="en-GB"/>
          </a:p>
        </p:txBody>
      </p:sp>
      <p:sp>
        <p:nvSpPr>
          <p:cNvPr id="10" name="TextBox 10"/>
          <p:cNvSpPr txBox="1"/>
          <p:nvPr/>
        </p:nvSpPr>
        <p:spPr>
          <a:xfrm>
            <a:off x="7527022" y="4332165"/>
            <a:ext cx="9483546" cy="4283782"/>
          </a:xfrm>
          <a:prstGeom prst="rect">
            <a:avLst/>
          </a:prstGeom>
        </p:spPr>
        <p:txBody>
          <a:bodyPr lIns="0" tIns="0" rIns="0" bIns="0" rtlCol="0" anchor="t">
            <a:spAutoFit/>
          </a:bodyPr>
          <a:lstStyle/>
          <a:p>
            <a:pPr>
              <a:lnSpc>
                <a:spcPts val="3811"/>
              </a:lnSpc>
              <a:spcBef>
                <a:spcPct val="0"/>
              </a:spcBef>
            </a:pPr>
            <a:r>
              <a:rPr lang="en-US" sz="2722">
                <a:solidFill>
                  <a:srgbClr val="FFFFFF"/>
                </a:solidFill>
                <a:latin typeface="Lato 1 Bold"/>
              </a:rPr>
              <a:t>You will be asked to write about your work. There are a lot of support materials, and we also check one of your draft practice pieces, you can: </a:t>
            </a:r>
          </a:p>
          <a:p>
            <a:pPr>
              <a:lnSpc>
                <a:spcPts val="3811"/>
              </a:lnSpc>
              <a:spcBef>
                <a:spcPct val="0"/>
              </a:spcBef>
            </a:pPr>
            <a:endParaRPr lang="en-US" sz="2722">
              <a:solidFill>
                <a:srgbClr val="FFFFFF"/>
              </a:solidFill>
              <a:latin typeface="Lato 1 Bold"/>
            </a:endParaRPr>
          </a:p>
          <a:p>
            <a:pPr marL="587718" lvl="1" indent="-293859">
              <a:lnSpc>
                <a:spcPts val="3811"/>
              </a:lnSpc>
              <a:buFont typeface="Arial"/>
              <a:buChar char="•"/>
            </a:pPr>
            <a:r>
              <a:rPr lang="en-US" sz="2722">
                <a:solidFill>
                  <a:srgbClr val="FFFFFF"/>
                </a:solidFill>
                <a:latin typeface="Lato 1 Bold"/>
              </a:rPr>
              <a:t>Write about a good one-to-one lesson</a:t>
            </a:r>
          </a:p>
          <a:p>
            <a:pPr marL="587718" lvl="1" indent="-293859">
              <a:lnSpc>
                <a:spcPts val="3811"/>
              </a:lnSpc>
              <a:buFont typeface="Arial"/>
              <a:buChar char="•"/>
            </a:pPr>
            <a:r>
              <a:rPr lang="en-US" sz="2722">
                <a:solidFill>
                  <a:srgbClr val="FFFFFF"/>
                </a:solidFill>
                <a:latin typeface="Lato 1 Bold"/>
              </a:rPr>
              <a:t>Write about a good group lesson</a:t>
            </a:r>
          </a:p>
          <a:p>
            <a:pPr marL="587718" lvl="1" indent="-293859">
              <a:lnSpc>
                <a:spcPts val="3811"/>
              </a:lnSpc>
              <a:buFont typeface="Arial"/>
              <a:buChar char="•"/>
            </a:pPr>
            <a:r>
              <a:rPr lang="en-US" sz="2722">
                <a:solidFill>
                  <a:srgbClr val="FFFFFF"/>
                </a:solidFill>
                <a:latin typeface="Lato 1 Bold"/>
              </a:rPr>
              <a:t>Write about a whole class! No teacher present! </a:t>
            </a:r>
          </a:p>
          <a:p>
            <a:pPr marL="587718" lvl="1" indent="-293859">
              <a:lnSpc>
                <a:spcPts val="3811"/>
              </a:lnSpc>
              <a:buFont typeface="Arial"/>
              <a:buChar char="•"/>
            </a:pPr>
            <a:r>
              <a:rPr lang="en-US" sz="2722">
                <a:solidFill>
                  <a:srgbClr val="FFFFFF"/>
                </a:solidFill>
                <a:latin typeface="Lato 1 Bold"/>
              </a:rPr>
              <a:t>Write about 5 other things you did at work – other lessons, playground duty, assembly, incidents…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420" y="284040"/>
            <a:ext cx="7150992" cy="4114800"/>
          </a:xfrm>
          <a:custGeom>
            <a:avLst/>
            <a:gdLst/>
            <a:ahLst/>
            <a:cxnLst/>
            <a:rect l="l" t="t" r="r" b="b"/>
            <a:pathLst>
              <a:path w="7150992" h="4114800">
                <a:moveTo>
                  <a:pt x="0" y="0"/>
                </a:moveTo>
                <a:lnTo>
                  <a:pt x="7150992" y="0"/>
                </a:lnTo>
                <a:lnTo>
                  <a:pt x="71509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698505" y="1175696"/>
            <a:ext cx="6408822" cy="2207663"/>
          </a:xfrm>
          <a:prstGeom prst="rect">
            <a:avLst/>
          </a:prstGeom>
        </p:spPr>
        <p:txBody>
          <a:bodyPr lIns="0" tIns="0" rIns="0" bIns="0" rtlCol="0" anchor="t">
            <a:spAutoFit/>
          </a:bodyPr>
          <a:lstStyle/>
          <a:p>
            <a:pPr algn="ctr">
              <a:lnSpc>
                <a:spcPts val="8872"/>
              </a:lnSpc>
            </a:pPr>
            <a:r>
              <a:rPr lang="en-US" sz="6337">
                <a:solidFill>
                  <a:srgbClr val="FFFFFF"/>
                </a:solidFill>
                <a:latin typeface="Lato 2 Bold"/>
              </a:rPr>
              <a:t>Documents for evidence</a:t>
            </a:r>
          </a:p>
        </p:txBody>
      </p:sp>
      <p:grpSp>
        <p:nvGrpSpPr>
          <p:cNvPr id="4" name="Group 4"/>
          <p:cNvGrpSpPr>
            <a:grpSpLocks noChangeAspect="1"/>
          </p:cNvGrpSpPr>
          <p:nvPr/>
        </p:nvGrpSpPr>
        <p:grpSpPr>
          <a:xfrm>
            <a:off x="327420" y="4398840"/>
            <a:ext cx="5684442" cy="5684442"/>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612" r="-19612"/>
              </a:stretch>
            </a:blipFill>
          </p:spPr>
          <p:txBody>
            <a:bodyPr/>
            <a:lstStyle/>
            <a:p>
              <a:endParaRPr lang="en-GB"/>
            </a:p>
          </p:txBody>
        </p:sp>
      </p:grpSp>
      <p:sp>
        <p:nvSpPr>
          <p:cNvPr id="6" name="Freeform 6"/>
          <p:cNvSpPr/>
          <p:nvPr/>
        </p:nvSpPr>
        <p:spPr>
          <a:xfrm>
            <a:off x="6815202" y="3320013"/>
            <a:ext cx="11068332" cy="6432429"/>
          </a:xfrm>
          <a:custGeom>
            <a:avLst/>
            <a:gdLst/>
            <a:ahLst/>
            <a:cxnLst/>
            <a:rect l="l" t="t" r="r" b="b"/>
            <a:pathLst>
              <a:path w="11068332" h="6432429">
                <a:moveTo>
                  <a:pt x="0" y="0"/>
                </a:moveTo>
                <a:lnTo>
                  <a:pt x="11068333" y="0"/>
                </a:lnTo>
                <a:lnTo>
                  <a:pt x="11068333" y="6432428"/>
                </a:lnTo>
                <a:lnTo>
                  <a:pt x="0" y="6432428"/>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7" name="TextBox 7"/>
          <p:cNvSpPr txBox="1"/>
          <p:nvPr/>
        </p:nvSpPr>
        <p:spPr>
          <a:xfrm>
            <a:off x="7900613" y="4173469"/>
            <a:ext cx="8897510" cy="4677891"/>
          </a:xfrm>
          <a:prstGeom prst="rect">
            <a:avLst/>
          </a:prstGeom>
        </p:spPr>
        <p:txBody>
          <a:bodyPr lIns="0" tIns="0" rIns="0" bIns="0" rtlCol="0" anchor="t">
            <a:spAutoFit/>
          </a:bodyPr>
          <a:lstStyle/>
          <a:p>
            <a:pPr algn="ctr">
              <a:lnSpc>
                <a:spcPts val="3088"/>
              </a:lnSpc>
            </a:pPr>
            <a:r>
              <a:rPr lang="en-US" sz="2206">
                <a:solidFill>
                  <a:srgbClr val="FFFFFF"/>
                </a:solidFill>
                <a:latin typeface="Lato 1 Bold"/>
              </a:rPr>
              <a:t>The Level 3 Teaching Assistant (TA) programme is ideal for anyone already working in or looking for a career in a teaching support role. </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All learners will gain, as a minimum, the fundamental knowledge and develop the skills &amp; behaviours required to support teachers to enhance pupil learning either in groups or individually.</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Learners will also be able to personalise their pathways based on their choice of specialist area(s). </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The programme lasts for 15 months plus EPA.</a:t>
            </a:r>
          </a:p>
          <a:p>
            <a:pPr algn="ctr">
              <a:lnSpc>
                <a:spcPts val="3088"/>
              </a:lnSpc>
            </a:pPr>
            <a:endParaRPr lang="en-US" sz="2206">
              <a:solidFill>
                <a:srgbClr val="FFFFFF"/>
              </a:solidFill>
              <a:latin typeface="Lato 1 Bold"/>
            </a:endParaRPr>
          </a:p>
        </p:txBody>
      </p:sp>
      <p:sp>
        <p:nvSpPr>
          <p:cNvPr id="8" name="Freeform 8"/>
          <p:cNvSpPr/>
          <p:nvPr/>
        </p:nvSpPr>
        <p:spPr>
          <a:xfrm>
            <a:off x="6501656" y="3201625"/>
            <a:ext cx="11534279" cy="6703216"/>
          </a:xfrm>
          <a:custGeom>
            <a:avLst/>
            <a:gdLst/>
            <a:ahLst/>
            <a:cxnLst/>
            <a:rect l="l" t="t" r="r" b="b"/>
            <a:pathLst>
              <a:path w="11534279" h="6703216">
                <a:moveTo>
                  <a:pt x="0" y="0"/>
                </a:moveTo>
                <a:lnTo>
                  <a:pt x="11534279" y="0"/>
                </a:lnTo>
                <a:lnTo>
                  <a:pt x="11534279" y="6703216"/>
                </a:lnTo>
                <a:lnTo>
                  <a:pt x="0" y="6703216"/>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9" name="Freeform 9"/>
          <p:cNvSpPr/>
          <p:nvPr/>
        </p:nvSpPr>
        <p:spPr>
          <a:xfrm>
            <a:off x="13642150" y="422467"/>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5"/>
            <a:stretch>
              <a:fillRect/>
            </a:stretch>
          </a:blipFill>
        </p:spPr>
        <p:txBody>
          <a:bodyPr/>
          <a:lstStyle/>
          <a:p>
            <a:endParaRPr lang="en-GB"/>
          </a:p>
        </p:txBody>
      </p:sp>
      <p:sp>
        <p:nvSpPr>
          <p:cNvPr id="10" name="TextBox 10"/>
          <p:cNvSpPr txBox="1"/>
          <p:nvPr/>
        </p:nvSpPr>
        <p:spPr>
          <a:xfrm>
            <a:off x="7262432" y="4778163"/>
            <a:ext cx="10173874" cy="4105801"/>
          </a:xfrm>
          <a:prstGeom prst="rect">
            <a:avLst/>
          </a:prstGeom>
        </p:spPr>
        <p:txBody>
          <a:bodyPr lIns="0" tIns="0" rIns="0" bIns="0" rtlCol="0" anchor="t">
            <a:spAutoFit/>
          </a:bodyPr>
          <a:lstStyle/>
          <a:p>
            <a:pPr marL="724192" lvl="1" indent="-362096">
              <a:lnSpc>
                <a:spcPts val="4696"/>
              </a:lnSpc>
              <a:buFont typeface="Arial"/>
              <a:buChar char="•"/>
            </a:pPr>
            <a:r>
              <a:rPr lang="en-US" sz="3354">
                <a:solidFill>
                  <a:srgbClr val="FFFFFF"/>
                </a:solidFill>
                <a:latin typeface="Lato 1 Bold"/>
              </a:rPr>
              <a:t>One for each standard</a:t>
            </a:r>
          </a:p>
          <a:p>
            <a:pPr marL="724192" lvl="1" indent="-362096">
              <a:lnSpc>
                <a:spcPts val="4696"/>
              </a:lnSpc>
              <a:buFont typeface="Arial"/>
              <a:buChar char="•"/>
            </a:pPr>
            <a:r>
              <a:rPr lang="en-US" sz="3354">
                <a:solidFill>
                  <a:srgbClr val="FFFFFF"/>
                </a:solidFill>
                <a:latin typeface="Lato 1 Bold"/>
              </a:rPr>
              <a:t>Single examples of learners’ work are great</a:t>
            </a:r>
          </a:p>
          <a:p>
            <a:pPr marL="724192" lvl="1" indent="-362096">
              <a:lnSpc>
                <a:spcPts val="4696"/>
              </a:lnSpc>
              <a:buFont typeface="Arial"/>
              <a:buChar char="•"/>
            </a:pPr>
            <a:r>
              <a:rPr lang="en-US" sz="3354">
                <a:solidFill>
                  <a:srgbClr val="FFFFFF"/>
                </a:solidFill>
                <a:latin typeface="Lato 1 Bold"/>
              </a:rPr>
              <a:t>Photos of work or displays can be fabulous</a:t>
            </a:r>
          </a:p>
          <a:p>
            <a:pPr marL="724192" lvl="1" indent="-362096">
              <a:lnSpc>
                <a:spcPts val="4696"/>
              </a:lnSpc>
              <a:buFont typeface="Arial"/>
              <a:buChar char="•"/>
            </a:pPr>
            <a:r>
              <a:rPr lang="en-US" sz="3354">
                <a:solidFill>
                  <a:srgbClr val="FFFFFF"/>
                </a:solidFill>
                <a:latin typeface="Lato 1 Bold"/>
              </a:rPr>
              <a:t>Extracts of policies or reports help to explain things</a:t>
            </a:r>
          </a:p>
          <a:p>
            <a:pPr marL="724192" lvl="1" indent="-362096">
              <a:lnSpc>
                <a:spcPts val="4696"/>
              </a:lnSpc>
              <a:buFont typeface="Arial"/>
              <a:buChar char="•"/>
            </a:pPr>
            <a:r>
              <a:rPr lang="en-US" sz="3354">
                <a:solidFill>
                  <a:srgbClr val="FFFFFF"/>
                </a:solidFill>
                <a:latin typeface="Lato 1 Bold"/>
              </a:rPr>
              <a:t>Lesson plans you have used can be awesome</a:t>
            </a:r>
          </a:p>
          <a:p>
            <a:pPr>
              <a:lnSpc>
                <a:spcPts val="4696"/>
              </a:lnSpc>
            </a:pPr>
            <a:endParaRPr lang="en-US" sz="3354">
              <a:solidFill>
                <a:srgbClr val="FFFFFF"/>
              </a:solidFill>
              <a:latin typeface="Lato 1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420" y="284040"/>
            <a:ext cx="7150992" cy="4114800"/>
          </a:xfrm>
          <a:custGeom>
            <a:avLst/>
            <a:gdLst/>
            <a:ahLst/>
            <a:cxnLst/>
            <a:rect l="l" t="t" r="r" b="b"/>
            <a:pathLst>
              <a:path w="7150992" h="4114800">
                <a:moveTo>
                  <a:pt x="0" y="0"/>
                </a:moveTo>
                <a:lnTo>
                  <a:pt x="7150992" y="0"/>
                </a:lnTo>
                <a:lnTo>
                  <a:pt x="71509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698505" y="1175696"/>
            <a:ext cx="6408822" cy="2207663"/>
          </a:xfrm>
          <a:prstGeom prst="rect">
            <a:avLst/>
          </a:prstGeom>
        </p:spPr>
        <p:txBody>
          <a:bodyPr lIns="0" tIns="0" rIns="0" bIns="0" rtlCol="0" anchor="t">
            <a:spAutoFit/>
          </a:bodyPr>
          <a:lstStyle/>
          <a:p>
            <a:pPr algn="ctr">
              <a:lnSpc>
                <a:spcPts val="8872"/>
              </a:lnSpc>
            </a:pPr>
            <a:r>
              <a:rPr lang="en-US" sz="6337">
                <a:solidFill>
                  <a:srgbClr val="FFFFFF"/>
                </a:solidFill>
                <a:latin typeface="Lato 2 Bold"/>
              </a:rPr>
              <a:t>Discussing your work</a:t>
            </a:r>
          </a:p>
        </p:txBody>
      </p:sp>
      <p:grpSp>
        <p:nvGrpSpPr>
          <p:cNvPr id="4" name="Group 4"/>
          <p:cNvGrpSpPr>
            <a:grpSpLocks noChangeAspect="1"/>
          </p:cNvGrpSpPr>
          <p:nvPr/>
        </p:nvGrpSpPr>
        <p:grpSpPr>
          <a:xfrm>
            <a:off x="327420" y="4398840"/>
            <a:ext cx="5684442" cy="5684442"/>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612" r="-19612"/>
              </a:stretch>
            </a:blipFill>
          </p:spPr>
          <p:txBody>
            <a:bodyPr/>
            <a:lstStyle/>
            <a:p>
              <a:endParaRPr lang="en-GB"/>
            </a:p>
          </p:txBody>
        </p:sp>
      </p:grpSp>
      <p:sp>
        <p:nvSpPr>
          <p:cNvPr id="6" name="Freeform 6"/>
          <p:cNvSpPr/>
          <p:nvPr/>
        </p:nvSpPr>
        <p:spPr>
          <a:xfrm>
            <a:off x="6815202" y="3320013"/>
            <a:ext cx="11068332" cy="6432429"/>
          </a:xfrm>
          <a:custGeom>
            <a:avLst/>
            <a:gdLst/>
            <a:ahLst/>
            <a:cxnLst/>
            <a:rect l="l" t="t" r="r" b="b"/>
            <a:pathLst>
              <a:path w="11068332" h="6432429">
                <a:moveTo>
                  <a:pt x="0" y="0"/>
                </a:moveTo>
                <a:lnTo>
                  <a:pt x="11068333" y="0"/>
                </a:lnTo>
                <a:lnTo>
                  <a:pt x="11068333" y="6432428"/>
                </a:lnTo>
                <a:lnTo>
                  <a:pt x="0" y="6432428"/>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7" name="TextBox 7"/>
          <p:cNvSpPr txBox="1"/>
          <p:nvPr/>
        </p:nvSpPr>
        <p:spPr>
          <a:xfrm>
            <a:off x="7900613" y="4173469"/>
            <a:ext cx="8897510" cy="4677891"/>
          </a:xfrm>
          <a:prstGeom prst="rect">
            <a:avLst/>
          </a:prstGeom>
        </p:spPr>
        <p:txBody>
          <a:bodyPr lIns="0" tIns="0" rIns="0" bIns="0" rtlCol="0" anchor="t">
            <a:spAutoFit/>
          </a:bodyPr>
          <a:lstStyle/>
          <a:p>
            <a:pPr algn="ctr">
              <a:lnSpc>
                <a:spcPts val="3088"/>
              </a:lnSpc>
            </a:pPr>
            <a:r>
              <a:rPr lang="en-US" sz="2206">
                <a:solidFill>
                  <a:srgbClr val="FFFFFF"/>
                </a:solidFill>
                <a:latin typeface="Lato 1 Bold"/>
              </a:rPr>
              <a:t>The Level 3 Teaching Assistant (TA) programme is ideal for anyone already working in or looking for a career in a teaching support role. </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All learners will gain, as a minimum, the fundamental knowledge and develop the skills &amp; behaviours required to support teachers to enhance pupil learning either in groups or individually.</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Learners will also be able to personalise their pathways based on their choice of specialist area(s). </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The programme lasts for 15 months plus EPA.</a:t>
            </a:r>
          </a:p>
          <a:p>
            <a:pPr algn="ctr">
              <a:lnSpc>
                <a:spcPts val="3088"/>
              </a:lnSpc>
            </a:pPr>
            <a:endParaRPr lang="en-US" sz="2206">
              <a:solidFill>
                <a:srgbClr val="FFFFFF"/>
              </a:solidFill>
              <a:latin typeface="Lato 1 Bold"/>
            </a:endParaRPr>
          </a:p>
        </p:txBody>
      </p:sp>
      <p:sp>
        <p:nvSpPr>
          <p:cNvPr id="8" name="Freeform 8"/>
          <p:cNvSpPr/>
          <p:nvPr/>
        </p:nvSpPr>
        <p:spPr>
          <a:xfrm>
            <a:off x="6582229" y="3184619"/>
            <a:ext cx="11534279" cy="6703216"/>
          </a:xfrm>
          <a:custGeom>
            <a:avLst/>
            <a:gdLst/>
            <a:ahLst/>
            <a:cxnLst/>
            <a:rect l="l" t="t" r="r" b="b"/>
            <a:pathLst>
              <a:path w="11534279" h="6703216">
                <a:moveTo>
                  <a:pt x="0" y="0"/>
                </a:moveTo>
                <a:lnTo>
                  <a:pt x="11534279" y="0"/>
                </a:lnTo>
                <a:lnTo>
                  <a:pt x="11534279" y="6703216"/>
                </a:lnTo>
                <a:lnTo>
                  <a:pt x="0" y="6703216"/>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9" name="Freeform 9"/>
          <p:cNvSpPr/>
          <p:nvPr/>
        </p:nvSpPr>
        <p:spPr>
          <a:xfrm>
            <a:off x="13642150" y="422467"/>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5"/>
            <a:stretch>
              <a:fillRect/>
            </a:stretch>
          </a:blipFill>
        </p:spPr>
        <p:txBody>
          <a:bodyPr/>
          <a:lstStyle/>
          <a:p>
            <a:endParaRPr lang="en-GB"/>
          </a:p>
        </p:txBody>
      </p:sp>
      <p:sp>
        <p:nvSpPr>
          <p:cNvPr id="10" name="TextBox 10"/>
          <p:cNvSpPr txBox="1"/>
          <p:nvPr/>
        </p:nvSpPr>
        <p:spPr>
          <a:xfrm>
            <a:off x="7262432" y="3818999"/>
            <a:ext cx="10173874" cy="6468001"/>
          </a:xfrm>
          <a:prstGeom prst="rect">
            <a:avLst/>
          </a:prstGeom>
        </p:spPr>
        <p:txBody>
          <a:bodyPr lIns="0" tIns="0" rIns="0" bIns="0" rtlCol="0" anchor="t">
            <a:spAutoFit/>
          </a:bodyPr>
          <a:lstStyle/>
          <a:p>
            <a:pPr>
              <a:lnSpc>
                <a:spcPts val="4696"/>
              </a:lnSpc>
            </a:pPr>
            <a:r>
              <a:rPr lang="en-US" sz="3354">
                <a:solidFill>
                  <a:srgbClr val="FFFFFF"/>
                </a:solidFill>
                <a:latin typeface="Lato 1 Bold"/>
              </a:rPr>
              <a:t>On the day of the assessment, the assessor will speak with: </a:t>
            </a:r>
          </a:p>
          <a:p>
            <a:pPr>
              <a:lnSpc>
                <a:spcPts val="4696"/>
              </a:lnSpc>
            </a:pPr>
            <a:endParaRPr lang="en-US" sz="3354">
              <a:solidFill>
                <a:srgbClr val="FFFFFF"/>
              </a:solidFill>
              <a:latin typeface="Lato 1 Bold"/>
            </a:endParaRPr>
          </a:p>
          <a:p>
            <a:pPr marL="724192" lvl="1" indent="-362096">
              <a:lnSpc>
                <a:spcPts val="4696"/>
              </a:lnSpc>
              <a:buFont typeface="Arial"/>
              <a:buChar char="•"/>
            </a:pPr>
            <a:r>
              <a:rPr lang="en-US" sz="3354">
                <a:solidFill>
                  <a:srgbClr val="FFFFFF"/>
                </a:solidFill>
                <a:latin typeface="Lato 1 Bold"/>
              </a:rPr>
              <a:t>Yourself </a:t>
            </a:r>
          </a:p>
          <a:p>
            <a:pPr marL="724192" lvl="1" indent="-362096">
              <a:lnSpc>
                <a:spcPts val="4696"/>
              </a:lnSpc>
              <a:buFont typeface="Arial"/>
              <a:buChar char="•"/>
            </a:pPr>
            <a:r>
              <a:rPr lang="en-US" sz="3354">
                <a:solidFill>
                  <a:srgbClr val="FFFFFF"/>
                </a:solidFill>
                <a:latin typeface="Lato 1 Bold"/>
              </a:rPr>
              <a:t>A teacher who knows you well </a:t>
            </a:r>
          </a:p>
          <a:p>
            <a:pPr marL="724192" lvl="1" indent="-362096">
              <a:lnSpc>
                <a:spcPts val="4696"/>
              </a:lnSpc>
              <a:buFont typeface="Arial"/>
              <a:buChar char="•"/>
            </a:pPr>
            <a:r>
              <a:rPr lang="en-US" sz="3354">
                <a:solidFill>
                  <a:srgbClr val="FFFFFF"/>
                </a:solidFill>
                <a:latin typeface="Lato 1 Bold"/>
              </a:rPr>
              <a:t>The Head Teacher or an appointed senior leader</a:t>
            </a:r>
          </a:p>
          <a:p>
            <a:pPr>
              <a:lnSpc>
                <a:spcPts val="4696"/>
              </a:lnSpc>
            </a:pPr>
            <a:endParaRPr lang="en-US" sz="3354">
              <a:solidFill>
                <a:srgbClr val="FFFFFF"/>
              </a:solidFill>
              <a:latin typeface="Lato 1 Bold"/>
            </a:endParaRPr>
          </a:p>
          <a:p>
            <a:pPr>
              <a:lnSpc>
                <a:spcPts val="4696"/>
              </a:lnSpc>
            </a:pPr>
            <a:r>
              <a:rPr lang="en-US" sz="3354">
                <a:solidFill>
                  <a:srgbClr val="FFFFFF"/>
                </a:solidFill>
                <a:latin typeface="Lato 1 Bold"/>
              </a:rPr>
              <a:t>They could ask about any standard for example 10/17/18 or 29/30/31</a:t>
            </a:r>
          </a:p>
          <a:p>
            <a:pPr>
              <a:lnSpc>
                <a:spcPts val="4696"/>
              </a:lnSpc>
            </a:pPr>
            <a:endParaRPr lang="en-US" sz="3354">
              <a:solidFill>
                <a:srgbClr val="FFFFFF"/>
              </a:solidFill>
              <a:latin typeface="Lato 1 Bold"/>
            </a:endParaRPr>
          </a:p>
          <a:p>
            <a:pPr>
              <a:lnSpc>
                <a:spcPts val="4696"/>
              </a:lnSpc>
            </a:pPr>
            <a:endParaRPr lang="en-US" sz="3354">
              <a:solidFill>
                <a:srgbClr val="FFFFFF"/>
              </a:solidFill>
              <a:latin typeface="Lato 1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47151" y="314474"/>
            <a:ext cx="3978311" cy="4097511"/>
          </a:xfrm>
          <a:custGeom>
            <a:avLst/>
            <a:gdLst/>
            <a:ahLst/>
            <a:cxnLst/>
            <a:rect l="l" t="t" r="r" b="b"/>
            <a:pathLst>
              <a:path w="3978311" h="4097511">
                <a:moveTo>
                  <a:pt x="0" y="0"/>
                </a:moveTo>
                <a:lnTo>
                  <a:pt x="3978311" y="0"/>
                </a:lnTo>
                <a:lnTo>
                  <a:pt x="3978311" y="4097511"/>
                </a:lnTo>
                <a:lnTo>
                  <a:pt x="0" y="40975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455887" y="137598"/>
            <a:ext cx="7777550" cy="4475332"/>
          </a:xfrm>
          <a:custGeom>
            <a:avLst/>
            <a:gdLst/>
            <a:ahLst/>
            <a:cxnLst/>
            <a:rect l="l" t="t" r="r" b="b"/>
            <a:pathLst>
              <a:path w="7777550" h="4475332">
                <a:moveTo>
                  <a:pt x="0" y="0"/>
                </a:moveTo>
                <a:lnTo>
                  <a:pt x="7777550" y="0"/>
                </a:lnTo>
                <a:lnTo>
                  <a:pt x="7777550" y="4475332"/>
                </a:lnTo>
                <a:lnTo>
                  <a:pt x="0" y="4475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455887" y="4782968"/>
            <a:ext cx="7777550" cy="4475332"/>
          </a:xfrm>
          <a:custGeom>
            <a:avLst/>
            <a:gdLst/>
            <a:ahLst/>
            <a:cxnLst/>
            <a:rect l="l" t="t" r="r" b="b"/>
            <a:pathLst>
              <a:path w="7777550" h="4475332">
                <a:moveTo>
                  <a:pt x="0" y="0"/>
                </a:moveTo>
                <a:lnTo>
                  <a:pt x="7777550" y="0"/>
                </a:lnTo>
                <a:lnTo>
                  <a:pt x="7777550" y="4475332"/>
                </a:lnTo>
                <a:lnTo>
                  <a:pt x="0" y="4475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1598295">
            <a:off x="10095339" y="3897318"/>
            <a:ext cx="1393858" cy="393765"/>
          </a:xfrm>
          <a:custGeom>
            <a:avLst/>
            <a:gdLst/>
            <a:ahLst/>
            <a:cxnLst/>
            <a:rect l="l" t="t" r="r" b="b"/>
            <a:pathLst>
              <a:path w="1393858" h="393765">
                <a:moveTo>
                  <a:pt x="0" y="0"/>
                </a:moveTo>
                <a:lnTo>
                  <a:pt x="1393858" y="0"/>
                </a:lnTo>
                <a:lnTo>
                  <a:pt x="1393858" y="393765"/>
                </a:lnTo>
                <a:lnTo>
                  <a:pt x="0" y="3937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8961777" y="444631"/>
            <a:ext cx="3161113" cy="3161113"/>
          </a:xfrm>
          <a:custGeom>
            <a:avLst/>
            <a:gdLst/>
            <a:ahLst/>
            <a:cxnLst/>
            <a:rect l="l" t="t" r="r" b="b"/>
            <a:pathLst>
              <a:path w="3161113" h="3161113">
                <a:moveTo>
                  <a:pt x="0" y="0"/>
                </a:moveTo>
                <a:lnTo>
                  <a:pt x="3161113" y="0"/>
                </a:lnTo>
                <a:lnTo>
                  <a:pt x="3161113" y="3161113"/>
                </a:lnTo>
                <a:lnTo>
                  <a:pt x="0" y="3161113"/>
                </a:lnTo>
                <a:lnTo>
                  <a:pt x="0" y="0"/>
                </a:lnTo>
                <a:close/>
              </a:path>
            </a:pathLst>
          </a:custGeom>
          <a:blipFill>
            <a:blip r:embed="rId8"/>
            <a:stretch>
              <a:fillRect/>
            </a:stretch>
          </a:blipFill>
        </p:spPr>
        <p:txBody>
          <a:bodyPr/>
          <a:lstStyle/>
          <a:p>
            <a:endParaRPr lang="en-GB"/>
          </a:p>
        </p:txBody>
      </p:sp>
      <p:sp>
        <p:nvSpPr>
          <p:cNvPr id="7" name="TextBox 7"/>
          <p:cNvSpPr txBox="1"/>
          <p:nvPr/>
        </p:nvSpPr>
        <p:spPr>
          <a:xfrm>
            <a:off x="763537" y="6116897"/>
            <a:ext cx="7024470" cy="1626499"/>
          </a:xfrm>
          <a:prstGeom prst="rect">
            <a:avLst/>
          </a:prstGeom>
        </p:spPr>
        <p:txBody>
          <a:bodyPr lIns="0" tIns="0" rIns="0" bIns="0" rtlCol="0" anchor="t">
            <a:spAutoFit/>
          </a:bodyPr>
          <a:lstStyle/>
          <a:p>
            <a:pPr algn="ctr">
              <a:lnSpc>
                <a:spcPts val="13340"/>
              </a:lnSpc>
            </a:pPr>
            <a:r>
              <a:rPr lang="en-US" sz="9528">
                <a:solidFill>
                  <a:srgbClr val="FFFFFF"/>
                </a:solidFill>
                <a:latin typeface="Lato 2 Bold"/>
              </a:rPr>
              <a:t>What next? </a:t>
            </a:r>
          </a:p>
        </p:txBody>
      </p:sp>
      <p:sp>
        <p:nvSpPr>
          <p:cNvPr id="8" name="TextBox 8"/>
          <p:cNvSpPr txBox="1"/>
          <p:nvPr/>
        </p:nvSpPr>
        <p:spPr>
          <a:xfrm>
            <a:off x="8480187" y="4574830"/>
            <a:ext cx="9333929" cy="4765642"/>
          </a:xfrm>
          <a:prstGeom prst="rect">
            <a:avLst/>
          </a:prstGeom>
        </p:spPr>
        <p:txBody>
          <a:bodyPr lIns="0" tIns="0" rIns="0" bIns="0" rtlCol="0" anchor="t">
            <a:spAutoFit/>
          </a:bodyPr>
          <a:lstStyle/>
          <a:p>
            <a:pPr>
              <a:lnSpc>
                <a:spcPts val="2737"/>
              </a:lnSpc>
              <a:spcBef>
                <a:spcPct val="0"/>
              </a:spcBef>
            </a:pPr>
            <a:r>
              <a:rPr lang="en-US" sz="1955">
                <a:solidFill>
                  <a:srgbClr val="000000"/>
                </a:solidFill>
                <a:latin typeface="Lato 1 Bold"/>
              </a:rPr>
              <a:t>In order to be accepted onto HLTA, prospective candidates must secure support from their Headteacher to:</a:t>
            </a:r>
          </a:p>
          <a:p>
            <a:pPr>
              <a:lnSpc>
                <a:spcPts val="2737"/>
              </a:lnSpc>
              <a:spcBef>
                <a:spcPct val="0"/>
              </a:spcBef>
            </a:pPr>
            <a:endParaRPr lang="en-US" sz="1955">
              <a:solidFill>
                <a:srgbClr val="000000"/>
              </a:solidFill>
              <a:latin typeface="Lato 1 Bold"/>
            </a:endParaRPr>
          </a:p>
          <a:p>
            <a:pPr marL="422204" lvl="1" indent="-211102">
              <a:lnSpc>
                <a:spcPts val="2737"/>
              </a:lnSpc>
              <a:buFont typeface="Arial"/>
              <a:buChar char="•"/>
            </a:pPr>
            <a:r>
              <a:rPr lang="en-US" sz="1955">
                <a:solidFill>
                  <a:srgbClr val="000000"/>
                </a:solidFill>
                <a:latin typeface="Lato 1 Bold"/>
              </a:rPr>
              <a:t>Confirm they consider you to be suitable to undertake the HLTA status.</a:t>
            </a:r>
          </a:p>
          <a:p>
            <a:pPr marL="422204" lvl="1" indent="-211102">
              <a:lnSpc>
                <a:spcPts val="2737"/>
              </a:lnSpc>
              <a:buFont typeface="Arial"/>
              <a:buChar char="•"/>
            </a:pPr>
            <a:r>
              <a:rPr lang="en-US" sz="1955">
                <a:solidFill>
                  <a:srgbClr val="000000"/>
                </a:solidFill>
                <a:latin typeface="Lato 1 Bold"/>
              </a:rPr>
              <a:t>Confirm that you, the applicant, have undertaken whole class teaching with no teacher present on at least 2 occasions.</a:t>
            </a:r>
          </a:p>
          <a:p>
            <a:pPr marL="422204" lvl="1" indent="-211102">
              <a:lnSpc>
                <a:spcPts val="2737"/>
              </a:lnSpc>
              <a:buFont typeface="Arial"/>
              <a:buChar char="•"/>
            </a:pPr>
            <a:r>
              <a:rPr lang="en-US" sz="1955">
                <a:solidFill>
                  <a:srgbClr val="000000"/>
                </a:solidFill>
                <a:latin typeface="Lato 1 Bold"/>
              </a:rPr>
              <a:t>Confirms they have seen documentary evidence that you, the applicant, hold a level 2 qualification in English/literacy.</a:t>
            </a:r>
          </a:p>
          <a:p>
            <a:pPr marL="422204" lvl="1" indent="-211102">
              <a:lnSpc>
                <a:spcPts val="2737"/>
              </a:lnSpc>
              <a:buFont typeface="Arial"/>
              <a:buChar char="•"/>
            </a:pPr>
            <a:r>
              <a:rPr lang="en-US" sz="1955">
                <a:solidFill>
                  <a:srgbClr val="000000"/>
                </a:solidFill>
                <a:latin typeface="Lato 1 Bold"/>
              </a:rPr>
              <a:t>Confirms they have seen documentary evidence that you, the applicant, hold a level 2 qualification in Maths/numeracy.</a:t>
            </a:r>
          </a:p>
          <a:p>
            <a:pPr>
              <a:lnSpc>
                <a:spcPts val="2737"/>
              </a:lnSpc>
            </a:pPr>
            <a:endParaRPr lang="en-US" sz="1955">
              <a:solidFill>
                <a:srgbClr val="000000"/>
              </a:solidFill>
              <a:latin typeface="Lato 1 Bold"/>
            </a:endParaRPr>
          </a:p>
          <a:p>
            <a:pPr>
              <a:lnSpc>
                <a:spcPts val="2737"/>
              </a:lnSpc>
              <a:spcBef>
                <a:spcPct val="0"/>
              </a:spcBef>
            </a:pPr>
            <a:r>
              <a:rPr lang="en-US" sz="1955">
                <a:solidFill>
                  <a:srgbClr val="000000"/>
                </a:solidFill>
                <a:latin typeface="Lato 1 Bold"/>
              </a:rPr>
              <a:t>Only applicants with a completed corresponding Headteacher declaration form will be accepted onto the qualification &amp; offered a place in one of our delivery groups.</a:t>
            </a:r>
          </a:p>
          <a:p>
            <a:pPr>
              <a:lnSpc>
                <a:spcPts val="2392"/>
              </a:lnSpc>
              <a:spcBef>
                <a:spcPct val="0"/>
              </a:spcBef>
            </a:pPr>
            <a:endParaRPr lang="en-US" sz="1955">
              <a:solidFill>
                <a:srgbClr val="000000"/>
              </a:solidFill>
              <a:latin typeface="Lato 1 Bold"/>
            </a:endParaRPr>
          </a:p>
        </p:txBody>
      </p:sp>
      <p:sp>
        <p:nvSpPr>
          <p:cNvPr id="9" name="TextBox 9"/>
          <p:cNvSpPr txBox="1"/>
          <p:nvPr/>
        </p:nvSpPr>
        <p:spPr>
          <a:xfrm>
            <a:off x="827462" y="725459"/>
            <a:ext cx="6896621" cy="3686526"/>
          </a:xfrm>
          <a:prstGeom prst="rect">
            <a:avLst/>
          </a:prstGeom>
        </p:spPr>
        <p:txBody>
          <a:bodyPr lIns="0" tIns="0" rIns="0" bIns="0" rtlCol="0" anchor="t">
            <a:spAutoFit/>
          </a:bodyPr>
          <a:lstStyle/>
          <a:p>
            <a:pPr algn="ctr">
              <a:lnSpc>
                <a:spcPts val="4700"/>
              </a:lnSpc>
            </a:pPr>
            <a:r>
              <a:rPr lang="en-US" sz="3357">
                <a:solidFill>
                  <a:srgbClr val="FFFFFF"/>
                </a:solidFill>
                <a:latin typeface="Lato 1 Bold"/>
              </a:rPr>
              <a:t>There are intakes throughout the year! </a:t>
            </a:r>
          </a:p>
          <a:p>
            <a:pPr algn="ctr">
              <a:lnSpc>
                <a:spcPts val="4700"/>
              </a:lnSpc>
            </a:pPr>
            <a:endParaRPr lang="en-US" sz="3357">
              <a:solidFill>
                <a:srgbClr val="FFFFFF"/>
              </a:solidFill>
              <a:latin typeface="Lato 1 Bold"/>
            </a:endParaRPr>
          </a:p>
          <a:p>
            <a:pPr algn="ctr">
              <a:lnSpc>
                <a:spcPts val="4700"/>
              </a:lnSpc>
            </a:pPr>
            <a:r>
              <a:rPr lang="en-US" sz="3357">
                <a:solidFill>
                  <a:srgbClr val="FFFFFF"/>
                </a:solidFill>
                <a:latin typeface="Lato 1 Bold"/>
              </a:rPr>
              <a:t>To apply please make sure you have your Headteacher declaration. </a:t>
            </a:r>
          </a:p>
          <a:p>
            <a:pPr algn="ctr">
              <a:lnSpc>
                <a:spcPts val="6143"/>
              </a:lnSpc>
            </a:pPr>
            <a:r>
              <a:rPr lang="en-US" sz="4388">
                <a:solidFill>
                  <a:srgbClr val="FFFFFF"/>
                </a:solidFill>
                <a:latin typeface="Lato 1 Bold"/>
              </a:rPr>
              <a:t> </a:t>
            </a:r>
          </a:p>
        </p:txBody>
      </p:sp>
      <p:sp>
        <p:nvSpPr>
          <p:cNvPr id="10" name="TextBox 10"/>
          <p:cNvSpPr txBox="1"/>
          <p:nvPr/>
        </p:nvSpPr>
        <p:spPr>
          <a:xfrm>
            <a:off x="7970290" y="3856535"/>
            <a:ext cx="1982974" cy="448455"/>
          </a:xfrm>
          <a:prstGeom prst="rect">
            <a:avLst/>
          </a:prstGeom>
        </p:spPr>
        <p:txBody>
          <a:bodyPr lIns="0" tIns="0" rIns="0" bIns="0" rtlCol="0" anchor="t">
            <a:spAutoFit/>
          </a:bodyPr>
          <a:lstStyle/>
          <a:p>
            <a:pPr algn="ctr">
              <a:lnSpc>
                <a:spcPts val="3671"/>
              </a:lnSpc>
            </a:pPr>
            <a:r>
              <a:rPr lang="en-US" sz="2622">
                <a:solidFill>
                  <a:srgbClr val="000000"/>
                </a:solidFill>
                <a:latin typeface="Lato 1 Bold"/>
              </a:rPr>
              <a:t>Scan to apply</a:t>
            </a:r>
          </a:p>
        </p:txBody>
      </p:sp>
      <p:sp>
        <p:nvSpPr>
          <p:cNvPr id="11" name="TextBox 11"/>
          <p:cNvSpPr txBox="1"/>
          <p:nvPr/>
        </p:nvSpPr>
        <p:spPr>
          <a:xfrm>
            <a:off x="13528497" y="1346480"/>
            <a:ext cx="3460984" cy="1985874"/>
          </a:xfrm>
          <a:prstGeom prst="rect">
            <a:avLst/>
          </a:prstGeom>
        </p:spPr>
        <p:txBody>
          <a:bodyPr lIns="0" tIns="0" rIns="0" bIns="0" rtlCol="0" anchor="t">
            <a:spAutoFit/>
          </a:bodyPr>
          <a:lstStyle/>
          <a:p>
            <a:pPr algn="ctr">
              <a:lnSpc>
                <a:spcPts val="3162"/>
              </a:lnSpc>
              <a:spcBef>
                <a:spcPct val="0"/>
              </a:spcBef>
            </a:pPr>
            <a:r>
              <a:rPr lang="en-US" sz="2259">
                <a:solidFill>
                  <a:srgbClr val="FFFFFF"/>
                </a:solidFill>
                <a:latin typeface="Lato 1 Bold"/>
              </a:rPr>
              <a:t>In a survey of our HLTA graduates, 91% answered that gaining the status had increased their confidence in their own abilities.</a:t>
            </a:r>
          </a:p>
        </p:txBody>
      </p:sp>
      <p:sp>
        <p:nvSpPr>
          <p:cNvPr id="12" name="TextBox 12"/>
          <p:cNvSpPr txBox="1"/>
          <p:nvPr/>
        </p:nvSpPr>
        <p:spPr>
          <a:xfrm>
            <a:off x="4538386" y="9388097"/>
            <a:ext cx="8193782" cy="622284"/>
          </a:xfrm>
          <a:prstGeom prst="rect">
            <a:avLst/>
          </a:prstGeom>
        </p:spPr>
        <p:txBody>
          <a:bodyPr lIns="0" tIns="0" rIns="0" bIns="0" rtlCol="0" anchor="t">
            <a:spAutoFit/>
          </a:bodyPr>
          <a:lstStyle/>
          <a:p>
            <a:pPr algn="ctr">
              <a:lnSpc>
                <a:spcPts val="5075"/>
              </a:lnSpc>
              <a:spcBef>
                <a:spcPct val="0"/>
              </a:spcBef>
            </a:pPr>
            <a:r>
              <a:rPr lang="en-US" sz="3625">
                <a:solidFill>
                  <a:srgbClr val="000000"/>
                </a:solidFill>
                <a:latin typeface="Lato 1 Bold"/>
              </a:rPr>
              <a:t>Visit: </a:t>
            </a:r>
            <a:r>
              <a:rPr lang="en-US" sz="3625" u="sng">
                <a:solidFill>
                  <a:srgbClr val="CE0F69"/>
                </a:solidFill>
                <a:latin typeface="Lato 1 Bold"/>
                <a:hlinkClick r:id="rId9" tooltip="http://www.bestpracticenet.co.uk/HLTA"/>
              </a:rPr>
              <a:t>www.bestpracticenet.co.uk/HLTA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420" y="284040"/>
            <a:ext cx="7150992" cy="4114800"/>
          </a:xfrm>
          <a:custGeom>
            <a:avLst/>
            <a:gdLst/>
            <a:ahLst/>
            <a:cxnLst/>
            <a:rect l="l" t="t" r="r" b="b"/>
            <a:pathLst>
              <a:path w="7150992" h="4114800">
                <a:moveTo>
                  <a:pt x="0" y="0"/>
                </a:moveTo>
                <a:lnTo>
                  <a:pt x="7150992" y="0"/>
                </a:lnTo>
                <a:lnTo>
                  <a:pt x="71509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a:grpSpLocks noChangeAspect="1"/>
          </p:cNvGrpSpPr>
          <p:nvPr/>
        </p:nvGrpSpPr>
        <p:grpSpPr>
          <a:xfrm>
            <a:off x="327420" y="4398840"/>
            <a:ext cx="5684442" cy="5684442"/>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525" r="-19526"/>
              </a:stretch>
            </a:blipFill>
          </p:spPr>
          <p:txBody>
            <a:bodyPr/>
            <a:lstStyle/>
            <a:p>
              <a:endParaRPr lang="en-GB"/>
            </a:p>
          </p:txBody>
        </p:sp>
      </p:grpSp>
      <p:sp>
        <p:nvSpPr>
          <p:cNvPr id="5" name="Freeform 5"/>
          <p:cNvSpPr/>
          <p:nvPr/>
        </p:nvSpPr>
        <p:spPr>
          <a:xfrm>
            <a:off x="6815202" y="3320013"/>
            <a:ext cx="11068332" cy="6432429"/>
          </a:xfrm>
          <a:custGeom>
            <a:avLst/>
            <a:gdLst/>
            <a:ahLst/>
            <a:cxnLst/>
            <a:rect l="l" t="t" r="r" b="b"/>
            <a:pathLst>
              <a:path w="11068332" h="6432429">
                <a:moveTo>
                  <a:pt x="0" y="0"/>
                </a:moveTo>
                <a:lnTo>
                  <a:pt x="11068333" y="0"/>
                </a:lnTo>
                <a:lnTo>
                  <a:pt x="11068333" y="6432428"/>
                </a:lnTo>
                <a:lnTo>
                  <a:pt x="0" y="6432428"/>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6" name="TextBox 6"/>
          <p:cNvSpPr txBox="1"/>
          <p:nvPr/>
        </p:nvSpPr>
        <p:spPr>
          <a:xfrm>
            <a:off x="7478412" y="4341690"/>
            <a:ext cx="9343524" cy="4053025"/>
          </a:xfrm>
          <a:prstGeom prst="rect">
            <a:avLst/>
          </a:prstGeom>
        </p:spPr>
        <p:txBody>
          <a:bodyPr lIns="0" tIns="0" rIns="0" bIns="0" rtlCol="0" anchor="t">
            <a:spAutoFit/>
          </a:bodyPr>
          <a:lstStyle/>
          <a:p>
            <a:pPr algn="ctr">
              <a:lnSpc>
                <a:spcPts val="4093"/>
              </a:lnSpc>
              <a:spcBef>
                <a:spcPct val="0"/>
              </a:spcBef>
            </a:pPr>
            <a:r>
              <a:rPr lang="en-US" sz="2923">
                <a:solidFill>
                  <a:srgbClr val="FFFFFF"/>
                </a:solidFill>
                <a:latin typeface="Lato 1 Bold"/>
              </a:rPr>
              <a:t>The Postgraduate Teacher Apprenticeship is an alternative to traditional university-based teacher training. </a:t>
            </a:r>
          </a:p>
          <a:p>
            <a:pPr algn="ctr">
              <a:lnSpc>
                <a:spcPts val="4093"/>
              </a:lnSpc>
              <a:spcBef>
                <a:spcPct val="0"/>
              </a:spcBef>
            </a:pPr>
            <a:endParaRPr lang="en-US" sz="2923">
              <a:solidFill>
                <a:srgbClr val="FFFFFF"/>
              </a:solidFill>
              <a:latin typeface="Lato 1 Bold"/>
            </a:endParaRPr>
          </a:p>
          <a:p>
            <a:pPr algn="ctr">
              <a:lnSpc>
                <a:spcPts val="4093"/>
              </a:lnSpc>
              <a:spcBef>
                <a:spcPct val="0"/>
              </a:spcBef>
            </a:pPr>
            <a:r>
              <a:rPr lang="en-US" sz="2923">
                <a:solidFill>
                  <a:srgbClr val="FFFFFF"/>
                </a:solidFill>
                <a:latin typeface="Lato 1 Bold"/>
              </a:rPr>
              <a:t>Trainee teachers are employed by a school while learning on the job. Trainees are paid a wage on the unqualified teacher pay scale. They do not pay fees as funding comes by way of the Apprenticeship Levy.</a:t>
            </a:r>
          </a:p>
        </p:txBody>
      </p:sp>
      <p:sp>
        <p:nvSpPr>
          <p:cNvPr id="7" name="TextBox 7"/>
          <p:cNvSpPr txBox="1"/>
          <p:nvPr/>
        </p:nvSpPr>
        <p:spPr>
          <a:xfrm>
            <a:off x="908353" y="1395288"/>
            <a:ext cx="5989126" cy="1797054"/>
          </a:xfrm>
          <a:prstGeom prst="rect">
            <a:avLst/>
          </a:prstGeom>
        </p:spPr>
        <p:txBody>
          <a:bodyPr lIns="0" tIns="0" rIns="0" bIns="0" rtlCol="0" anchor="t">
            <a:spAutoFit/>
          </a:bodyPr>
          <a:lstStyle/>
          <a:p>
            <a:pPr algn="ctr">
              <a:lnSpc>
                <a:spcPts val="7245"/>
              </a:lnSpc>
            </a:pPr>
            <a:r>
              <a:rPr lang="en-US" sz="5175">
                <a:solidFill>
                  <a:srgbClr val="FFFFFF"/>
                </a:solidFill>
                <a:latin typeface="Lato 2 Bold"/>
              </a:rPr>
              <a:t>Initial Teacher Training (ITT)</a:t>
            </a:r>
          </a:p>
        </p:txBody>
      </p:sp>
      <p:sp>
        <p:nvSpPr>
          <p:cNvPr id="8" name="Freeform 8"/>
          <p:cNvSpPr/>
          <p:nvPr/>
        </p:nvSpPr>
        <p:spPr>
          <a:xfrm>
            <a:off x="8732218" y="770652"/>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5"/>
            <a:stretch>
              <a:fillRect/>
            </a:stretch>
          </a:blipFill>
        </p:spPr>
        <p:txBody>
          <a:bodyPr/>
          <a:lstStyle/>
          <a:p>
            <a:endParaRPr lang="en-GB"/>
          </a:p>
        </p:txBody>
      </p:sp>
      <p:sp>
        <p:nvSpPr>
          <p:cNvPr id="9" name="Freeform 9"/>
          <p:cNvSpPr/>
          <p:nvPr/>
        </p:nvSpPr>
        <p:spPr>
          <a:xfrm>
            <a:off x="12501768" y="750659"/>
            <a:ext cx="5229423" cy="1958959"/>
          </a:xfrm>
          <a:custGeom>
            <a:avLst/>
            <a:gdLst/>
            <a:ahLst/>
            <a:cxnLst/>
            <a:rect l="l" t="t" r="r" b="b"/>
            <a:pathLst>
              <a:path w="5229423" h="1958959">
                <a:moveTo>
                  <a:pt x="0" y="0"/>
                </a:moveTo>
                <a:lnTo>
                  <a:pt x="5229424" y="0"/>
                </a:lnTo>
                <a:lnTo>
                  <a:pt x="5229424" y="1958959"/>
                </a:lnTo>
                <a:lnTo>
                  <a:pt x="0" y="1958959"/>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32184"/>
        </a:solidFill>
        <a:effectLst/>
      </p:bgPr>
    </p:bg>
    <p:spTree>
      <p:nvGrpSpPr>
        <p:cNvPr id="1" name=""/>
        <p:cNvGrpSpPr/>
        <p:nvPr/>
      </p:nvGrpSpPr>
      <p:grpSpPr>
        <a:xfrm>
          <a:off x="0" y="0"/>
          <a:ext cx="0" cy="0"/>
          <a:chOff x="0" y="0"/>
          <a:chExt cx="0" cy="0"/>
        </a:xfrm>
      </p:grpSpPr>
      <p:sp>
        <p:nvSpPr>
          <p:cNvPr id="2" name="Freeform 2"/>
          <p:cNvSpPr/>
          <p:nvPr/>
        </p:nvSpPr>
        <p:spPr>
          <a:xfrm>
            <a:off x="315750" y="1576557"/>
            <a:ext cx="8480102" cy="7133886"/>
          </a:xfrm>
          <a:custGeom>
            <a:avLst/>
            <a:gdLst/>
            <a:ahLst/>
            <a:cxnLst/>
            <a:rect l="l" t="t" r="r" b="b"/>
            <a:pathLst>
              <a:path w="8480102" h="7133886">
                <a:moveTo>
                  <a:pt x="0" y="0"/>
                </a:moveTo>
                <a:lnTo>
                  <a:pt x="8480102" y="0"/>
                </a:lnTo>
                <a:lnTo>
                  <a:pt x="8480102" y="7133886"/>
                </a:lnTo>
                <a:lnTo>
                  <a:pt x="0" y="7133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8742286" y="358560"/>
            <a:ext cx="4917471" cy="4136823"/>
          </a:xfrm>
          <a:custGeom>
            <a:avLst/>
            <a:gdLst/>
            <a:ahLst/>
            <a:cxnLst/>
            <a:rect l="l" t="t" r="r" b="b"/>
            <a:pathLst>
              <a:path w="4917471" h="4136823">
                <a:moveTo>
                  <a:pt x="0" y="0"/>
                </a:moveTo>
                <a:lnTo>
                  <a:pt x="4917472" y="0"/>
                </a:lnTo>
                <a:lnTo>
                  <a:pt x="4917472" y="4136823"/>
                </a:lnTo>
                <a:lnTo>
                  <a:pt x="0" y="4136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3109312" y="2426972"/>
            <a:ext cx="4868816" cy="4095892"/>
          </a:xfrm>
          <a:custGeom>
            <a:avLst/>
            <a:gdLst/>
            <a:ahLst/>
            <a:cxnLst/>
            <a:rect l="l" t="t" r="r" b="b"/>
            <a:pathLst>
              <a:path w="4868816" h="4095892">
                <a:moveTo>
                  <a:pt x="0" y="0"/>
                </a:moveTo>
                <a:lnTo>
                  <a:pt x="4868816" y="0"/>
                </a:lnTo>
                <a:lnTo>
                  <a:pt x="4868816" y="4095891"/>
                </a:lnTo>
                <a:lnTo>
                  <a:pt x="0" y="40958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8259914" y="5457908"/>
            <a:ext cx="5399844" cy="4542618"/>
          </a:xfrm>
          <a:custGeom>
            <a:avLst/>
            <a:gdLst/>
            <a:ahLst/>
            <a:cxnLst/>
            <a:rect l="l" t="t" r="r" b="b"/>
            <a:pathLst>
              <a:path w="5399844" h="4542618">
                <a:moveTo>
                  <a:pt x="0" y="0"/>
                </a:moveTo>
                <a:lnTo>
                  <a:pt x="5399844" y="0"/>
                </a:lnTo>
                <a:lnTo>
                  <a:pt x="5399844" y="4542618"/>
                </a:lnTo>
                <a:lnTo>
                  <a:pt x="0" y="45426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2700000">
            <a:off x="13595098" y="1195269"/>
            <a:ext cx="2241657" cy="1012572"/>
          </a:xfrm>
          <a:custGeom>
            <a:avLst/>
            <a:gdLst/>
            <a:ahLst/>
            <a:cxnLst/>
            <a:rect l="l" t="t" r="r" b="b"/>
            <a:pathLst>
              <a:path w="2241657" h="1012572">
                <a:moveTo>
                  <a:pt x="0" y="0"/>
                </a:moveTo>
                <a:lnTo>
                  <a:pt x="2241657" y="0"/>
                </a:lnTo>
                <a:lnTo>
                  <a:pt x="2241657" y="1012572"/>
                </a:lnTo>
                <a:lnTo>
                  <a:pt x="0" y="1012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2305378" y="2853772"/>
            <a:ext cx="5496607" cy="4484206"/>
          </a:xfrm>
          <a:prstGeom prst="rect">
            <a:avLst/>
          </a:prstGeom>
        </p:spPr>
        <p:txBody>
          <a:bodyPr lIns="0" tIns="0" rIns="0" bIns="0" rtlCol="0" anchor="t">
            <a:spAutoFit/>
          </a:bodyPr>
          <a:lstStyle/>
          <a:p>
            <a:pPr algn="ctr">
              <a:lnSpc>
                <a:spcPts val="7248"/>
              </a:lnSpc>
            </a:pPr>
            <a:r>
              <a:rPr lang="en-US" sz="5177">
                <a:solidFill>
                  <a:srgbClr val="FBF377"/>
                </a:solidFill>
                <a:latin typeface="Lato 1 Bold"/>
              </a:rPr>
              <a:t>Welcome! Thanks for joining us</a:t>
            </a:r>
          </a:p>
          <a:p>
            <a:pPr algn="ctr">
              <a:lnSpc>
                <a:spcPts val="7248"/>
              </a:lnSpc>
            </a:pPr>
            <a:endParaRPr lang="en-US" sz="5177">
              <a:solidFill>
                <a:srgbClr val="FBF377"/>
              </a:solidFill>
              <a:latin typeface="Lato 1 Bold"/>
            </a:endParaRPr>
          </a:p>
          <a:p>
            <a:pPr algn="ctr">
              <a:lnSpc>
                <a:spcPts val="7248"/>
              </a:lnSpc>
            </a:pPr>
            <a:r>
              <a:rPr lang="en-US" sz="5177">
                <a:solidFill>
                  <a:srgbClr val="FBF377"/>
                </a:solidFill>
                <a:latin typeface="Lato 1 Bold"/>
              </a:rPr>
              <a:t>Happy National TA Day! </a:t>
            </a:r>
          </a:p>
        </p:txBody>
      </p:sp>
      <p:sp>
        <p:nvSpPr>
          <p:cNvPr id="8" name="TextBox 8"/>
          <p:cNvSpPr txBox="1"/>
          <p:nvPr/>
        </p:nvSpPr>
        <p:spPr>
          <a:xfrm>
            <a:off x="13565383" y="3170646"/>
            <a:ext cx="4324692" cy="2573274"/>
          </a:xfrm>
          <a:prstGeom prst="rect">
            <a:avLst/>
          </a:prstGeom>
        </p:spPr>
        <p:txBody>
          <a:bodyPr lIns="0" tIns="0" rIns="0" bIns="0" rtlCol="0" anchor="t">
            <a:spAutoFit/>
          </a:bodyPr>
          <a:lstStyle/>
          <a:p>
            <a:pPr algn="ctr">
              <a:lnSpc>
                <a:spcPts val="5165"/>
              </a:lnSpc>
            </a:pPr>
            <a:r>
              <a:rPr lang="en-US" sz="3689">
                <a:solidFill>
                  <a:srgbClr val="FBF377"/>
                </a:solidFill>
                <a:latin typeface="Lato 1 Bold"/>
              </a:rPr>
              <a:t>Introducing 3 programmes from Best Practice Network </a:t>
            </a:r>
          </a:p>
        </p:txBody>
      </p:sp>
      <p:sp>
        <p:nvSpPr>
          <p:cNvPr id="9" name="TextBox 9"/>
          <p:cNvSpPr txBox="1"/>
          <p:nvPr/>
        </p:nvSpPr>
        <p:spPr>
          <a:xfrm>
            <a:off x="9532352" y="1430446"/>
            <a:ext cx="3816580" cy="1916851"/>
          </a:xfrm>
          <a:prstGeom prst="rect">
            <a:avLst/>
          </a:prstGeom>
        </p:spPr>
        <p:txBody>
          <a:bodyPr lIns="0" tIns="0" rIns="0" bIns="0" rtlCol="0" anchor="t">
            <a:spAutoFit/>
          </a:bodyPr>
          <a:lstStyle/>
          <a:p>
            <a:pPr algn="ctr">
              <a:lnSpc>
                <a:spcPts val="5169"/>
              </a:lnSpc>
            </a:pPr>
            <a:r>
              <a:rPr lang="en-US" sz="3692">
                <a:solidFill>
                  <a:srgbClr val="FBF377"/>
                </a:solidFill>
                <a:latin typeface="Lato 1 Bold"/>
              </a:rPr>
              <a:t>Congratulating our TA of the year winners! </a:t>
            </a:r>
          </a:p>
        </p:txBody>
      </p:sp>
      <p:sp>
        <p:nvSpPr>
          <p:cNvPr id="10" name="TextBox 10"/>
          <p:cNvSpPr txBox="1"/>
          <p:nvPr/>
        </p:nvSpPr>
        <p:spPr>
          <a:xfrm>
            <a:off x="9144000" y="6784869"/>
            <a:ext cx="4127406" cy="1925574"/>
          </a:xfrm>
          <a:prstGeom prst="rect">
            <a:avLst/>
          </a:prstGeom>
        </p:spPr>
        <p:txBody>
          <a:bodyPr lIns="0" tIns="0" rIns="0" bIns="0" rtlCol="0" anchor="t">
            <a:spAutoFit/>
          </a:bodyPr>
          <a:lstStyle/>
          <a:p>
            <a:pPr algn="ctr">
              <a:lnSpc>
                <a:spcPts val="5166"/>
              </a:lnSpc>
            </a:pPr>
            <a:r>
              <a:rPr lang="en-US" sz="3690">
                <a:solidFill>
                  <a:srgbClr val="FBF377"/>
                </a:solidFill>
                <a:latin typeface="Lato 1 Bold"/>
              </a:rPr>
              <a:t>Q&amp;A with </a:t>
            </a:r>
          </a:p>
          <a:p>
            <a:pPr algn="ctr">
              <a:lnSpc>
                <a:spcPts val="5166"/>
              </a:lnSpc>
            </a:pPr>
            <a:r>
              <a:rPr lang="en-US" sz="3690">
                <a:solidFill>
                  <a:srgbClr val="FBF377"/>
                </a:solidFill>
                <a:latin typeface="Lato 1 Bold"/>
              </a:rPr>
              <a:t> Best Practice Network </a:t>
            </a:r>
          </a:p>
        </p:txBody>
      </p:sp>
      <p:sp>
        <p:nvSpPr>
          <p:cNvPr id="11" name="Freeform 11"/>
          <p:cNvSpPr/>
          <p:nvPr/>
        </p:nvSpPr>
        <p:spPr>
          <a:xfrm rot="8255432">
            <a:off x="13613563" y="7074430"/>
            <a:ext cx="2241657" cy="1012572"/>
          </a:xfrm>
          <a:custGeom>
            <a:avLst/>
            <a:gdLst/>
            <a:ahLst/>
            <a:cxnLst/>
            <a:rect l="l" t="t" r="r" b="b"/>
            <a:pathLst>
              <a:path w="2241657" h="1012572">
                <a:moveTo>
                  <a:pt x="0" y="0"/>
                </a:moveTo>
                <a:lnTo>
                  <a:pt x="2241657" y="0"/>
                </a:lnTo>
                <a:lnTo>
                  <a:pt x="2241657" y="1012572"/>
                </a:lnTo>
                <a:lnTo>
                  <a:pt x="0" y="1012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02449" y="2566575"/>
            <a:ext cx="9136017" cy="5309452"/>
          </a:xfrm>
          <a:custGeom>
            <a:avLst/>
            <a:gdLst/>
            <a:ahLst/>
            <a:cxnLst/>
            <a:rect l="l" t="t" r="r" b="b"/>
            <a:pathLst>
              <a:path w="9136017" h="5309452">
                <a:moveTo>
                  <a:pt x="0" y="0"/>
                </a:moveTo>
                <a:lnTo>
                  <a:pt x="9136017" y="0"/>
                </a:lnTo>
                <a:lnTo>
                  <a:pt x="9136017" y="5309452"/>
                </a:lnTo>
                <a:lnTo>
                  <a:pt x="0" y="5309452"/>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3" name="Freeform 3"/>
          <p:cNvSpPr/>
          <p:nvPr/>
        </p:nvSpPr>
        <p:spPr>
          <a:xfrm>
            <a:off x="908353" y="8946956"/>
            <a:ext cx="1736278" cy="921131"/>
          </a:xfrm>
          <a:custGeom>
            <a:avLst/>
            <a:gdLst/>
            <a:ahLst/>
            <a:cxnLst/>
            <a:rect l="l" t="t" r="r" b="b"/>
            <a:pathLst>
              <a:path w="1736278" h="921131">
                <a:moveTo>
                  <a:pt x="0" y="0"/>
                </a:moveTo>
                <a:lnTo>
                  <a:pt x="1736278" y="0"/>
                </a:lnTo>
                <a:lnTo>
                  <a:pt x="1736278" y="921132"/>
                </a:lnTo>
                <a:lnTo>
                  <a:pt x="0" y="921132"/>
                </a:lnTo>
                <a:lnTo>
                  <a:pt x="0" y="0"/>
                </a:lnTo>
                <a:close/>
              </a:path>
            </a:pathLst>
          </a:custGeom>
          <a:blipFill>
            <a:blip r:embed="rId4"/>
            <a:stretch>
              <a:fillRect/>
            </a:stretch>
          </a:blipFill>
        </p:spPr>
        <p:txBody>
          <a:bodyPr/>
          <a:lstStyle/>
          <a:p>
            <a:endParaRPr lang="en-GB"/>
          </a:p>
        </p:txBody>
      </p:sp>
      <p:sp>
        <p:nvSpPr>
          <p:cNvPr id="4" name="Freeform 4"/>
          <p:cNvSpPr/>
          <p:nvPr/>
        </p:nvSpPr>
        <p:spPr>
          <a:xfrm>
            <a:off x="2717785" y="8937360"/>
            <a:ext cx="2510190" cy="940325"/>
          </a:xfrm>
          <a:custGeom>
            <a:avLst/>
            <a:gdLst/>
            <a:ahLst/>
            <a:cxnLst/>
            <a:rect l="l" t="t" r="r" b="b"/>
            <a:pathLst>
              <a:path w="2510190" h="940325">
                <a:moveTo>
                  <a:pt x="0" y="0"/>
                </a:moveTo>
                <a:lnTo>
                  <a:pt x="2510190" y="0"/>
                </a:lnTo>
                <a:lnTo>
                  <a:pt x="2510190" y="940325"/>
                </a:lnTo>
                <a:lnTo>
                  <a:pt x="0" y="940325"/>
                </a:lnTo>
                <a:lnTo>
                  <a:pt x="0" y="0"/>
                </a:lnTo>
                <a:close/>
              </a:path>
            </a:pathLst>
          </a:custGeom>
          <a:blipFill>
            <a:blip r:embed="rId5"/>
            <a:stretch>
              <a:fillRect/>
            </a:stretch>
          </a:blipFill>
        </p:spPr>
        <p:txBody>
          <a:bodyPr/>
          <a:lstStyle/>
          <a:p>
            <a:endParaRPr lang="en-GB"/>
          </a:p>
        </p:txBody>
      </p:sp>
      <p:sp>
        <p:nvSpPr>
          <p:cNvPr id="5" name="Freeform 5"/>
          <p:cNvSpPr/>
          <p:nvPr/>
        </p:nvSpPr>
        <p:spPr>
          <a:xfrm rot="-5400000">
            <a:off x="10036566" y="2439947"/>
            <a:ext cx="9136017" cy="5309452"/>
          </a:xfrm>
          <a:custGeom>
            <a:avLst/>
            <a:gdLst/>
            <a:ahLst/>
            <a:cxnLst/>
            <a:rect l="l" t="t" r="r" b="b"/>
            <a:pathLst>
              <a:path w="9136017" h="5309452">
                <a:moveTo>
                  <a:pt x="0" y="0"/>
                </a:moveTo>
                <a:lnTo>
                  <a:pt x="9136017" y="0"/>
                </a:lnTo>
                <a:lnTo>
                  <a:pt x="9136017" y="5309452"/>
                </a:lnTo>
                <a:lnTo>
                  <a:pt x="0" y="5309452"/>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6" name="Freeform 6"/>
          <p:cNvSpPr/>
          <p:nvPr/>
        </p:nvSpPr>
        <p:spPr>
          <a:xfrm>
            <a:off x="429245" y="414508"/>
            <a:ext cx="4605487" cy="4743479"/>
          </a:xfrm>
          <a:custGeom>
            <a:avLst/>
            <a:gdLst/>
            <a:ahLst/>
            <a:cxnLst/>
            <a:rect l="l" t="t" r="r" b="b"/>
            <a:pathLst>
              <a:path w="4605487" h="4743479">
                <a:moveTo>
                  <a:pt x="0" y="0"/>
                </a:moveTo>
                <a:lnTo>
                  <a:pt x="4605487" y="0"/>
                </a:lnTo>
                <a:lnTo>
                  <a:pt x="4605487" y="4743479"/>
                </a:lnTo>
                <a:lnTo>
                  <a:pt x="0" y="4743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908353" y="1039241"/>
            <a:ext cx="3840515" cy="3370187"/>
          </a:xfrm>
          <a:prstGeom prst="rect">
            <a:avLst/>
          </a:prstGeom>
        </p:spPr>
        <p:txBody>
          <a:bodyPr lIns="0" tIns="0" rIns="0" bIns="0" rtlCol="0" anchor="t">
            <a:spAutoFit/>
          </a:bodyPr>
          <a:lstStyle/>
          <a:p>
            <a:pPr algn="ctr">
              <a:lnSpc>
                <a:spcPts val="8983"/>
              </a:lnSpc>
            </a:pPr>
            <a:r>
              <a:rPr lang="en-US" sz="6416">
                <a:solidFill>
                  <a:srgbClr val="FFFFFF"/>
                </a:solidFill>
                <a:latin typeface="Lato 2 Bold"/>
              </a:rPr>
              <a:t>Pathways from 2024</a:t>
            </a:r>
          </a:p>
        </p:txBody>
      </p:sp>
      <p:sp>
        <p:nvSpPr>
          <p:cNvPr id="8" name="TextBox 8"/>
          <p:cNvSpPr txBox="1"/>
          <p:nvPr/>
        </p:nvSpPr>
        <p:spPr>
          <a:xfrm>
            <a:off x="6259756" y="1984764"/>
            <a:ext cx="4248313" cy="1016278"/>
          </a:xfrm>
          <a:prstGeom prst="rect">
            <a:avLst/>
          </a:prstGeom>
        </p:spPr>
        <p:txBody>
          <a:bodyPr lIns="0" tIns="0" rIns="0" bIns="0" rtlCol="0" anchor="t">
            <a:spAutoFit/>
          </a:bodyPr>
          <a:lstStyle/>
          <a:p>
            <a:pPr algn="ctr">
              <a:lnSpc>
                <a:spcPts val="4146"/>
              </a:lnSpc>
            </a:pPr>
            <a:r>
              <a:rPr lang="en-US" sz="2961">
                <a:solidFill>
                  <a:srgbClr val="FFFFFF"/>
                </a:solidFill>
                <a:latin typeface="Lato 1 Bold"/>
              </a:rPr>
              <a:t>Postgraduate Teacher Apprenticeship - Primary</a:t>
            </a:r>
          </a:p>
        </p:txBody>
      </p:sp>
      <p:sp>
        <p:nvSpPr>
          <p:cNvPr id="9" name="TextBox 9"/>
          <p:cNvSpPr txBox="1"/>
          <p:nvPr/>
        </p:nvSpPr>
        <p:spPr>
          <a:xfrm>
            <a:off x="12215133" y="1984764"/>
            <a:ext cx="4778883" cy="1016278"/>
          </a:xfrm>
          <a:prstGeom prst="rect">
            <a:avLst/>
          </a:prstGeom>
        </p:spPr>
        <p:txBody>
          <a:bodyPr lIns="0" tIns="0" rIns="0" bIns="0" rtlCol="0" anchor="t">
            <a:spAutoFit/>
          </a:bodyPr>
          <a:lstStyle/>
          <a:p>
            <a:pPr algn="ctr">
              <a:lnSpc>
                <a:spcPts val="4146"/>
              </a:lnSpc>
            </a:pPr>
            <a:r>
              <a:rPr lang="en-US" sz="2961">
                <a:solidFill>
                  <a:srgbClr val="FFFFFF"/>
                </a:solidFill>
                <a:latin typeface="Lato 1 Bold"/>
              </a:rPr>
              <a:t>Postgraduate Teacher Apprenticeship - Secondary</a:t>
            </a:r>
          </a:p>
        </p:txBody>
      </p:sp>
      <p:sp>
        <p:nvSpPr>
          <p:cNvPr id="10" name="TextBox 10"/>
          <p:cNvSpPr txBox="1"/>
          <p:nvPr/>
        </p:nvSpPr>
        <p:spPr>
          <a:xfrm>
            <a:off x="6408633" y="3440419"/>
            <a:ext cx="4248313" cy="2611038"/>
          </a:xfrm>
          <a:prstGeom prst="rect">
            <a:avLst/>
          </a:prstGeom>
        </p:spPr>
        <p:txBody>
          <a:bodyPr lIns="0" tIns="0" rIns="0" bIns="0" rtlCol="0" anchor="t">
            <a:spAutoFit/>
          </a:bodyPr>
          <a:lstStyle/>
          <a:p>
            <a:pPr algn="ctr">
              <a:lnSpc>
                <a:spcPts val="4146"/>
              </a:lnSpc>
            </a:pPr>
            <a:r>
              <a:rPr lang="en-US" sz="2961">
                <a:solidFill>
                  <a:srgbClr val="FFFFFF"/>
                </a:solidFill>
                <a:latin typeface="Lato 1 Bold"/>
              </a:rPr>
              <a:t>Specialisms in:</a:t>
            </a:r>
          </a:p>
          <a:p>
            <a:pPr algn="ctr">
              <a:lnSpc>
                <a:spcPts val="4146"/>
              </a:lnSpc>
            </a:pPr>
            <a:endParaRPr lang="en-US" sz="2961">
              <a:solidFill>
                <a:srgbClr val="FFFFFF"/>
              </a:solidFill>
              <a:latin typeface="Lato 1 Bold"/>
            </a:endParaRPr>
          </a:p>
          <a:p>
            <a:pPr marL="639419" lvl="1" indent="-319710">
              <a:lnSpc>
                <a:spcPts val="4146"/>
              </a:lnSpc>
              <a:buFont typeface="Arial"/>
              <a:buChar char="•"/>
            </a:pPr>
            <a:r>
              <a:rPr lang="en-US" sz="2961">
                <a:solidFill>
                  <a:srgbClr val="FFFFFF"/>
                </a:solidFill>
                <a:latin typeface="Lato 1 Bold"/>
              </a:rPr>
              <a:t>Ages 3-7</a:t>
            </a:r>
          </a:p>
          <a:p>
            <a:pPr marL="639419" lvl="1" indent="-319710">
              <a:lnSpc>
                <a:spcPts val="4146"/>
              </a:lnSpc>
              <a:buFont typeface="Arial"/>
              <a:buChar char="•"/>
            </a:pPr>
            <a:r>
              <a:rPr lang="en-US" sz="2961">
                <a:solidFill>
                  <a:srgbClr val="FFFFFF"/>
                </a:solidFill>
                <a:latin typeface="Lato 1 Bold"/>
              </a:rPr>
              <a:t>Ages 5-11</a:t>
            </a:r>
          </a:p>
          <a:p>
            <a:pPr marL="639419" lvl="1" indent="-319710">
              <a:lnSpc>
                <a:spcPts val="4146"/>
              </a:lnSpc>
              <a:buFont typeface="Arial"/>
              <a:buChar char="•"/>
            </a:pPr>
            <a:r>
              <a:rPr lang="en-US" sz="2961">
                <a:solidFill>
                  <a:srgbClr val="FFFFFF"/>
                </a:solidFill>
                <a:latin typeface="Lato 1 Bold"/>
              </a:rPr>
              <a:t>Primary SEND </a:t>
            </a:r>
          </a:p>
        </p:txBody>
      </p:sp>
      <p:sp>
        <p:nvSpPr>
          <p:cNvPr id="11" name="TextBox 11"/>
          <p:cNvSpPr txBox="1"/>
          <p:nvPr/>
        </p:nvSpPr>
        <p:spPr>
          <a:xfrm>
            <a:off x="12480417" y="3440419"/>
            <a:ext cx="4248313" cy="6291797"/>
          </a:xfrm>
          <a:prstGeom prst="rect">
            <a:avLst/>
          </a:prstGeom>
        </p:spPr>
        <p:txBody>
          <a:bodyPr lIns="0" tIns="0" rIns="0" bIns="0" rtlCol="0" anchor="t">
            <a:spAutoFit/>
          </a:bodyPr>
          <a:lstStyle/>
          <a:p>
            <a:pPr algn="ctr">
              <a:lnSpc>
                <a:spcPts val="4146"/>
              </a:lnSpc>
            </a:pPr>
            <a:r>
              <a:rPr lang="en-US" sz="2961">
                <a:solidFill>
                  <a:srgbClr val="FFFFFF"/>
                </a:solidFill>
                <a:latin typeface="Lato 1 Bold"/>
              </a:rPr>
              <a:t>Specialisms in ages 11-16 OR 14-19 in: </a:t>
            </a:r>
          </a:p>
          <a:p>
            <a:pPr algn="ctr">
              <a:lnSpc>
                <a:spcPts val="4146"/>
              </a:lnSpc>
            </a:pPr>
            <a:endParaRPr lang="en-US" sz="2961">
              <a:solidFill>
                <a:srgbClr val="FFFFFF"/>
              </a:solidFill>
              <a:latin typeface="Lato 1 Bold"/>
            </a:endParaRPr>
          </a:p>
          <a:p>
            <a:pPr marL="639419" lvl="1" indent="-319710">
              <a:lnSpc>
                <a:spcPts val="4146"/>
              </a:lnSpc>
              <a:buFont typeface="Arial"/>
              <a:buChar char="•"/>
            </a:pPr>
            <a:r>
              <a:rPr lang="en-US" sz="2961">
                <a:solidFill>
                  <a:srgbClr val="FFFFFF"/>
                </a:solidFill>
                <a:latin typeface="Lato 1 Bold"/>
              </a:rPr>
              <a:t>English</a:t>
            </a:r>
          </a:p>
          <a:p>
            <a:pPr marL="639419" lvl="1" indent="-319710">
              <a:lnSpc>
                <a:spcPts val="4146"/>
              </a:lnSpc>
              <a:buFont typeface="Arial"/>
              <a:buChar char="•"/>
            </a:pPr>
            <a:r>
              <a:rPr lang="en-US" sz="2961">
                <a:solidFill>
                  <a:srgbClr val="FFFFFF"/>
                </a:solidFill>
                <a:latin typeface="Lato 1 Bold"/>
              </a:rPr>
              <a:t>Maths</a:t>
            </a:r>
          </a:p>
          <a:p>
            <a:pPr marL="639419" lvl="1" indent="-319710">
              <a:lnSpc>
                <a:spcPts val="4146"/>
              </a:lnSpc>
              <a:buFont typeface="Arial"/>
              <a:buChar char="•"/>
            </a:pPr>
            <a:r>
              <a:rPr lang="en-US" sz="2961">
                <a:solidFill>
                  <a:srgbClr val="FFFFFF"/>
                </a:solidFill>
                <a:latin typeface="Lato 1 Bold"/>
              </a:rPr>
              <a:t>Chemistry</a:t>
            </a:r>
          </a:p>
          <a:p>
            <a:pPr marL="639419" lvl="1" indent="-319710">
              <a:lnSpc>
                <a:spcPts val="4146"/>
              </a:lnSpc>
              <a:buFont typeface="Arial"/>
              <a:buChar char="•"/>
            </a:pPr>
            <a:r>
              <a:rPr lang="en-US" sz="2961">
                <a:solidFill>
                  <a:srgbClr val="FFFFFF"/>
                </a:solidFill>
                <a:latin typeface="Lato 1 Bold"/>
              </a:rPr>
              <a:t>Biology</a:t>
            </a:r>
          </a:p>
          <a:p>
            <a:pPr marL="639419" lvl="1" indent="-319710">
              <a:lnSpc>
                <a:spcPts val="4146"/>
              </a:lnSpc>
              <a:buFont typeface="Arial"/>
              <a:buChar char="•"/>
            </a:pPr>
            <a:r>
              <a:rPr lang="en-US" sz="2961">
                <a:solidFill>
                  <a:srgbClr val="FFFFFF"/>
                </a:solidFill>
                <a:latin typeface="Lato 1 Bold"/>
              </a:rPr>
              <a:t>Computing</a:t>
            </a:r>
          </a:p>
          <a:p>
            <a:pPr marL="639419" lvl="1" indent="-319710">
              <a:lnSpc>
                <a:spcPts val="4146"/>
              </a:lnSpc>
              <a:buFont typeface="Arial"/>
              <a:buChar char="•"/>
            </a:pPr>
            <a:r>
              <a:rPr lang="en-US" sz="2961">
                <a:solidFill>
                  <a:srgbClr val="FFFFFF"/>
                </a:solidFill>
                <a:latin typeface="Lato 1 Bold"/>
              </a:rPr>
              <a:t>Geography</a:t>
            </a:r>
          </a:p>
          <a:p>
            <a:pPr marL="639419" lvl="1" indent="-319710">
              <a:lnSpc>
                <a:spcPts val="4146"/>
              </a:lnSpc>
              <a:buFont typeface="Arial"/>
              <a:buChar char="•"/>
            </a:pPr>
            <a:r>
              <a:rPr lang="en-US" sz="2961">
                <a:solidFill>
                  <a:srgbClr val="FFFFFF"/>
                </a:solidFill>
                <a:latin typeface="Lato 1 Bold"/>
              </a:rPr>
              <a:t>French </a:t>
            </a:r>
          </a:p>
          <a:p>
            <a:pPr marL="639419" lvl="1" indent="-319710">
              <a:lnSpc>
                <a:spcPts val="4146"/>
              </a:lnSpc>
              <a:buFont typeface="Arial"/>
              <a:buChar char="•"/>
            </a:pPr>
            <a:r>
              <a:rPr lang="en-US" sz="2961">
                <a:solidFill>
                  <a:srgbClr val="FFFFFF"/>
                </a:solidFill>
                <a:latin typeface="Lato 1 Bold"/>
              </a:rPr>
              <a:t>Spanish</a:t>
            </a:r>
          </a:p>
          <a:p>
            <a:pPr>
              <a:lnSpc>
                <a:spcPts val="4146"/>
              </a:lnSpc>
            </a:pPr>
            <a:endParaRPr lang="en-US" sz="2961">
              <a:solidFill>
                <a:srgbClr val="FFFFFF"/>
              </a:solidFill>
              <a:latin typeface="Lato 1 Bold"/>
            </a:endParaRPr>
          </a:p>
        </p:txBody>
      </p:sp>
      <p:grpSp>
        <p:nvGrpSpPr>
          <p:cNvPr id="12" name="Group 12"/>
          <p:cNvGrpSpPr>
            <a:grpSpLocks noChangeAspect="1"/>
          </p:cNvGrpSpPr>
          <p:nvPr/>
        </p:nvGrpSpPr>
        <p:grpSpPr>
          <a:xfrm>
            <a:off x="948043" y="5157987"/>
            <a:ext cx="3761134" cy="3761134"/>
            <a:chOff x="0" y="0"/>
            <a:chExt cx="12700000" cy="1270000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8"/>
              <a:stretch>
                <a:fillRect l="-20494" r="-20494"/>
              </a:stretch>
            </a:blipFill>
          </p:spPr>
          <p:txBody>
            <a:bodyPr/>
            <a:lstStyle/>
            <a:p>
              <a:endParaRPr lang="en-GB"/>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4925" y="3202671"/>
            <a:ext cx="4722832" cy="2717596"/>
          </a:xfrm>
          <a:custGeom>
            <a:avLst/>
            <a:gdLst/>
            <a:ahLst/>
            <a:cxnLst/>
            <a:rect l="l" t="t" r="r" b="b"/>
            <a:pathLst>
              <a:path w="4722832" h="2717596">
                <a:moveTo>
                  <a:pt x="0" y="0"/>
                </a:moveTo>
                <a:lnTo>
                  <a:pt x="4722832" y="0"/>
                </a:lnTo>
                <a:lnTo>
                  <a:pt x="4722832" y="2717596"/>
                </a:lnTo>
                <a:lnTo>
                  <a:pt x="0" y="27175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7849171" y="7554793"/>
            <a:ext cx="4428443" cy="2548200"/>
            <a:chOff x="0" y="0"/>
            <a:chExt cx="5904591" cy="3397600"/>
          </a:xfrm>
        </p:grpSpPr>
        <p:sp>
          <p:nvSpPr>
            <p:cNvPr id="4" name="Freeform 4"/>
            <p:cNvSpPr/>
            <p:nvPr/>
          </p:nvSpPr>
          <p:spPr>
            <a:xfrm>
              <a:off x="0" y="0"/>
              <a:ext cx="5904591" cy="3397600"/>
            </a:xfrm>
            <a:custGeom>
              <a:avLst/>
              <a:gdLst/>
              <a:ahLst/>
              <a:cxnLst/>
              <a:rect l="l" t="t" r="r" b="b"/>
              <a:pathLst>
                <a:path w="5904591" h="3397600">
                  <a:moveTo>
                    <a:pt x="0" y="0"/>
                  </a:moveTo>
                  <a:lnTo>
                    <a:pt x="5904591" y="0"/>
                  </a:lnTo>
                  <a:lnTo>
                    <a:pt x="5904591" y="3397600"/>
                  </a:lnTo>
                  <a:lnTo>
                    <a:pt x="0" y="3397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TextBox 5"/>
            <p:cNvSpPr txBox="1"/>
            <p:nvPr/>
          </p:nvSpPr>
          <p:spPr>
            <a:xfrm>
              <a:off x="203423" y="636319"/>
              <a:ext cx="5497745" cy="2282199"/>
            </a:xfrm>
            <a:prstGeom prst="rect">
              <a:avLst/>
            </a:prstGeom>
          </p:spPr>
          <p:txBody>
            <a:bodyPr lIns="0" tIns="0" rIns="0" bIns="0" rtlCol="0" anchor="t">
              <a:spAutoFit/>
            </a:bodyPr>
            <a:lstStyle/>
            <a:p>
              <a:pPr algn="ctr">
                <a:lnSpc>
                  <a:spcPts val="3473"/>
                </a:lnSpc>
              </a:pPr>
              <a:r>
                <a:rPr lang="en-US" sz="2480">
                  <a:solidFill>
                    <a:srgbClr val="FFFFFF"/>
                  </a:solidFill>
                  <a:latin typeface="Lato 1 Bold"/>
                </a:rPr>
                <a:t>Trainee teachers are employed by a school while learning on the job. </a:t>
              </a:r>
            </a:p>
            <a:p>
              <a:pPr algn="ctr">
                <a:lnSpc>
                  <a:spcPts val="3473"/>
                </a:lnSpc>
              </a:pPr>
              <a:endParaRPr lang="en-US" sz="2480">
                <a:solidFill>
                  <a:srgbClr val="FFFFFF"/>
                </a:solidFill>
                <a:latin typeface="Lato 1 Bold"/>
              </a:endParaRPr>
            </a:p>
          </p:txBody>
        </p:sp>
      </p:grpSp>
      <p:grpSp>
        <p:nvGrpSpPr>
          <p:cNvPr id="6" name="Group 6"/>
          <p:cNvGrpSpPr/>
          <p:nvPr/>
        </p:nvGrpSpPr>
        <p:grpSpPr>
          <a:xfrm>
            <a:off x="11912863" y="4043562"/>
            <a:ext cx="4685001" cy="2695828"/>
            <a:chOff x="0" y="0"/>
            <a:chExt cx="6246668" cy="3594437"/>
          </a:xfrm>
        </p:grpSpPr>
        <p:sp>
          <p:nvSpPr>
            <p:cNvPr id="7" name="Freeform 7"/>
            <p:cNvSpPr/>
            <p:nvPr/>
          </p:nvSpPr>
          <p:spPr>
            <a:xfrm>
              <a:off x="0" y="0"/>
              <a:ext cx="6246668" cy="3594437"/>
            </a:xfrm>
            <a:custGeom>
              <a:avLst/>
              <a:gdLst/>
              <a:ahLst/>
              <a:cxnLst/>
              <a:rect l="l" t="t" r="r" b="b"/>
              <a:pathLst>
                <a:path w="6246668" h="3594437">
                  <a:moveTo>
                    <a:pt x="0" y="0"/>
                  </a:moveTo>
                  <a:lnTo>
                    <a:pt x="6246668" y="0"/>
                  </a:lnTo>
                  <a:lnTo>
                    <a:pt x="6246668" y="3594437"/>
                  </a:lnTo>
                  <a:lnTo>
                    <a:pt x="0" y="3594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199222" y="910340"/>
              <a:ext cx="5848225" cy="1946129"/>
            </a:xfrm>
            <a:prstGeom prst="rect">
              <a:avLst/>
            </a:prstGeom>
          </p:spPr>
          <p:txBody>
            <a:bodyPr lIns="0" tIns="0" rIns="0" bIns="0" rtlCol="0" anchor="t">
              <a:spAutoFit/>
            </a:bodyPr>
            <a:lstStyle/>
            <a:p>
              <a:pPr algn="ctr">
                <a:lnSpc>
                  <a:spcPts val="3941"/>
                </a:lnSpc>
              </a:pPr>
              <a:r>
                <a:rPr lang="en-US" sz="2815">
                  <a:solidFill>
                    <a:srgbClr val="FFFFFF"/>
                  </a:solidFill>
                  <a:latin typeface="Lato 1 Bold"/>
                </a:rPr>
                <a:t>Trainees are paid a wage on the unqualified teacher pay scale. </a:t>
              </a:r>
            </a:p>
          </p:txBody>
        </p:sp>
      </p:grpSp>
      <p:grpSp>
        <p:nvGrpSpPr>
          <p:cNvPr id="9" name="Group 9"/>
          <p:cNvGrpSpPr/>
          <p:nvPr/>
        </p:nvGrpSpPr>
        <p:grpSpPr>
          <a:xfrm>
            <a:off x="11968120" y="435217"/>
            <a:ext cx="4809478" cy="2767454"/>
            <a:chOff x="0" y="0"/>
            <a:chExt cx="6412638" cy="3689939"/>
          </a:xfrm>
        </p:grpSpPr>
        <p:sp>
          <p:nvSpPr>
            <p:cNvPr id="10" name="Freeform 10"/>
            <p:cNvSpPr/>
            <p:nvPr/>
          </p:nvSpPr>
          <p:spPr>
            <a:xfrm>
              <a:off x="0" y="0"/>
              <a:ext cx="6412638" cy="3689939"/>
            </a:xfrm>
            <a:custGeom>
              <a:avLst/>
              <a:gdLst/>
              <a:ahLst/>
              <a:cxnLst/>
              <a:rect l="l" t="t" r="r" b="b"/>
              <a:pathLst>
                <a:path w="6412638" h="3689939">
                  <a:moveTo>
                    <a:pt x="0" y="0"/>
                  </a:moveTo>
                  <a:lnTo>
                    <a:pt x="6412638" y="0"/>
                  </a:lnTo>
                  <a:lnTo>
                    <a:pt x="6412638" y="3689939"/>
                  </a:lnTo>
                  <a:lnTo>
                    <a:pt x="0" y="36899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TextBox 11"/>
            <p:cNvSpPr txBox="1"/>
            <p:nvPr/>
          </p:nvSpPr>
          <p:spPr>
            <a:xfrm>
              <a:off x="215469" y="950673"/>
              <a:ext cx="5981699" cy="1731442"/>
            </a:xfrm>
            <a:prstGeom prst="rect">
              <a:avLst/>
            </a:prstGeom>
          </p:spPr>
          <p:txBody>
            <a:bodyPr lIns="0" tIns="0" rIns="0" bIns="0" rtlCol="0" anchor="t">
              <a:spAutoFit/>
            </a:bodyPr>
            <a:lstStyle/>
            <a:p>
              <a:pPr algn="ctr">
                <a:lnSpc>
                  <a:spcPts val="3511"/>
                </a:lnSpc>
              </a:pPr>
              <a:r>
                <a:rPr lang="en-US" sz="2507">
                  <a:solidFill>
                    <a:srgbClr val="FFFFFF"/>
                  </a:solidFill>
                  <a:latin typeface="Lato 1 Bold"/>
                </a:rPr>
                <a:t>They do not pay fees as funding comes by way of the Apprenticeship Levy. </a:t>
              </a:r>
            </a:p>
          </p:txBody>
        </p:sp>
      </p:grpSp>
      <p:sp>
        <p:nvSpPr>
          <p:cNvPr id="12" name="Freeform 12"/>
          <p:cNvSpPr/>
          <p:nvPr/>
        </p:nvSpPr>
        <p:spPr>
          <a:xfrm rot="5400000">
            <a:off x="6277254" y="7039102"/>
            <a:ext cx="2451331" cy="692501"/>
          </a:xfrm>
          <a:custGeom>
            <a:avLst/>
            <a:gdLst/>
            <a:ahLst/>
            <a:cxnLst/>
            <a:rect l="l" t="t" r="r" b="b"/>
            <a:pathLst>
              <a:path w="2451331" h="692501">
                <a:moveTo>
                  <a:pt x="0" y="0"/>
                </a:moveTo>
                <a:lnTo>
                  <a:pt x="2451332" y="0"/>
                </a:lnTo>
                <a:lnTo>
                  <a:pt x="2451332" y="692501"/>
                </a:lnTo>
                <a:lnTo>
                  <a:pt x="0" y="6925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rot="672967">
            <a:off x="10415855" y="6487625"/>
            <a:ext cx="2451331" cy="692501"/>
          </a:xfrm>
          <a:custGeom>
            <a:avLst/>
            <a:gdLst/>
            <a:ahLst/>
            <a:cxnLst/>
            <a:rect l="l" t="t" r="r" b="b"/>
            <a:pathLst>
              <a:path w="2451331" h="692501">
                <a:moveTo>
                  <a:pt x="0" y="0"/>
                </a:moveTo>
                <a:lnTo>
                  <a:pt x="2451331" y="0"/>
                </a:lnTo>
                <a:lnTo>
                  <a:pt x="2451331" y="692502"/>
                </a:lnTo>
                <a:lnTo>
                  <a:pt x="0" y="692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rot="-1068321" flipV="1">
            <a:off x="9295543" y="2011040"/>
            <a:ext cx="2451331" cy="692501"/>
          </a:xfrm>
          <a:custGeom>
            <a:avLst/>
            <a:gdLst/>
            <a:ahLst/>
            <a:cxnLst/>
            <a:rect l="l" t="t" r="r" b="b"/>
            <a:pathLst>
              <a:path w="2451331" h="692501">
                <a:moveTo>
                  <a:pt x="0" y="692501"/>
                </a:moveTo>
                <a:lnTo>
                  <a:pt x="2451331" y="692501"/>
                </a:lnTo>
                <a:lnTo>
                  <a:pt x="2451331" y="0"/>
                </a:lnTo>
                <a:lnTo>
                  <a:pt x="0" y="0"/>
                </a:lnTo>
                <a:lnTo>
                  <a:pt x="0" y="69250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5" name="Group 15"/>
          <p:cNvGrpSpPr>
            <a:grpSpLocks noChangeAspect="1"/>
          </p:cNvGrpSpPr>
          <p:nvPr/>
        </p:nvGrpSpPr>
        <p:grpSpPr>
          <a:xfrm>
            <a:off x="14084184" y="6554607"/>
            <a:ext cx="3548386" cy="3548386"/>
            <a:chOff x="0" y="0"/>
            <a:chExt cx="12700000" cy="12700000"/>
          </a:xfrm>
        </p:grpSpPr>
        <p:sp>
          <p:nvSpPr>
            <p:cNvPr id="16" name="Freeform 1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9525" r="-19526"/>
              </a:stretch>
            </a:blipFill>
          </p:spPr>
          <p:txBody>
            <a:bodyPr/>
            <a:lstStyle/>
            <a:p>
              <a:endParaRPr lang="en-GB"/>
            </a:p>
          </p:txBody>
        </p:sp>
      </p:grpSp>
      <p:sp>
        <p:nvSpPr>
          <p:cNvPr id="17" name="Freeform 17"/>
          <p:cNvSpPr/>
          <p:nvPr/>
        </p:nvSpPr>
        <p:spPr>
          <a:xfrm>
            <a:off x="423398" y="270371"/>
            <a:ext cx="2858810" cy="1516658"/>
          </a:xfrm>
          <a:custGeom>
            <a:avLst/>
            <a:gdLst/>
            <a:ahLst/>
            <a:cxnLst/>
            <a:rect l="l" t="t" r="r" b="b"/>
            <a:pathLst>
              <a:path w="2858810" h="1516658">
                <a:moveTo>
                  <a:pt x="0" y="0"/>
                </a:moveTo>
                <a:lnTo>
                  <a:pt x="2858810" y="0"/>
                </a:lnTo>
                <a:lnTo>
                  <a:pt x="2858810" y="1516658"/>
                </a:lnTo>
                <a:lnTo>
                  <a:pt x="0" y="1516658"/>
                </a:lnTo>
                <a:lnTo>
                  <a:pt x="0" y="0"/>
                </a:lnTo>
                <a:close/>
              </a:path>
            </a:pathLst>
          </a:custGeom>
          <a:blipFill>
            <a:blip r:embed="rId7"/>
            <a:stretch>
              <a:fillRect/>
            </a:stretch>
          </a:blipFill>
        </p:spPr>
        <p:txBody>
          <a:bodyPr/>
          <a:lstStyle/>
          <a:p>
            <a:endParaRPr lang="en-GB"/>
          </a:p>
        </p:txBody>
      </p:sp>
      <p:sp>
        <p:nvSpPr>
          <p:cNvPr id="18" name="Freeform 18"/>
          <p:cNvSpPr/>
          <p:nvPr/>
        </p:nvSpPr>
        <p:spPr>
          <a:xfrm>
            <a:off x="511981" y="2005955"/>
            <a:ext cx="5540453" cy="7964401"/>
          </a:xfrm>
          <a:custGeom>
            <a:avLst/>
            <a:gdLst/>
            <a:ahLst/>
            <a:cxnLst/>
            <a:rect l="l" t="t" r="r" b="b"/>
            <a:pathLst>
              <a:path w="5540453" h="7964401">
                <a:moveTo>
                  <a:pt x="0" y="0"/>
                </a:moveTo>
                <a:lnTo>
                  <a:pt x="5540454" y="0"/>
                </a:lnTo>
                <a:lnTo>
                  <a:pt x="5540454" y="7964401"/>
                </a:lnTo>
                <a:lnTo>
                  <a:pt x="0" y="7964401"/>
                </a:lnTo>
                <a:lnTo>
                  <a:pt x="0" y="0"/>
                </a:lnTo>
                <a:close/>
              </a:path>
            </a:pathLst>
          </a:custGeom>
          <a:blipFill>
            <a:blip r:embed="rId8"/>
            <a:stretch>
              <a:fillRect/>
            </a:stretch>
          </a:blipFill>
        </p:spPr>
        <p:txBody>
          <a:bodyPr/>
          <a:lstStyle/>
          <a:p>
            <a:endParaRPr lang="en-GB"/>
          </a:p>
        </p:txBody>
      </p:sp>
      <p:sp>
        <p:nvSpPr>
          <p:cNvPr id="19" name="TextBox 19"/>
          <p:cNvSpPr txBox="1"/>
          <p:nvPr/>
        </p:nvSpPr>
        <p:spPr>
          <a:xfrm>
            <a:off x="6633976" y="3804334"/>
            <a:ext cx="4444731" cy="1339166"/>
          </a:xfrm>
          <a:prstGeom prst="rect">
            <a:avLst/>
          </a:prstGeom>
        </p:spPr>
        <p:txBody>
          <a:bodyPr lIns="0" tIns="0" rIns="0" bIns="0" rtlCol="0" anchor="t">
            <a:spAutoFit/>
          </a:bodyPr>
          <a:lstStyle/>
          <a:p>
            <a:pPr algn="ctr">
              <a:lnSpc>
                <a:spcPts val="5377"/>
              </a:lnSpc>
            </a:pPr>
            <a:r>
              <a:rPr lang="en-US" sz="3841">
                <a:solidFill>
                  <a:srgbClr val="FFFFFF"/>
                </a:solidFill>
                <a:latin typeface="Lato 2 Bold"/>
              </a:rPr>
              <a:t>What is a Teacher Apprenticeship? </a:t>
            </a:r>
          </a:p>
        </p:txBody>
      </p:sp>
      <p:sp>
        <p:nvSpPr>
          <p:cNvPr id="20" name="Freeform 20"/>
          <p:cNvSpPr/>
          <p:nvPr/>
        </p:nvSpPr>
        <p:spPr>
          <a:xfrm>
            <a:off x="3468196" y="270371"/>
            <a:ext cx="3408660" cy="1276895"/>
          </a:xfrm>
          <a:custGeom>
            <a:avLst/>
            <a:gdLst/>
            <a:ahLst/>
            <a:cxnLst/>
            <a:rect l="l" t="t" r="r" b="b"/>
            <a:pathLst>
              <a:path w="3408660" h="1276895">
                <a:moveTo>
                  <a:pt x="0" y="0"/>
                </a:moveTo>
                <a:lnTo>
                  <a:pt x="3408660" y="0"/>
                </a:lnTo>
                <a:lnTo>
                  <a:pt x="3408660" y="1276895"/>
                </a:lnTo>
                <a:lnTo>
                  <a:pt x="0" y="1276895"/>
                </a:lnTo>
                <a:lnTo>
                  <a:pt x="0" y="0"/>
                </a:lnTo>
                <a:close/>
              </a:path>
            </a:pathLst>
          </a:custGeom>
          <a:blipFill>
            <a:blip r:embed="rId9"/>
            <a:stretch>
              <a:fillRect/>
            </a:stretch>
          </a:blipFill>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420" y="284040"/>
            <a:ext cx="7150992" cy="4114800"/>
          </a:xfrm>
          <a:custGeom>
            <a:avLst/>
            <a:gdLst/>
            <a:ahLst/>
            <a:cxnLst/>
            <a:rect l="l" t="t" r="r" b="b"/>
            <a:pathLst>
              <a:path w="7150992" h="4114800">
                <a:moveTo>
                  <a:pt x="0" y="0"/>
                </a:moveTo>
                <a:lnTo>
                  <a:pt x="7150992" y="0"/>
                </a:lnTo>
                <a:lnTo>
                  <a:pt x="71509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a:grpSpLocks noChangeAspect="1"/>
          </p:cNvGrpSpPr>
          <p:nvPr/>
        </p:nvGrpSpPr>
        <p:grpSpPr>
          <a:xfrm>
            <a:off x="327420" y="4398840"/>
            <a:ext cx="5684442" cy="5684442"/>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525" r="-19526"/>
              </a:stretch>
            </a:blipFill>
          </p:spPr>
          <p:txBody>
            <a:bodyPr/>
            <a:lstStyle/>
            <a:p>
              <a:endParaRPr lang="en-GB"/>
            </a:p>
          </p:txBody>
        </p:sp>
      </p:grpSp>
      <p:sp>
        <p:nvSpPr>
          <p:cNvPr id="5" name="Freeform 5"/>
          <p:cNvSpPr/>
          <p:nvPr/>
        </p:nvSpPr>
        <p:spPr>
          <a:xfrm>
            <a:off x="6815202" y="3320013"/>
            <a:ext cx="11068332" cy="6432429"/>
          </a:xfrm>
          <a:custGeom>
            <a:avLst/>
            <a:gdLst/>
            <a:ahLst/>
            <a:cxnLst/>
            <a:rect l="l" t="t" r="r" b="b"/>
            <a:pathLst>
              <a:path w="11068332" h="6432429">
                <a:moveTo>
                  <a:pt x="0" y="0"/>
                </a:moveTo>
                <a:lnTo>
                  <a:pt x="11068333" y="0"/>
                </a:lnTo>
                <a:lnTo>
                  <a:pt x="11068333" y="6432428"/>
                </a:lnTo>
                <a:lnTo>
                  <a:pt x="0" y="6432428"/>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6" name="TextBox 6"/>
          <p:cNvSpPr txBox="1"/>
          <p:nvPr/>
        </p:nvSpPr>
        <p:spPr>
          <a:xfrm>
            <a:off x="908353" y="1395288"/>
            <a:ext cx="5989126" cy="1797054"/>
          </a:xfrm>
          <a:prstGeom prst="rect">
            <a:avLst/>
          </a:prstGeom>
        </p:spPr>
        <p:txBody>
          <a:bodyPr lIns="0" tIns="0" rIns="0" bIns="0" rtlCol="0" anchor="t">
            <a:spAutoFit/>
          </a:bodyPr>
          <a:lstStyle/>
          <a:p>
            <a:pPr algn="ctr">
              <a:lnSpc>
                <a:spcPts val="7245"/>
              </a:lnSpc>
            </a:pPr>
            <a:r>
              <a:rPr lang="en-US" sz="5175">
                <a:solidFill>
                  <a:srgbClr val="FFFFFF"/>
                </a:solidFill>
                <a:latin typeface="Lato 2 Bold"/>
              </a:rPr>
              <a:t>Key facts - what you need to know</a:t>
            </a:r>
          </a:p>
        </p:txBody>
      </p:sp>
      <p:sp>
        <p:nvSpPr>
          <p:cNvPr id="7" name="Freeform 7"/>
          <p:cNvSpPr/>
          <p:nvPr/>
        </p:nvSpPr>
        <p:spPr>
          <a:xfrm>
            <a:off x="8732218" y="770652"/>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5"/>
            <a:stretch>
              <a:fillRect/>
            </a:stretch>
          </a:blipFill>
        </p:spPr>
        <p:txBody>
          <a:bodyPr/>
          <a:lstStyle/>
          <a:p>
            <a:endParaRPr lang="en-GB"/>
          </a:p>
        </p:txBody>
      </p:sp>
      <p:sp>
        <p:nvSpPr>
          <p:cNvPr id="8" name="Freeform 8"/>
          <p:cNvSpPr/>
          <p:nvPr/>
        </p:nvSpPr>
        <p:spPr>
          <a:xfrm>
            <a:off x="12501768" y="750659"/>
            <a:ext cx="5229423" cy="1958959"/>
          </a:xfrm>
          <a:custGeom>
            <a:avLst/>
            <a:gdLst/>
            <a:ahLst/>
            <a:cxnLst/>
            <a:rect l="l" t="t" r="r" b="b"/>
            <a:pathLst>
              <a:path w="5229423" h="1958959">
                <a:moveTo>
                  <a:pt x="0" y="0"/>
                </a:moveTo>
                <a:lnTo>
                  <a:pt x="5229424" y="0"/>
                </a:lnTo>
                <a:lnTo>
                  <a:pt x="5229424" y="1958959"/>
                </a:lnTo>
                <a:lnTo>
                  <a:pt x="0" y="1958959"/>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7478412" y="4691056"/>
            <a:ext cx="10077669" cy="3642717"/>
          </a:xfrm>
          <a:prstGeom prst="rect">
            <a:avLst/>
          </a:prstGeom>
        </p:spPr>
        <p:txBody>
          <a:bodyPr lIns="0" tIns="0" rIns="0" bIns="0" rtlCol="0" anchor="t">
            <a:spAutoFit/>
          </a:bodyPr>
          <a:lstStyle/>
          <a:p>
            <a:pPr marL="503774" lvl="1" indent="-251887">
              <a:lnSpc>
                <a:spcPts val="3266"/>
              </a:lnSpc>
              <a:buFont typeface="Arial"/>
              <a:buChar char="•"/>
            </a:pPr>
            <a:r>
              <a:rPr lang="en-US" sz="2333">
                <a:solidFill>
                  <a:srgbClr val="FFFFFF"/>
                </a:solidFill>
                <a:latin typeface="Lato 1 Bold"/>
              </a:rPr>
              <a:t>Fee - £9,000 funded by Apprenticeship Levy or co-funded by the government for non-levy payers</a:t>
            </a:r>
          </a:p>
          <a:p>
            <a:pPr>
              <a:lnSpc>
                <a:spcPts val="3266"/>
              </a:lnSpc>
            </a:pPr>
            <a:endParaRPr lang="en-US" sz="2333">
              <a:solidFill>
                <a:srgbClr val="FFFFFF"/>
              </a:solidFill>
              <a:latin typeface="Lato 1 Bold"/>
            </a:endParaRPr>
          </a:p>
          <a:p>
            <a:pPr marL="503774" lvl="1" indent="-251887">
              <a:lnSpc>
                <a:spcPts val="3266"/>
              </a:lnSpc>
              <a:buFont typeface="Arial"/>
              <a:buChar char="•"/>
            </a:pPr>
            <a:r>
              <a:rPr lang="en-US" sz="2333">
                <a:solidFill>
                  <a:srgbClr val="FFFFFF"/>
                </a:solidFill>
                <a:latin typeface="Lato 1 Bold"/>
              </a:rPr>
              <a:t>Salary – Employed in a school on the unqualified teacher pay scale</a:t>
            </a:r>
          </a:p>
          <a:p>
            <a:pPr>
              <a:lnSpc>
                <a:spcPts val="3266"/>
              </a:lnSpc>
            </a:pPr>
            <a:endParaRPr lang="en-US" sz="2333">
              <a:solidFill>
                <a:srgbClr val="FFFFFF"/>
              </a:solidFill>
              <a:latin typeface="Lato 1 Bold"/>
            </a:endParaRPr>
          </a:p>
          <a:p>
            <a:pPr marL="503774" lvl="1" indent="-251887">
              <a:lnSpc>
                <a:spcPts val="3266"/>
              </a:lnSpc>
              <a:buFont typeface="Arial"/>
              <a:buChar char="•"/>
            </a:pPr>
            <a:r>
              <a:rPr lang="en-US" sz="2333">
                <a:solidFill>
                  <a:srgbClr val="FFFFFF"/>
                </a:solidFill>
                <a:latin typeface="Lato 1 Bold"/>
              </a:rPr>
              <a:t>In-school mentor</a:t>
            </a:r>
          </a:p>
          <a:p>
            <a:pPr>
              <a:lnSpc>
                <a:spcPts val="3266"/>
              </a:lnSpc>
            </a:pPr>
            <a:endParaRPr lang="en-US" sz="2333">
              <a:solidFill>
                <a:srgbClr val="FFFFFF"/>
              </a:solidFill>
              <a:latin typeface="Lato 1 Bold"/>
            </a:endParaRPr>
          </a:p>
          <a:p>
            <a:pPr marL="503774" lvl="1" indent="-251887">
              <a:lnSpc>
                <a:spcPts val="3266"/>
              </a:lnSpc>
              <a:buFont typeface="Arial"/>
              <a:buChar char="•"/>
            </a:pPr>
            <a:r>
              <a:rPr lang="en-US" sz="2333">
                <a:solidFill>
                  <a:srgbClr val="FFFFFF"/>
                </a:solidFill>
                <a:latin typeface="Lato 1 Bold"/>
              </a:rPr>
              <a:t>BPN Support – Personal apprenticeship tutor, centre-based training, subject-specific workshops, self-directed online learning modules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3518" y="3905911"/>
            <a:ext cx="8519661" cy="5816636"/>
          </a:xfrm>
          <a:custGeom>
            <a:avLst/>
            <a:gdLst/>
            <a:ahLst/>
            <a:cxnLst/>
            <a:rect l="l" t="t" r="r" b="b"/>
            <a:pathLst>
              <a:path w="8519661" h="5816636">
                <a:moveTo>
                  <a:pt x="0" y="0"/>
                </a:moveTo>
                <a:lnTo>
                  <a:pt x="8519661" y="0"/>
                </a:lnTo>
                <a:lnTo>
                  <a:pt x="8519661" y="5816636"/>
                </a:lnTo>
                <a:lnTo>
                  <a:pt x="0" y="5816636"/>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9144000" y="2348383"/>
            <a:ext cx="8737784" cy="7233793"/>
          </a:xfrm>
          <a:prstGeom prst="rect">
            <a:avLst/>
          </a:prstGeom>
        </p:spPr>
        <p:txBody>
          <a:bodyPr lIns="0" tIns="0" rIns="0" bIns="0" rtlCol="0" anchor="t">
            <a:spAutoFit/>
          </a:bodyPr>
          <a:lstStyle/>
          <a:p>
            <a:pPr algn="ctr">
              <a:lnSpc>
                <a:spcPts val="2911"/>
              </a:lnSpc>
              <a:spcBef>
                <a:spcPct val="0"/>
              </a:spcBef>
            </a:pPr>
            <a:r>
              <a:rPr lang="en-US" sz="2079">
                <a:solidFill>
                  <a:srgbClr val="000000"/>
                </a:solidFill>
                <a:latin typeface="Lato 1 Bold"/>
              </a:rPr>
              <a:t>The ITT curriculum is made up of core modules over the course of the year which align with the CCF core areas.  </a:t>
            </a:r>
          </a:p>
          <a:p>
            <a:pPr algn="ctr">
              <a:lnSpc>
                <a:spcPts val="2911"/>
              </a:lnSpc>
              <a:spcBef>
                <a:spcPct val="0"/>
              </a:spcBef>
            </a:pPr>
            <a:endParaRPr lang="en-US" sz="2079">
              <a:solidFill>
                <a:srgbClr val="000000"/>
              </a:solidFill>
              <a:latin typeface="Lato 1 Bold"/>
            </a:endParaRPr>
          </a:p>
          <a:p>
            <a:pPr algn="ctr">
              <a:lnSpc>
                <a:spcPts val="2911"/>
              </a:lnSpc>
              <a:spcBef>
                <a:spcPct val="0"/>
              </a:spcBef>
            </a:pPr>
            <a:r>
              <a:rPr lang="en-US" sz="2079">
                <a:solidFill>
                  <a:srgbClr val="000000"/>
                </a:solidFill>
                <a:latin typeface="Lato 1 Bold"/>
              </a:rPr>
              <a:t>Apprentices will spend four days per week in the classroom building up their learning and teaching experience and one day per week engaged in training which will be a combination of virtual and Face-to-Face experiences. </a:t>
            </a:r>
          </a:p>
          <a:p>
            <a:pPr algn="ctr">
              <a:lnSpc>
                <a:spcPts val="2911"/>
              </a:lnSpc>
              <a:spcBef>
                <a:spcPct val="0"/>
              </a:spcBef>
            </a:pPr>
            <a:endParaRPr lang="en-US" sz="2079">
              <a:solidFill>
                <a:srgbClr val="000000"/>
              </a:solidFill>
              <a:latin typeface="Lato 1 Bold"/>
            </a:endParaRPr>
          </a:p>
          <a:p>
            <a:pPr algn="ctr">
              <a:lnSpc>
                <a:spcPts val="2911"/>
              </a:lnSpc>
              <a:spcBef>
                <a:spcPct val="0"/>
              </a:spcBef>
            </a:pPr>
            <a:r>
              <a:rPr lang="en-US" sz="2079">
                <a:solidFill>
                  <a:srgbClr val="000000"/>
                </a:solidFill>
                <a:latin typeface="Lato 1 Bold"/>
              </a:rPr>
              <a:t>The ITT apprentice will spend Term 1 in their employer’s school. In term 2 they will have a placement in a contrasting setting for a minimum of 5 weeks before returning to their employer’s school for the remainder of the term. Term 3 is spent in your employer’s school and they will be assessed against the Teacher Standards (TS) in this term. Term 4 is when the end-point assessment (EPA) will take place.  </a:t>
            </a:r>
          </a:p>
          <a:p>
            <a:pPr algn="ctr">
              <a:lnSpc>
                <a:spcPts val="2911"/>
              </a:lnSpc>
              <a:spcBef>
                <a:spcPct val="0"/>
              </a:spcBef>
            </a:pPr>
            <a:endParaRPr lang="en-US" sz="2079">
              <a:solidFill>
                <a:srgbClr val="000000"/>
              </a:solidFill>
              <a:latin typeface="Lato 1 Bold"/>
            </a:endParaRPr>
          </a:p>
          <a:p>
            <a:pPr algn="ctr">
              <a:lnSpc>
                <a:spcPts val="2911"/>
              </a:lnSpc>
              <a:spcBef>
                <a:spcPct val="0"/>
              </a:spcBef>
            </a:pPr>
            <a:endParaRPr lang="en-US" sz="2079">
              <a:solidFill>
                <a:srgbClr val="000000"/>
              </a:solidFill>
              <a:latin typeface="Lato 1 Bold"/>
            </a:endParaRPr>
          </a:p>
          <a:p>
            <a:pPr algn="ctr">
              <a:lnSpc>
                <a:spcPts val="2911"/>
              </a:lnSpc>
              <a:spcBef>
                <a:spcPct val="0"/>
              </a:spcBef>
            </a:pPr>
            <a:r>
              <a:rPr lang="en-US" sz="2079">
                <a:solidFill>
                  <a:srgbClr val="000000"/>
                </a:solidFill>
                <a:latin typeface="Lato 1 Bold"/>
              </a:rPr>
              <a:t>Each module begins with an Intensive Teaching and Practice (IT&amp;P) week. IT&amp;P weeks are different from general School Based Training (SBT) as you will focus on selected aspects of the planned training curriculum through a combination of virtual and face to face experiences.  </a:t>
            </a:r>
          </a:p>
        </p:txBody>
      </p:sp>
      <p:sp>
        <p:nvSpPr>
          <p:cNvPr id="4" name="Freeform 4"/>
          <p:cNvSpPr/>
          <p:nvPr/>
        </p:nvSpPr>
        <p:spPr>
          <a:xfrm>
            <a:off x="221353" y="342744"/>
            <a:ext cx="5309177" cy="3054989"/>
          </a:xfrm>
          <a:custGeom>
            <a:avLst/>
            <a:gdLst/>
            <a:ahLst/>
            <a:cxnLst/>
            <a:rect l="l" t="t" r="r" b="b"/>
            <a:pathLst>
              <a:path w="5309177" h="3054989">
                <a:moveTo>
                  <a:pt x="0" y="0"/>
                </a:moveTo>
                <a:lnTo>
                  <a:pt x="5309177" y="0"/>
                </a:lnTo>
                <a:lnTo>
                  <a:pt x="5309177" y="3054988"/>
                </a:lnTo>
                <a:lnTo>
                  <a:pt x="0" y="30549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119912" y="928577"/>
            <a:ext cx="5512058" cy="1778548"/>
          </a:xfrm>
          <a:prstGeom prst="rect">
            <a:avLst/>
          </a:prstGeom>
        </p:spPr>
        <p:txBody>
          <a:bodyPr lIns="0" tIns="0" rIns="0" bIns="0" rtlCol="0" anchor="t">
            <a:spAutoFit/>
          </a:bodyPr>
          <a:lstStyle/>
          <a:p>
            <a:pPr algn="ctr">
              <a:lnSpc>
                <a:spcPts val="7126"/>
              </a:lnSpc>
            </a:pPr>
            <a:r>
              <a:rPr lang="en-US" sz="5090">
                <a:solidFill>
                  <a:srgbClr val="FFFFFF"/>
                </a:solidFill>
                <a:latin typeface="Lato 2 Bold"/>
              </a:rPr>
              <a:t>How is it delivered? </a:t>
            </a:r>
          </a:p>
        </p:txBody>
      </p:sp>
      <p:sp>
        <p:nvSpPr>
          <p:cNvPr id="6" name="Freeform 6"/>
          <p:cNvSpPr/>
          <p:nvPr/>
        </p:nvSpPr>
        <p:spPr>
          <a:xfrm>
            <a:off x="11207386" y="460717"/>
            <a:ext cx="2629468" cy="1394987"/>
          </a:xfrm>
          <a:custGeom>
            <a:avLst/>
            <a:gdLst/>
            <a:ahLst/>
            <a:cxnLst/>
            <a:rect l="l" t="t" r="r" b="b"/>
            <a:pathLst>
              <a:path w="2629468" h="1394987">
                <a:moveTo>
                  <a:pt x="0" y="0"/>
                </a:moveTo>
                <a:lnTo>
                  <a:pt x="2629468" y="0"/>
                </a:lnTo>
                <a:lnTo>
                  <a:pt x="2629468" y="1394987"/>
                </a:lnTo>
                <a:lnTo>
                  <a:pt x="0" y="1394987"/>
                </a:lnTo>
                <a:lnTo>
                  <a:pt x="0" y="0"/>
                </a:lnTo>
                <a:close/>
              </a:path>
            </a:pathLst>
          </a:custGeom>
          <a:blipFill>
            <a:blip r:embed="rId5"/>
            <a:stretch>
              <a:fillRect/>
            </a:stretch>
          </a:blipFill>
        </p:spPr>
        <p:txBody>
          <a:bodyPr/>
          <a:lstStyle/>
          <a:p>
            <a:endParaRPr lang="en-GB"/>
          </a:p>
        </p:txBody>
      </p:sp>
      <p:sp>
        <p:nvSpPr>
          <p:cNvPr id="7" name="Freeform 7"/>
          <p:cNvSpPr/>
          <p:nvPr/>
        </p:nvSpPr>
        <p:spPr>
          <a:xfrm>
            <a:off x="13947641" y="446183"/>
            <a:ext cx="3801502" cy="1424055"/>
          </a:xfrm>
          <a:custGeom>
            <a:avLst/>
            <a:gdLst/>
            <a:ahLst/>
            <a:cxnLst/>
            <a:rect l="l" t="t" r="r" b="b"/>
            <a:pathLst>
              <a:path w="3801502" h="1424055">
                <a:moveTo>
                  <a:pt x="0" y="0"/>
                </a:moveTo>
                <a:lnTo>
                  <a:pt x="3801501" y="0"/>
                </a:lnTo>
                <a:lnTo>
                  <a:pt x="3801501" y="1424055"/>
                </a:lnTo>
                <a:lnTo>
                  <a:pt x="0" y="1424055"/>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420" y="284040"/>
            <a:ext cx="7150992" cy="4114800"/>
          </a:xfrm>
          <a:custGeom>
            <a:avLst/>
            <a:gdLst/>
            <a:ahLst/>
            <a:cxnLst/>
            <a:rect l="l" t="t" r="r" b="b"/>
            <a:pathLst>
              <a:path w="7150992" h="4114800">
                <a:moveTo>
                  <a:pt x="0" y="0"/>
                </a:moveTo>
                <a:lnTo>
                  <a:pt x="7150992" y="0"/>
                </a:lnTo>
                <a:lnTo>
                  <a:pt x="71509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a:grpSpLocks noChangeAspect="1"/>
          </p:cNvGrpSpPr>
          <p:nvPr/>
        </p:nvGrpSpPr>
        <p:grpSpPr>
          <a:xfrm>
            <a:off x="327420" y="4398840"/>
            <a:ext cx="5684442" cy="5684442"/>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9819" t="-3074" r="-51564" b="-12877"/>
              </a:stretch>
            </a:blipFill>
          </p:spPr>
          <p:txBody>
            <a:bodyPr/>
            <a:lstStyle/>
            <a:p>
              <a:endParaRPr lang="en-GB"/>
            </a:p>
          </p:txBody>
        </p:sp>
      </p:grpSp>
      <p:sp>
        <p:nvSpPr>
          <p:cNvPr id="5" name="Freeform 5"/>
          <p:cNvSpPr/>
          <p:nvPr/>
        </p:nvSpPr>
        <p:spPr>
          <a:xfrm>
            <a:off x="8732218" y="770652"/>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5"/>
            <a:stretch>
              <a:fillRect/>
            </a:stretch>
          </a:blipFill>
        </p:spPr>
        <p:txBody>
          <a:bodyPr/>
          <a:lstStyle/>
          <a:p>
            <a:endParaRPr lang="en-GB"/>
          </a:p>
        </p:txBody>
      </p:sp>
      <p:sp>
        <p:nvSpPr>
          <p:cNvPr id="6" name="Freeform 6"/>
          <p:cNvSpPr/>
          <p:nvPr/>
        </p:nvSpPr>
        <p:spPr>
          <a:xfrm>
            <a:off x="12501768" y="750659"/>
            <a:ext cx="5229423" cy="1958959"/>
          </a:xfrm>
          <a:custGeom>
            <a:avLst/>
            <a:gdLst/>
            <a:ahLst/>
            <a:cxnLst/>
            <a:rect l="l" t="t" r="r" b="b"/>
            <a:pathLst>
              <a:path w="5229423" h="1958959">
                <a:moveTo>
                  <a:pt x="0" y="0"/>
                </a:moveTo>
                <a:lnTo>
                  <a:pt x="5229424" y="0"/>
                </a:lnTo>
                <a:lnTo>
                  <a:pt x="5229424" y="1958959"/>
                </a:lnTo>
                <a:lnTo>
                  <a:pt x="0" y="1958959"/>
                </a:lnTo>
                <a:lnTo>
                  <a:pt x="0" y="0"/>
                </a:lnTo>
                <a:close/>
              </a:path>
            </a:pathLst>
          </a:custGeom>
          <a:blipFill>
            <a:blip r:embed="rId6"/>
            <a:stretch>
              <a:fillRect/>
            </a:stretch>
          </a:blipFill>
        </p:spPr>
        <p:txBody>
          <a:bodyPr/>
          <a:lstStyle/>
          <a:p>
            <a:endParaRPr lang="en-GB"/>
          </a:p>
        </p:txBody>
      </p:sp>
      <p:sp>
        <p:nvSpPr>
          <p:cNvPr id="7" name="Freeform 7"/>
          <p:cNvSpPr/>
          <p:nvPr/>
        </p:nvSpPr>
        <p:spPr>
          <a:xfrm>
            <a:off x="6457606" y="4712875"/>
            <a:ext cx="11273585" cy="4678066"/>
          </a:xfrm>
          <a:custGeom>
            <a:avLst/>
            <a:gdLst/>
            <a:ahLst/>
            <a:cxnLst/>
            <a:rect l="l" t="t" r="r" b="b"/>
            <a:pathLst>
              <a:path w="11273585" h="4678066">
                <a:moveTo>
                  <a:pt x="0" y="0"/>
                </a:moveTo>
                <a:lnTo>
                  <a:pt x="11273586" y="0"/>
                </a:lnTo>
                <a:lnTo>
                  <a:pt x="11273586" y="4678067"/>
                </a:lnTo>
                <a:lnTo>
                  <a:pt x="0" y="4678067"/>
                </a:lnTo>
                <a:lnTo>
                  <a:pt x="0" y="0"/>
                </a:lnTo>
                <a:close/>
              </a:path>
            </a:pathLst>
          </a:custGeom>
          <a:blipFill>
            <a:blip r:embed="rId7"/>
            <a:stretch>
              <a:fillRect t="-966" r="-8689" b="-966"/>
            </a:stretch>
          </a:blipFill>
        </p:spPr>
        <p:txBody>
          <a:bodyPr/>
          <a:lstStyle/>
          <a:p>
            <a:endParaRPr lang="en-GB"/>
          </a:p>
        </p:txBody>
      </p:sp>
      <p:grpSp>
        <p:nvGrpSpPr>
          <p:cNvPr id="8" name="Group 8"/>
          <p:cNvGrpSpPr/>
          <p:nvPr/>
        </p:nvGrpSpPr>
        <p:grpSpPr>
          <a:xfrm>
            <a:off x="13663056" y="6614372"/>
            <a:ext cx="278623" cy="437536"/>
            <a:chOff x="0" y="0"/>
            <a:chExt cx="73382" cy="115236"/>
          </a:xfrm>
        </p:grpSpPr>
        <p:sp>
          <p:nvSpPr>
            <p:cNvPr id="9" name="Freeform 9"/>
            <p:cNvSpPr/>
            <p:nvPr/>
          </p:nvSpPr>
          <p:spPr>
            <a:xfrm>
              <a:off x="0" y="0"/>
              <a:ext cx="73382" cy="115236"/>
            </a:xfrm>
            <a:custGeom>
              <a:avLst/>
              <a:gdLst/>
              <a:ahLst/>
              <a:cxnLst/>
              <a:rect l="l" t="t" r="r" b="b"/>
              <a:pathLst>
                <a:path w="73382" h="115236">
                  <a:moveTo>
                    <a:pt x="36691" y="0"/>
                  </a:moveTo>
                  <a:lnTo>
                    <a:pt x="36691" y="0"/>
                  </a:lnTo>
                  <a:cubicBezTo>
                    <a:pt x="56955" y="0"/>
                    <a:pt x="73382" y="16427"/>
                    <a:pt x="73382" y="36691"/>
                  </a:cubicBezTo>
                  <a:lnTo>
                    <a:pt x="73382" y="78545"/>
                  </a:lnTo>
                  <a:cubicBezTo>
                    <a:pt x="73382" y="98809"/>
                    <a:pt x="56955" y="115236"/>
                    <a:pt x="36691" y="115236"/>
                  </a:cubicBezTo>
                  <a:lnTo>
                    <a:pt x="36691" y="115236"/>
                  </a:lnTo>
                  <a:cubicBezTo>
                    <a:pt x="16427" y="115236"/>
                    <a:pt x="0" y="98809"/>
                    <a:pt x="0" y="78545"/>
                  </a:cubicBezTo>
                  <a:lnTo>
                    <a:pt x="0" y="36691"/>
                  </a:lnTo>
                  <a:cubicBezTo>
                    <a:pt x="0" y="16427"/>
                    <a:pt x="16427" y="0"/>
                    <a:pt x="36691" y="0"/>
                  </a:cubicBezTo>
                  <a:close/>
                </a:path>
              </a:pathLst>
            </a:custGeom>
            <a:solidFill>
              <a:srgbClr val="CBCDD1"/>
            </a:solidFill>
          </p:spPr>
          <p:txBody>
            <a:bodyPr/>
            <a:lstStyle/>
            <a:p>
              <a:endParaRPr lang="en-GB"/>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911"/>
                </a:lnSpc>
              </a:pPr>
              <a:endParaRPr/>
            </a:p>
          </p:txBody>
        </p:sp>
      </p:grpSp>
      <p:grpSp>
        <p:nvGrpSpPr>
          <p:cNvPr id="11" name="Group 11"/>
          <p:cNvGrpSpPr/>
          <p:nvPr/>
        </p:nvGrpSpPr>
        <p:grpSpPr>
          <a:xfrm>
            <a:off x="14705373" y="6532349"/>
            <a:ext cx="236246" cy="546209"/>
            <a:chOff x="0" y="0"/>
            <a:chExt cx="62221" cy="143858"/>
          </a:xfrm>
        </p:grpSpPr>
        <p:sp>
          <p:nvSpPr>
            <p:cNvPr id="12" name="Freeform 12"/>
            <p:cNvSpPr/>
            <p:nvPr/>
          </p:nvSpPr>
          <p:spPr>
            <a:xfrm>
              <a:off x="0" y="0"/>
              <a:ext cx="62221" cy="143858"/>
            </a:xfrm>
            <a:custGeom>
              <a:avLst/>
              <a:gdLst/>
              <a:ahLst/>
              <a:cxnLst/>
              <a:rect l="l" t="t" r="r" b="b"/>
              <a:pathLst>
                <a:path w="62221" h="143858">
                  <a:moveTo>
                    <a:pt x="31111" y="0"/>
                  </a:moveTo>
                  <a:lnTo>
                    <a:pt x="31111" y="0"/>
                  </a:lnTo>
                  <a:cubicBezTo>
                    <a:pt x="48292" y="0"/>
                    <a:pt x="62221" y="13929"/>
                    <a:pt x="62221" y="31111"/>
                  </a:cubicBezTo>
                  <a:lnTo>
                    <a:pt x="62221" y="112747"/>
                  </a:lnTo>
                  <a:cubicBezTo>
                    <a:pt x="62221" y="129929"/>
                    <a:pt x="48292" y="143858"/>
                    <a:pt x="31111" y="143858"/>
                  </a:cubicBezTo>
                  <a:lnTo>
                    <a:pt x="31111" y="143858"/>
                  </a:lnTo>
                  <a:cubicBezTo>
                    <a:pt x="13929" y="143858"/>
                    <a:pt x="0" y="129929"/>
                    <a:pt x="0" y="112747"/>
                  </a:cubicBezTo>
                  <a:lnTo>
                    <a:pt x="0" y="31111"/>
                  </a:lnTo>
                  <a:cubicBezTo>
                    <a:pt x="0" y="13929"/>
                    <a:pt x="13929" y="0"/>
                    <a:pt x="31111" y="0"/>
                  </a:cubicBezTo>
                  <a:close/>
                </a:path>
              </a:pathLst>
            </a:custGeom>
            <a:solidFill>
              <a:srgbClr val="CBCDD1"/>
            </a:solidFill>
          </p:spPr>
          <p:txBody>
            <a:bodyPr/>
            <a:lstStyle/>
            <a:p>
              <a:endParaRPr lang="en-GB"/>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911"/>
                </a:lnSpc>
              </a:pPr>
              <a:endParaRPr/>
            </a:p>
          </p:txBody>
        </p:sp>
      </p:grpSp>
      <p:sp>
        <p:nvSpPr>
          <p:cNvPr id="14" name="TextBox 14"/>
          <p:cNvSpPr txBox="1"/>
          <p:nvPr/>
        </p:nvSpPr>
        <p:spPr>
          <a:xfrm>
            <a:off x="908353" y="1395288"/>
            <a:ext cx="5989126" cy="1797054"/>
          </a:xfrm>
          <a:prstGeom prst="rect">
            <a:avLst/>
          </a:prstGeom>
        </p:spPr>
        <p:txBody>
          <a:bodyPr lIns="0" tIns="0" rIns="0" bIns="0" rtlCol="0" anchor="t">
            <a:spAutoFit/>
          </a:bodyPr>
          <a:lstStyle/>
          <a:p>
            <a:pPr algn="ctr">
              <a:lnSpc>
                <a:spcPts val="7245"/>
              </a:lnSpc>
            </a:pPr>
            <a:r>
              <a:rPr lang="en-US" sz="5175">
                <a:solidFill>
                  <a:srgbClr val="FFFFFF"/>
                </a:solidFill>
                <a:latin typeface="Lato 2 Bold"/>
              </a:rPr>
              <a:t>What are the entry requirements?</a:t>
            </a:r>
          </a:p>
        </p:txBody>
      </p:sp>
      <p:sp>
        <p:nvSpPr>
          <p:cNvPr id="15" name="TextBox 15"/>
          <p:cNvSpPr txBox="1"/>
          <p:nvPr/>
        </p:nvSpPr>
        <p:spPr>
          <a:xfrm>
            <a:off x="13663056" y="6521329"/>
            <a:ext cx="278623" cy="588011"/>
          </a:xfrm>
          <a:prstGeom prst="rect">
            <a:avLst/>
          </a:prstGeom>
        </p:spPr>
        <p:txBody>
          <a:bodyPr lIns="0" tIns="0" rIns="0" bIns="0" rtlCol="0" anchor="t">
            <a:spAutoFit/>
          </a:bodyPr>
          <a:lstStyle/>
          <a:p>
            <a:pPr algn="ctr">
              <a:lnSpc>
                <a:spcPts val="4339"/>
              </a:lnSpc>
            </a:pPr>
            <a:r>
              <a:rPr lang="en-US" sz="3099">
                <a:solidFill>
                  <a:srgbClr val="000000"/>
                </a:solidFill>
                <a:latin typeface="Calibri (MS)"/>
              </a:rPr>
              <a:t>m</a:t>
            </a:r>
          </a:p>
        </p:txBody>
      </p:sp>
      <p:sp>
        <p:nvSpPr>
          <p:cNvPr id="16" name="TextBox 16"/>
          <p:cNvSpPr txBox="1"/>
          <p:nvPr/>
        </p:nvSpPr>
        <p:spPr>
          <a:xfrm>
            <a:off x="14734651" y="6503549"/>
            <a:ext cx="278623" cy="614046"/>
          </a:xfrm>
          <a:prstGeom prst="rect">
            <a:avLst/>
          </a:prstGeom>
        </p:spPr>
        <p:txBody>
          <a:bodyPr lIns="0" tIns="0" rIns="0" bIns="0" rtlCol="0" anchor="t">
            <a:spAutoFit/>
          </a:bodyPr>
          <a:lstStyle/>
          <a:p>
            <a:pPr algn="ctr">
              <a:lnSpc>
                <a:spcPts val="4479"/>
              </a:lnSpc>
            </a:pPr>
            <a:r>
              <a:rPr lang="en-US" sz="3199">
                <a:solidFill>
                  <a:srgbClr val="000000"/>
                </a:solidFill>
                <a:latin typeface="Calibri (MS)"/>
              </a:rPr>
              <a: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64672" y="0"/>
            <a:ext cx="14823328" cy="8338122"/>
          </a:xfrm>
          <a:custGeom>
            <a:avLst/>
            <a:gdLst/>
            <a:ahLst/>
            <a:cxnLst/>
            <a:rect l="l" t="t" r="r" b="b"/>
            <a:pathLst>
              <a:path w="14823328" h="8338122">
                <a:moveTo>
                  <a:pt x="0" y="0"/>
                </a:moveTo>
                <a:lnTo>
                  <a:pt x="14823328" y="0"/>
                </a:lnTo>
                <a:lnTo>
                  <a:pt x="14823328" y="8338122"/>
                </a:lnTo>
                <a:lnTo>
                  <a:pt x="0" y="8338122"/>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3176260" y="7273028"/>
            <a:ext cx="3086100" cy="1278854"/>
            <a:chOff x="0" y="0"/>
            <a:chExt cx="812800" cy="336818"/>
          </a:xfrm>
        </p:grpSpPr>
        <p:sp>
          <p:nvSpPr>
            <p:cNvPr id="4" name="Freeform 4"/>
            <p:cNvSpPr/>
            <p:nvPr/>
          </p:nvSpPr>
          <p:spPr>
            <a:xfrm>
              <a:off x="0" y="0"/>
              <a:ext cx="812800" cy="336818"/>
            </a:xfrm>
            <a:custGeom>
              <a:avLst/>
              <a:gdLst/>
              <a:ahLst/>
              <a:cxnLst/>
              <a:rect l="l" t="t" r="r" b="b"/>
              <a:pathLst>
                <a:path w="812800" h="336818">
                  <a:moveTo>
                    <a:pt x="0" y="0"/>
                  </a:moveTo>
                  <a:lnTo>
                    <a:pt x="812800" y="0"/>
                  </a:lnTo>
                  <a:lnTo>
                    <a:pt x="812800" y="336818"/>
                  </a:lnTo>
                  <a:lnTo>
                    <a:pt x="0" y="336818"/>
                  </a:lnTo>
                  <a:close/>
                </a:path>
              </a:pathLst>
            </a:custGeom>
            <a:solidFill>
              <a:srgbClr val="FFFFFF"/>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911"/>
                </a:lnSpc>
              </a:pPr>
              <a:endParaRPr/>
            </a:p>
          </p:txBody>
        </p:sp>
      </p:grpSp>
      <p:sp>
        <p:nvSpPr>
          <p:cNvPr id="6" name="Freeform 6"/>
          <p:cNvSpPr/>
          <p:nvPr/>
        </p:nvSpPr>
        <p:spPr>
          <a:xfrm>
            <a:off x="541582" y="8567050"/>
            <a:ext cx="2744218" cy="1455864"/>
          </a:xfrm>
          <a:custGeom>
            <a:avLst/>
            <a:gdLst/>
            <a:ahLst/>
            <a:cxnLst/>
            <a:rect l="l" t="t" r="r" b="b"/>
            <a:pathLst>
              <a:path w="2744218" h="1455864">
                <a:moveTo>
                  <a:pt x="0" y="0"/>
                </a:moveTo>
                <a:lnTo>
                  <a:pt x="2744217" y="0"/>
                </a:lnTo>
                <a:lnTo>
                  <a:pt x="2744217" y="1455864"/>
                </a:lnTo>
                <a:lnTo>
                  <a:pt x="0" y="1455864"/>
                </a:lnTo>
                <a:lnTo>
                  <a:pt x="0" y="0"/>
                </a:lnTo>
                <a:close/>
              </a:path>
            </a:pathLst>
          </a:custGeom>
          <a:blipFill>
            <a:blip r:embed="rId3"/>
            <a:stretch>
              <a:fillRect/>
            </a:stretch>
          </a:blipFill>
        </p:spPr>
        <p:txBody>
          <a:bodyPr/>
          <a:lstStyle/>
          <a:p>
            <a:endParaRPr lang="en-GB"/>
          </a:p>
        </p:txBody>
      </p:sp>
      <p:sp>
        <p:nvSpPr>
          <p:cNvPr id="7" name="Freeform 7"/>
          <p:cNvSpPr/>
          <p:nvPr/>
        </p:nvSpPr>
        <p:spPr>
          <a:xfrm>
            <a:off x="3401420" y="8551882"/>
            <a:ext cx="3967398" cy="1486200"/>
          </a:xfrm>
          <a:custGeom>
            <a:avLst/>
            <a:gdLst/>
            <a:ahLst/>
            <a:cxnLst/>
            <a:rect l="l" t="t" r="r" b="b"/>
            <a:pathLst>
              <a:path w="3967398" h="1486200">
                <a:moveTo>
                  <a:pt x="0" y="0"/>
                </a:moveTo>
                <a:lnTo>
                  <a:pt x="3967398" y="0"/>
                </a:lnTo>
                <a:lnTo>
                  <a:pt x="3967398" y="1486200"/>
                </a:lnTo>
                <a:lnTo>
                  <a:pt x="0" y="1486200"/>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5887" y="137598"/>
            <a:ext cx="7777550" cy="4475332"/>
          </a:xfrm>
          <a:custGeom>
            <a:avLst/>
            <a:gdLst/>
            <a:ahLst/>
            <a:cxnLst/>
            <a:rect l="l" t="t" r="r" b="b"/>
            <a:pathLst>
              <a:path w="7777550" h="4475332">
                <a:moveTo>
                  <a:pt x="0" y="0"/>
                </a:moveTo>
                <a:lnTo>
                  <a:pt x="7777550" y="0"/>
                </a:lnTo>
                <a:lnTo>
                  <a:pt x="7777550" y="4475332"/>
                </a:lnTo>
                <a:lnTo>
                  <a:pt x="0" y="4475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1598295">
            <a:off x="13500579" y="8503187"/>
            <a:ext cx="1393858" cy="393765"/>
          </a:xfrm>
          <a:custGeom>
            <a:avLst/>
            <a:gdLst/>
            <a:ahLst/>
            <a:cxnLst/>
            <a:rect l="l" t="t" r="r" b="b"/>
            <a:pathLst>
              <a:path w="1393858" h="393765">
                <a:moveTo>
                  <a:pt x="0" y="0"/>
                </a:moveTo>
                <a:lnTo>
                  <a:pt x="1393859" y="0"/>
                </a:lnTo>
                <a:lnTo>
                  <a:pt x="1393859" y="393764"/>
                </a:lnTo>
                <a:lnTo>
                  <a:pt x="0" y="393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455887" y="4888701"/>
            <a:ext cx="4174739" cy="4299825"/>
          </a:xfrm>
          <a:custGeom>
            <a:avLst/>
            <a:gdLst/>
            <a:ahLst/>
            <a:cxnLst/>
            <a:rect l="l" t="t" r="r" b="b"/>
            <a:pathLst>
              <a:path w="4174739" h="4299825">
                <a:moveTo>
                  <a:pt x="0" y="0"/>
                </a:moveTo>
                <a:lnTo>
                  <a:pt x="4174739" y="0"/>
                </a:lnTo>
                <a:lnTo>
                  <a:pt x="4174739" y="4299825"/>
                </a:lnTo>
                <a:lnTo>
                  <a:pt x="0" y="4299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9845288" y="4888701"/>
            <a:ext cx="4174739" cy="4299825"/>
          </a:xfrm>
          <a:custGeom>
            <a:avLst/>
            <a:gdLst/>
            <a:ahLst/>
            <a:cxnLst/>
            <a:rect l="l" t="t" r="r" b="b"/>
            <a:pathLst>
              <a:path w="4174739" h="4299825">
                <a:moveTo>
                  <a:pt x="0" y="0"/>
                </a:moveTo>
                <a:lnTo>
                  <a:pt x="4174739" y="0"/>
                </a:lnTo>
                <a:lnTo>
                  <a:pt x="4174739" y="4299825"/>
                </a:lnTo>
                <a:lnTo>
                  <a:pt x="0" y="42998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598295">
            <a:off x="4253728" y="8409838"/>
            <a:ext cx="1393858" cy="393765"/>
          </a:xfrm>
          <a:custGeom>
            <a:avLst/>
            <a:gdLst/>
            <a:ahLst/>
            <a:cxnLst/>
            <a:rect l="l" t="t" r="r" b="b"/>
            <a:pathLst>
              <a:path w="1393858" h="393765">
                <a:moveTo>
                  <a:pt x="0" y="0"/>
                </a:moveTo>
                <a:lnTo>
                  <a:pt x="1393858" y="0"/>
                </a:lnTo>
                <a:lnTo>
                  <a:pt x="1393858" y="393765"/>
                </a:lnTo>
                <a:lnTo>
                  <a:pt x="0" y="393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5661884" y="4888701"/>
            <a:ext cx="3420133" cy="3420133"/>
          </a:xfrm>
          <a:custGeom>
            <a:avLst/>
            <a:gdLst/>
            <a:ahLst/>
            <a:cxnLst/>
            <a:rect l="l" t="t" r="r" b="b"/>
            <a:pathLst>
              <a:path w="3420133" h="3420133">
                <a:moveTo>
                  <a:pt x="0" y="0"/>
                </a:moveTo>
                <a:lnTo>
                  <a:pt x="3420133" y="0"/>
                </a:lnTo>
                <a:lnTo>
                  <a:pt x="3420133" y="3420133"/>
                </a:lnTo>
                <a:lnTo>
                  <a:pt x="0" y="3420133"/>
                </a:lnTo>
                <a:lnTo>
                  <a:pt x="0" y="0"/>
                </a:lnTo>
                <a:close/>
              </a:path>
            </a:pathLst>
          </a:custGeom>
          <a:blipFill>
            <a:blip r:embed="rId8"/>
            <a:stretch>
              <a:fillRect/>
            </a:stretch>
          </a:blipFill>
        </p:spPr>
        <p:txBody>
          <a:bodyPr/>
          <a:lstStyle/>
          <a:p>
            <a:endParaRPr lang="en-GB"/>
          </a:p>
        </p:txBody>
      </p:sp>
      <p:sp>
        <p:nvSpPr>
          <p:cNvPr id="8" name="Freeform 8"/>
          <p:cNvSpPr/>
          <p:nvPr/>
        </p:nvSpPr>
        <p:spPr>
          <a:xfrm>
            <a:off x="14197509" y="4795352"/>
            <a:ext cx="3322911" cy="3322911"/>
          </a:xfrm>
          <a:custGeom>
            <a:avLst/>
            <a:gdLst/>
            <a:ahLst/>
            <a:cxnLst/>
            <a:rect l="l" t="t" r="r" b="b"/>
            <a:pathLst>
              <a:path w="3322911" h="3322911">
                <a:moveTo>
                  <a:pt x="0" y="0"/>
                </a:moveTo>
                <a:lnTo>
                  <a:pt x="3322911" y="0"/>
                </a:lnTo>
                <a:lnTo>
                  <a:pt x="3322911" y="3322912"/>
                </a:lnTo>
                <a:lnTo>
                  <a:pt x="0" y="3322912"/>
                </a:lnTo>
                <a:lnTo>
                  <a:pt x="0" y="0"/>
                </a:lnTo>
                <a:close/>
              </a:path>
            </a:pathLst>
          </a:custGeom>
          <a:blipFill>
            <a:blip r:embed="rId9"/>
            <a:stretch>
              <a:fillRect/>
            </a:stretch>
          </a:blipFill>
        </p:spPr>
        <p:txBody>
          <a:bodyPr/>
          <a:lstStyle/>
          <a:p>
            <a:endParaRPr lang="en-GB"/>
          </a:p>
        </p:txBody>
      </p:sp>
      <p:grpSp>
        <p:nvGrpSpPr>
          <p:cNvPr id="9" name="Group 9"/>
          <p:cNvGrpSpPr>
            <a:grpSpLocks noChangeAspect="1"/>
          </p:cNvGrpSpPr>
          <p:nvPr/>
        </p:nvGrpSpPr>
        <p:grpSpPr>
          <a:xfrm>
            <a:off x="9347301" y="160925"/>
            <a:ext cx="4452005" cy="4452005"/>
            <a:chOff x="0" y="0"/>
            <a:chExt cx="12700000" cy="12700000"/>
          </a:xfrm>
        </p:grpSpPr>
        <p:sp>
          <p:nvSpPr>
            <p:cNvPr id="10" name="Freeform 1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0"/>
              <a:stretch>
                <a:fillRect l="-39138"/>
              </a:stretch>
            </a:blipFill>
          </p:spPr>
          <p:txBody>
            <a:bodyPr/>
            <a:lstStyle/>
            <a:p>
              <a:endParaRPr lang="en-GB"/>
            </a:p>
          </p:txBody>
        </p:sp>
      </p:grpSp>
      <p:grpSp>
        <p:nvGrpSpPr>
          <p:cNvPr id="11" name="Group 11"/>
          <p:cNvGrpSpPr/>
          <p:nvPr/>
        </p:nvGrpSpPr>
        <p:grpSpPr>
          <a:xfrm>
            <a:off x="13137629" y="1435639"/>
            <a:ext cx="3177291" cy="317729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0F69"/>
            </a:solidFill>
          </p:spPr>
          <p:txBody>
            <a:bodyPr/>
            <a:lstStyle/>
            <a:p>
              <a:endParaRPr lang="en-GB"/>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911"/>
                </a:lnSpc>
              </a:pPr>
              <a:r>
                <a:rPr lang="en-US" sz="2079">
                  <a:solidFill>
                    <a:srgbClr val="FFFFFF"/>
                  </a:solidFill>
                  <a:latin typeface="Lato 1 Bold"/>
                </a:rPr>
                <a:t>If you have any questions please email teach@bestpractice</a:t>
              </a:r>
            </a:p>
            <a:p>
              <a:pPr algn="ctr">
                <a:lnSpc>
                  <a:spcPts val="2911"/>
                </a:lnSpc>
              </a:pPr>
              <a:r>
                <a:rPr lang="en-US" sz="2079">
                  <a:solidFill>
                    <a:srgbClr val="FFFFFF"/>
                  </a:solidFill>
                  <a:latin typeface="Lato 1 Bold"/>
                </a:rPr>
                <a:t>net.co.uk</a:t>
              </a:r>
            </a:p>
          </p:txBody>
        </p:sp>
      </p:grpSp>
      <p:sp>
        <p:nvSpPr>
          <p:cNvPr id="14" name="TextBox 14"/>
          <p:cNvSpPr txBox="1"/>
          <p:nvPr/>
        </p:nvSpPr>
        <p:spPr>
          <a:xfrm>
            <a:off x="1257289" y="598443"/>
            <a:ext cx="6174747" cy="3448867"/>
          </a:xfrm>
          <a:prstGeom prst="rect">
            <a:avLst/>
          </a:prstGeom>
        </p:spPr>
        <p:txBody>
          <a:bodyPr lIns="0" tIns="0" rIns="0" bIns="0" rtlCol="0" anchor="t">
            <a:spAutoFit/>
          </a:bodyPr>
          <a:lstStyle/>
          <a:p>
            <a:pPr algn="ctr">
              <a:lnSpc>
                <a:spcPts val="6925"/>
              </a:lnSpc>
            </a:pPr>
            <a:r>
              <a:rPr lang="en-US" sz="4946">
                <a:solidFill>
                  <a:srgbClr val="FFFFFF"/>
                </a:solidFill>
                <a:latin typeface="Lato 1 Bold"/>
              </a:rPr>
              <a:t>The next intake for the Teacher Apprenticeship is </a:t>
            </a:r>
          </a:p>
          <a:p>
            <a:pPr algn="ctr">
              <a:lnSpc>
                <a:spcPts val="6925"/>
              </a:lnSpc>
            </a:pPr>
            <a:r>
              <a:rPr lang="en-US" sz="4946">
                <a:solidFill>
                  <a:srgbClr val="FFFFFF"/>
                </a:solidFill>
                <a:latin typeface="Lato 1 Bold"/>
              </a:rPr>
              <a:t>September 2024!</a:t>
            </a:r>
          </a:p>
        </p:txBody>
      </p:sp>
      <p:sp>
        <p:nvSpPr>
          <p:cNvPr id="15" name="TextBox 15"/>
          <p:cNvSpPr txBox="1"/>
          <p:nvPr/>
        </p:nvSpPr>
        <p:spPr>
          <a:xfrm>
            <a:off x="2757088" y="9388097"/>
            <a:ext cx="11756380" cy="622284"/>
          </a:xfrm>
          <a:prstGeom prst="rect">
            <a:avLst/>
          </a:prstGeom>
        </p:spPr>
        <p:txBody>
          <a:bodyPr lIns="0" tIns="0" rIns="0" bIns="0" rtlCol="0" anchor="t">
            <a:spAutoFit/>
          </a:bodyPr>
          <a:lstStyle/>
          <a:p>
            <a:pPr algn="ctr">
              <a:lnSpc>
                <a:spcPts val="5075"/>
              </a:lnSpc>
              <a:spcBef>
                <a:spcPct val="0"/>
              </a:spcBef>
            </a:pPr>
            <a:r>
              <a:rPr lang="en-US" sz="3625">
                <a:solidFill>
                  <a:srgbClr val="000000"/>
                </a:solidFill>
                <a:latin typeface="Lato 1 Bold"/>
              </a:rPr>
              <a:t>Visit: </a:t>
            </a:r>
            <a:r>
              <a:rPr lang="en-US" sz="3625" u="sng">
                <a:solidFill>
                  <a:srgbClr val="CE0F69"/>
                </a:solidFill>
                <a:latin typeface="Lato 1 Bold"/>
                <a:hlinkClick r:id="rId11" tooltip="http://www.bestpracticenet.co.uk/teacher-apprenticeship"/>
              </a:rPr>
              <a:t>www.bestpracticenet.co.uk/teacher-apprenticeship</a:t>
            </a:r>
          </a:p>
        </p:txBody>
      </p:sp>
      <p:sp>
        <p:nvSpPr>
          <p:cNvPr id="16" name="TextBox 16"/>
          <p:cNvSpPr txBox="1"/>
          <p:nvPr/>
        </p:nvSpPr>
        <p:spPr>
          <a:xfrm>
            <a:off x="948374" y="5672886"/>
            <a:ext cx="3421889" cy="2933834"/>
          </a:xfrm>
          <a:prstGeom prst="rect">
            <a:avLst/>
          </a:prstGeom>
        </p:spPr>
        <p:txBody>
          <a:bodyPr lIns="0" tIns="0" rIns="0" bIns="0" rtlCol="0" anchor="t">
            <a:spAutoFit/>
          </a:bodyPr>
          <a:lstStyle/>
          <a:p>
            <a:pPr algn="ctr">
              <a:lnSpc>
                <a:spcPts val="4717"/>
              </a:lnSpc>
            </a:pPr>
            <a:r>
              <a:rPr lang="en-US" sz="3369">
                <a:solidFill>
                  <a:srgbClr val="FFFFFF"/>
                </a:solidFill>
                <a:latin typeface="Lato 1 Bold"/>
              </a:rPr>
              <a:t>Primary? </a:t>
            </a:r>
          </a:p>
          <a:p>
            <a:pPr algn="ctr">
              <a:lnSpc>
                <a:spcPts val="4717"/>
              </a:lnSpc>
            </a:pPr>
            <a:r>
              <a:rPr lang="en-US" sz="3369">
                <a:solidFill>
                  <a:srgbClr val="FFFFFF"/>
                </a:solidFill>
                <a:latin typeface="Lato 1 Bold"/>
              </a:rPr>
              <a:t>We are taking applications now! </a:t>
            </a:r>
          </a:p>
          <a:p>
            <a:pPr algn="ctr">
              <a:lnSpc>
                <a:spcPts val="4717"/>
              </a:lnSpc>
            </a:pPr>
            <a:endParaRPr lang="en-US" sz="3369">
              <a:solidFill>
                <a:srgbClr val="FFFFFF"/>
              </a:solidFill>
              <a:latin typeface="Lato 1 Bold"/>
            </a:endParaRPr>
          </a:p>
          <a:p>
            <a:pPr algn="ctr">
              <a:lnSpc>
                <a:spcPts val="4717"/>
              </a:lnSpc>
            </a:pPr>
            <a:r>
              <a:rPr lang="en-US" sz="3369">
                <a:solidFill>
                  <a:srgbClr val="FFFFFF"/>
                </a:solidFill>
                <a:latin typeface="Lato 1 Bold"/>
              </a:rPr>
              <a:t>Scan here</a:t>
            </a:r>
          </a:p>
        </p:txBody>
      </p:sp>
      <p:sp>
        <p:nvSpPr>
          <p:cNvPr id="17" name="TextBox 17"/>
          <p:cNvSpPr txBox="1"/>
          <p:nvPr/>
        </p:nvSpPr>
        <p:spPr>
          <a:xfrm>
            <a:off x="10377417" y="5672886"/>
            <a:ext cx="3421889" cy="2933834"/>
          </a:xfrm>
          <a:prstGeom prst="rect">
            <a:avLst/>
          </a:prstGeom>
        </p:spPr>
        <p:txBody>
          <a:bodyPr lIns="0" tIns="0" rIns="0" bIns="0" rtlCol="0" anchor="t">
            <a:spAutoFit/>
          </a:bodyPr>
          <a:lstStyle/>
          <a:p>
            <a:pPr algn="ctr">
              <a:lnSpc>
                <a:spcPts val="4717"/>
              </a:lnSpc>
            </a:pPr>
            <a:r>
              <a:rPr lang="en-US" sz="3369">
                <a:solidFill>
                  <a:srgbClr val="FFFFFF"/>
                </a:solidFill>
                <a:latin typeface="Lato 1 Bold"/>
              </a:rPr>
              <a:t>Secondary? Register your interest now </a:t>
            </a:r>
          </a:p>
          <a:p>
            <a:pPr algn="ctr">
              <a:lnSpc>
                <a:spcPts val="4717"/>
              </a:lnSpc>
            </a:pPr>
            <a:endParaRPr lang="en-US" sz="3369">
              <a:solidFill>
                <a:srgbClr val="FFFFFF"/>
              </a:solidFill>
              <a:latin typeface="Lato 1 Bold"/>
            </a:endParaRPr>
          </a:p>
          <a:p>
            <a:pPr algn="ctr">
              <a:lnSpc>
                <a:spcPts val="4717"/>
              </a:lnSpc>
            </a:pPr>
            <a:r>
              <a:rPr lang="en-US" sz="3369">
                <a:solidFill>
                  <a:srgbClr val="FFFFFF"/>
                </a:solidFill>
                <a:latin typeface="Lato 1 Bold"/>
              </a:rPr>
              <a:t>Scan here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32184"/>
        </a:solidFill>
        <a:effectLst/>
      </p:bgPr>
    </p:bg>
    <p:spTree>
      <p:nvGrpSpPr>
        <p:cNvPr id="1" name=""/>
        <p:cNvGrpSpPr/>
        <p:nvPr/>
      </p:nvGrpSpPr>
      <p:grpSpPr>
        <a:xfrm>
          <a:off x="0" y="0"/>
          <a:ext cx="0" cy="0"/>
          <a:chOff x="0" y="0"/>
          <a:chExt cx="0" cy="0"/>
        </a:xfrm>
      </p:grpSpPr>
      <p:sp>
        <p:nvSpPr>
          <p:cNvPr id="2" name="Freeform 2"/>
          <p:cNvSpPr/>
          <p:nvPr/>
        </p:nvSpPr>
        <p:spPr>
          <a:xfrm>
            <a:off x="9368559" y="2438729"/>
            <a:ext cx="8480102" cy="7133886"/>
          </a:xfrm>
          <a:custGeom>
            <a:avLst/>
            <a:gdLst/>
            <a:ahLst/>
            <a:cxnLst/>
            <a:rect l="l" t="t" r="r" b="b"/>
            <a:pathLst>
              <a:path w="8480102" h="7133886">
                <a:moveTo>
                  <a:pt x="0" y="0"/>
                </a:moveTo>
                <a:lnTo>
                  <a:pt x="8480101" y="0"/>
                </a:lnTo>
                <a:lnTo>
                  <a:pt x="8480101" y="7133886"/>
                </a:lnTo>
                <a:lnTo>
                  <a:pt x="0" y="7133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144000" y="0"/>
            <a:ext cx="9144000" cy="2162030"/>
          </a:xfrm>
          <a:custGeom>
            <a:avLst/>
            <a:gdLst/>
            <a:ahLst/>
            <a:cxnLst/>
            <a:rect l="l" t="t" r="r" b="b"/>
            <a:pathLst>
              <a:path w="9144000" h="2162030">
                <a:moveTo>
                  <a:pt x="0" y="0"/>
                </a:moveTo>
                <a:lnTo>
                  <a:pt x="9144000" y="0"/>
                </a:lnTo>
                <a:lnTo>
                  <a:pt x="9144000" y="2162030"/>
                </a:lnTo>
                <a:lnTo>
                  <a:pt x="0" y="2162030"/>
                </a:lnTo>
                <a:lnTo>
                  <a:pt x="0" y="0"/>
                </a:lnTo>
                <a:close/>
              </a:path>
            </a:pathLst>
          </a:custGeom>
          <a:blipFill>
            <a:blip r:embed="rId4"/>
            <a:stretch>
              <a:fillRect/>
            </a:stretch>
          </a:blipFill>
        </p:spPr>
        <p:txBody>
          <a:bodyPr/>
          <a:lstStyle/>
          <a:p>
            <a:endParaRPr lang="en-GB"/>
          </a:p>
        </p:txBody>
      </p:sp>
      <p:sp>
        <p:nvSpPr>
          <p:cNvPr id="4" name="Freeform 4"/>
          <p:cNvSpPr/>
          <p:nvPr/>
        </p:nvSpPr>
        <p:spPr>
          <a:xfrm>
            <a:off x="372986" y="2043427"/>
            <a:ext cx="9234481" cy="5313674"/>
          </a:xfrm>
          <a:custGeom>
            <a:avLst/>
            <a:gdLst/>
            <a:ahLst/>
            <a:cxnLst/>
            <a:rect l="l" t="t" r="r" b="b"/>
            <a:pathLst>
              <a:path w="9234481" h="5313674">
                <a:moveTo>
                  <a:pt x="0" y="0"/>
                </a:moveTo>
                <a:lnTo>
                  <a:pt x="9234481" y="0"/>
                </a:lnTo>
                <a:lnTo>
                  <a:pt x="9234481" y="5313675"/>
                </a:lnTo>
                <a:lnTo>
                  <a:pt x="0" y="53136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736491" y="2320126"/>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10780565" y="4576439"/>
            <a:ext cx="6478735" cy="3165727"/>
          </a:xfrm>
          <a:prstGeom prst="rect">
            <a:avLst/>
          </a:prstGeom>
        </p:spPr>
        <p:txBody>
          <a:bodyPr lIns="0" tIns="0" rIns="0" bIns="0" rtlCol="0" anchor="t">
            <a:spAutoFit/>
          </a:bodyPr>
          <a:lstStyle/>
          <a:p>
            <a:pPr algn="ctr">
              <a:lnSpc>
                <a:spcPts val="8543"/>
              </a:lnSpc>
            </a:pPr>
            <a:r>
              <a:rPr lang="en-US" sz="6102">
                <a:solidFill>
                  <a:srgbClr val="FBF377"/>
                </a:solidFill>
                <a:latin typeface="Lato 1 Bold"/>
              </a:rPr>
              <a:t>Thank You! </a:t>
            </a:r>
          </a:p>
          <a:p>
            <a:pPr algn="ctr">
              <a:lnSpc>
                <a:spcPts val="8543"/>
              </a:lnSpc>
            </a:pPr>
            <a:endParaRPr lang="en-US" sz="6102">
              <a:solidFill>
                <a:srgbClr val="FBF377"/>
              </a:solidFill>
              <a:latin typeface="Lato 1 Bold"/>
            </a:endParaRPr>
          </a:p>
          <a:p>
            <a:pPr algn="ctr">
              <a:lnSpc>
                <a:spcPts val="8543"/>
              </a:lnSpc>
            </a:pPr>
            <a:r>
              <a:rPr lang="en-US" sz="6102">
                <a:solidFill>
                  <a:srgbClr val="FBF377"/>
                </a:solidFill>
                <a:latin typeface="Lato 1 Bold"/>
              </a:rPr>
              <a:t>Any Questions? </a:t>
            </a:r>
          </a:p>
        </p:txBody>
      </p:sp>
      <p:sp>
        <p:nvSpPr>
          <p:cNvPr id="7" name="TextBox 7"/>
          <p:cNvSpPr txBox="1"/>
          <p:nvPr/>
        </p:nvSpPr>
        <p:spPr>
          <a:xfrm>
            <a:off x="1003035" y="4190196"/>
            <a:ext cx="7693897" cy="736639"/>
          </a:xfrm>
          <a:prstGeom prst="rect">
            <a:avLst/>
          </a:prstGeom>
        </p:spPr>
        <p:txBody>
          <a:bodyPr lIns="0" tIns="0" rIns="0" bIns="0" rtlCol="0" anchor="t">
            <a:spAutoFit/>
          </a:bodyPr>
          <a:lstStyle/>
          <a:p>
            <a:pPr algn="ctr">
              <a:lnSpc>
                <a:spcPts val="2972"/>
              </a:lnSpc>
            </a:pPr>
            <a:r>
              <a:rPr lang="en-US" sz="2123">
                <a:solidFill>
                  <a:srgbClr val="000000"/>
                </a:solidFill>
                <a:latin typeface="Lato 1 Bold"/>
              </a:rPr>
              <a:t>If you want to talk to our team about the programmes we have discussed today, or any other opportunities, please get in touch! </a:t>
            </a:r>
          </a:p>
        </p:txBody>
      </p:sp>
      <p:sp>
        <p:nvSpPr>
          <p:cNvPr id="8" name="TextBox 8"/>
          <p:cNvSpPr txBox="1"/>
          <p:nvPr/>
        </p:nvSpPr>
        <p:spPr>
          <a:xfrm>
            <a:off x="1976362" y="5498326"/>
            <a:ext cx="6027730" cy="1141898"/>
          </a:xfrm>
          <a:prstGeom prst="rect">
            <a:avLst/>
          </a:prstGeom>
        </p:spPr>
        <p:txBody>
          <a:bodyPr lIns="0" tIns="0" rIns="0" bIns="0" rtlCol="0" anchor="t">
            <a:spAutoFit/>
          </a:bodyPr>
          <a:lstStyle/>
          <a:p>
            <a:pPr algn="ctr">
              <a:lnSpc>
                <a:spcPts val="4578"/>
              </a:lnSpc>
            </a:pPr>
            <a:r>
              <a:rPr lang="en-US" sz="3270">
                <a:solidFill>
                  <a:srgbClr val="000000"/>
                </a:solidFill>
                <a:latin typeface="Lato 1 Bold"/>
              </a:rPr>
              <a:t>enquiries@bestpracticenet.co.uk</a:t>
            </a:r>
          </a:p>
          <a:p>
            <a:pPr algn="ctr">
              <a:lnSpc>
                <a:spcPts val="4578"/>
              </a:lnSpc>
            </a:pPr>
            <a:r>
              <a:rPr lang="en-US" sz="3270">
                <a:solidFill>
                  <a:srgbClr val="000000"/>
                </a:solidFill>
                <a:latin typeface="Lato 1 Bold"/>
              </a:rPr>
              <a:t>0117 920 9428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36" r="-736"/>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7420" y="284040"/>
            <a:ext cx="7150992" cy="4114800"/>
            <a:chOff x="0" y="0"/>
            <a:chExt cx="9534656" cy="5486400"/>
          </a:xfrm>
        </p:grpSpPr>
        <p:sp>
          <p:nvSpPr>
            <p:cNvPr id="3" name="Freeform 3"/>
            <p:cNvSpPr/>
            <p:nvPr/>
          </p:nvSpPr>
          <p:spPr>
            <a:xfrm>
              <a:off x="0" y="0"/>
              <a:ext cx="9534656" cy="5486400"/>
            </a:xfrm>
            <a:custGeom>
              <a:avLst/>
              <a:gdLst/>
              <a:ahLst/>
              <a:cxnLst/>
              <a:rect l="l" t="t" r="r" b="b"/>
              <a:pathLst>
                <a:path w="9534656" h="5486400">
                  <a:moveTo>
                    <a:pt x="0" y="0"/>
                  </a:moveTo>
                  <a:lnTo>
                    <a:pt x="9534656" y="0"/>
                  </a:lnTo>
                  <a:lnTo>
                    <a:pt x="9534656"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774577" y="902325"/>
              <a:ext cx="7985501" cy="3586500"/>
            </a:xfrm>
            <a:prstGeom prst="rect">
              <a:avLst/>
            </a:prstGeom>
          </p:spPr>
          <p:txBody>
            <a:bodyPr lIns="0" tIns="0" rIns="0" bIns="0" rtlCol="0" anchor="t">
              <a:spAutoFit/>
            </a:bodyPr>
            <a:lstStyle/>
            <a:p>
              <a:pPr algn="ctr">
                <a:lnSpc>
                  <a:spcPts val="7245"/>
                </a:lnSpc>
              </a:pPr>
              <a:r>
                <a:rPr lang="en-US" sz="5175">
                  <a:solidFill>
                    <a:srgbClr val="FFFFFF"/>
                  </a:solidFill>
                  <a:latin typeface="Lato 2 Bold"/>
                </a:rPr>
                <a:t>Teaching Assistant Level 3 Apprenticeship</a:t>
              </a:r>
            </a:p>
          </p:txBody>
        </p:sp>
      </p:grpSp>
      <p:grpSp>
        <p:nvGrpSpPr>
          <p:cNvPr id="5" name="Group 5"/>
          <p:cNvGrpSpPr>
            <a:grpSpLocks noChangeAspect="1"/>
          </p:cNvGrpSpPr>
          <p:nvPr/>
        </p:nvGrpSpPr>
        <p:grpSpPr>
          <a:xfrm>
            <a:off x="817214" y="4221094"/>
            <a:ext cx="5684442" cy="5684442"/>
            <a:chOff x="0" y="0"/>
            <a:chExt cx="12700000" cy="12700000"/>
          </a:xfrm>
        </p:grpSpPr>
        <p:sp>
          <p:nvSpPr>
            <p:cNvPr id="6" name="Freeform 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591" r="-19591"/>
              </a:stretch>
            </a:blipFill>
          </p:spPr>
          <p:txBody>
            <a:bodyPr/>
            <a:lstStyle/>
            <a:p>
              <a:endParaRPr lang="en-GB"/>
            </a:p>
          </p:txBody>
        </p:sp>
      </p:grpSp>
      <p:sp>
        <p:nvSpPr>
          <p:cNvPr id="7" name="Freeform 7"/>
          <p:cNvSpPr/>
          <p:nvPr/>
        </p:nvSpPr>
        <p:spPr>
          <a:xfrm>
            <a:off x="6815202" y="3320013"/>
            <a:ext cx="11068332" cy="6432429"/>
          </a:xfrm>
          <a:custGeom>
            <a:avLst/>
            <a:gdLst/>
            <a:ahLst/>
            <a:cxnLst/>
            <a:rect l="l" t="t" r="r" b="b"/>
            <a:pathLst>
              <a:path w="11068332" h="6432429">
                <a:moveTo>
                  <a:pt x="0" y="0"/>
                </a:moveTo>
                <a:lnTo>
                  <a:pt x="11068333" y="0"/>
                </a:lnTo>
                <a:lnTo>
                  <a:pt x="11068333" y="6432428"/>
                </a:lnTo>
                <a:lnTo>
                  <a:pt x="0" y="6432428"/>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8" name="TextBox 8"/>
          <p:cNvSpPr txBox="1"/>
          <p:nvPr/>
        </p:nvSpPr>
        <p:spPr>
          <a:xfrm>
            <a:off x="7900613" y="4173469"/>
            <a:ext cx="8897510" cy="4677891"/>
          </a:xfrm>
          <a:prstGeom prst="rect">
            <a:avLst/>
          </a:prstGeom>
        </p:spPr>
        <p:txBody>
          <a:bodyPr lIns="0" tIns="0" rIns="0" bIns="0" rtlCol="0" anchor="t">
            <a:spAutoFit/>
          </a:bodyPr>
          <a:lstStyle/>
          <a:p>
            <a:pPr algn="ctr">
              <a:lnSpc>
                <a:spcPts val="3088"/>
              </a:lnSpc>
            </a:pPr>
            <a:r>
              <a:rPr lang="en-US" sz="2206">
                <a:solidFill>
                  <a:srgbClr val="FFFFFF"/>
                </a:solidFill>
                <a:latin typeface="Lato 1 Bold"/>
              </a:rPr>
              <a:t>The Level 3 Teaching Assistant (TA) programme is ideal for anyone already working in or looking for a career in a teaching support role. </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All learners will gain, as a minimum, the fundamental knowledge and develop the skills &amp; behaviours required to support teachers to enhance pupil learning either in groups or individually.</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Learners will also be able to personalise their pathways based on their choice of specialist area(s). </a:t>
            </a:r>
          </a:p>
          <a:p>
            <a:pPr algn="ctr">
              <a:lnSpc>
                <a:spcPts val="3088"/>
              </a:lnSpc>
            </a:pPr>
            <a:endParaRPr lang="en-US" sz="2206">
              <a:solidFill>
                <a:srgbClr val="FFFFFF"/>
              </a:solidFill>
              <a:latin typeface="Lato 1 Bold"/>
            </a:endParaRPr>
          </a:p>
          <a:p>
            <a:pPr algn="ctr">
              <a:lnSpc>
                <a:spcPts val="3088"/>
              </a:lnSpc>
            </a:pPr>
            <a:r>
              <a:rPr lang="en-US" sz="2206">
                <a:solidFill>
                  <a:srgbClr val="FFFFFF"/>
                </a:solidFill>
                <a:latin typeface="Lato 1 Bold"/>
              </a:rPr>
              <a:t>The programme lasts for 15 months plus EPA.</a:t>
            </a:r>
          </a:p>
          <a:p>
            <a:pPr algn="ctr">
              <a:lnSpc>
                <a:spcPts val="3088"/>
              </a:lnSpc>
            </a:pPr>
            <a:endParaRPr lang="en-US" sz="2206">
              <a:solidFill>
                <a:srgbClr val="FFFFFF"/>
              </a:solidFill>
              <a:latin typeface="Lato 1 Bold"/>
            </a:endParaRPr>
          </a:p>
        </p:txBody>
      </p:sp>
      <p:sp>
        <p:nvSpPr>
          <p:cNvPr id="9" name="Freeform 9"/>
          <p:cNvSpPr/>
          <p:nvPr/>
        </p:nvSpPr>
        <p:spPr>
          <a:xfrm>
            <a:off x="6501656" y="3201625"/>
            <a:ext cx="11534279" cy="6703216"/>
          </a:xfrm>
          <a:custGeom>
            <a:avLst/>
            <a:gdLst/>
            <a:ahLst/>
            <a:cxnLst/>
            <a:rect l="l" t="t" r="r" b="b"/>
            <a:pathLst>
              <a:path w="11534279" h="6703216">
                <a:moveTo>
                  <a:pt x="0" y="0"/>
                </a:moveTo>
                <a:lnTo>
                  <a:pt x="11534279" y="0"/>
                </a:lnTo>
                <a:lnTo>
                  <a:pt x="11534279" y="6703216"/>
                </a:lnTo>
                <a:lnTo>
                  <a:pt x="0" y="6703216"/>
                </a:lnTo>
                <a:lnTo>
                  <a:pt x="0" y="0"/>
                </a:lnTo>
                <a:close/>
              </a:path>
            </a:pathLst>
          </a:custGeom>
          <a:blipFill>
            <a:blip r:embed="rId2">
              <a:extLst>
                <a:ext uri="{96DAC541-7B7A-43D3-8B79-37D633B846F1}">
                  <asvg:svgBlip xmlns:asvg="http://schemas.microsoft.com/office/drawing/2016/SVG/main" r:embed="rId3"/>
                </a:ext>
              </a:extLst>
            </a:blip>
            <a:stretch>
              <a:fillRect l="-498" r="-498"/>
            </a:stretch>
          </a:blipFill>
        </p:spPr>
        <p:txBody>
          <a:bodyPr/>
          <a:lstStyle/>
          <a:p>
            <a:endParaRPr lang="en-GB"/>
          </a:p>
        </p:txBody>
      </p:sp>
      <p:sp>
        <p:nvSpPr>
          <p:cNvPr id="10" name="Freeform 10"/>
          <p:cNvSpPr/>
          <p:nvPr/>
        </p:nvSpPr>
        <p:spPr>
          <a:xfrm>
            <a:off x="8732218" y="770652"/>
            <a:ext cx="3617150" cy="1918973"/>
          </a:xfrm>
          <a:custGeom>
            <a:avLst/>
            <a:gdLst/>
            <a:ahLst/>
            <a:cxnLst/>
            <a:rect l="l" t="t" r="r" b="b"/>
            <a:pathLst>
              <a:path w="3617150" h="1918973">
                <a:moveTo>
                  <a:pt x="0" y="0"/>
                </a:moveTo>
                <a:lnTo>
                  <a:pt x="3617150" y="0"/>
                </a:lnTo>
                <a:lnTo>
                  <a:pt x="3617150" y="1918973"/>
                </a:lnTo>
                <a:lnTo>
                  <a:pt x="0" y="1918973"/>
                </a:lnTo>
                <a:lnTo>
                  <a:pt x="0" y="0"/>
                </a:lnTo>
                <a:close/>
              </a:path>
            </a:pathLst>
          </a:custGeom>
          <a:blipFill>
            <a:blip r:embed="rId5"/>
            <a:stretch>
              <a:fillRect/>
            </a:stretch>
          </a:blipFill>
        </p:spPr>
        <p:txBody>
          <a:bodyPr/>
          <a:lstStyle/>
          <a:p>
            <a:endParaRPr lang="en-GB"/>
          </a:p>
        </p:txBody>
      </p:sp>
      <p:sp>
        <p:nvSpPr>
          <p:cNvPr id="11" name="Freeform 11"/>
          <p:cNvSpPr/>
          <p:nvPr/>
        </p:nvSpPr>
        <p:spPr>
          <a:xfrm>
            <a:off x="12501768" y="750659"/>
            <a:ext cx="5229423" cy="1958959"/>
          </a:xfrm>
          <a:custGeom>
            <a:avLst/>
            <a:gdLst/>
            <a:ahLst/>
            <a:cxnLst/>
            <a:rect l="l" t="t" r="r" b="b"/>
            <a:pathLst>
              <a:path w="5229423" h="1958959">
                <a:moveTo>
                  <a:pt x="0" y="0"/>
                </a:moveTo>
                <a:lnTo>
                  <a:pt x="5229424" y="0"/>
                </a:lnTo>
                <a:lnTo>
                  <a:pt x="5229424" y="1958959"/>
                </a:lnTo>
                <a:lnTo>
                  <a:pt x="0" y="1958959"/>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7900613" y="3638406"/>
            <a:ext cx="9049910" cy="5953364"/>
          </a:xfrm>
          <a:prstGeom prst="rect">
            <a:avLst/>
          </a:prstGeom>
        </p:spPr>
        <p:txBody>
          <a:bodyPr lIns="0" tIns="0" rIns="0" bIns="0" rtlCol="0" anchor="t">
            <a:spAutoFit/>
          </a:bodyPr>
          <a:lstStyle/>
          <a:p>
            <a:pPr marL="528363" lvl="1" indent="-264181">
              <a:lnSpc>
                <a:spcPts val="3426"/>
              </a:lnSpc>
              <a:buFont typeface="Arial"/>
              <a:buChar char="•"/>
            </a:pPr>
            <a:r>
              <a:rPr lang="en-US" sz="2447">
                <a:solidFill>
                  <a:srgbClr val="FFFFFF"/>
                </a:solidFill>
                <a:latin typeface="Lato 1 Bold"/>
              </a:rPr>
              <a:t>The Level 3 Teaching Assistant (TA) programme is ideal for anyone already working in or looking for a career in a teaching support role. </a:t>
            </a:r>
          </a:p>
          <a:p>
            <a:pPr>
              <a:lnSpc>
                <a:spcPts val="3426"/>
              </a:lnSpc>
            </a:pPr>
            <a:endParaRPr lang="en-US" sz="2447">
              <a:solidFill>
                <a:srgbClr val="FFFFFF"/>
              </a:solidFill>
              <a:latin typeface="Lato 1 Bold"/>
            </a:endParaRPr>
          </a:p>
          <a:p>
            <a:pPr marL="528363" lvl="1" indent="-264181">
              <a:lnSpc>
                <a:spcPts val="3426"/>
              </a:lnSpc>
              <a:buFont typeface="Arial"/>
              <a:buChar char="•"/>
            </a:pPr>
            <a:r>
              <a:rPr lang="en-US" sz="2447">
                <a:solidFill>
                  <a:srgbClr val="FFFFFF"/>
                </a:solidFill>
                <a:latin typeface="Lato 1 Bold"/>
              </a:rPr>
              <a:t>All learners will gain, as a minimum, the fundamental knowledge and develop the skills &amp; behaviours required to support teachers to enhance pupil learning either in groups or individually.</a:t>
            </a:r>
          </a:p>
          <a:p>
            <a:pPr>
              <a:lnSpc>
                <a:spcPts val="3426"/>
              </a:lnSpc>
            </a:pPr>
            <a:endParaRPr lang="en-US" sz="2447">
              <a:solidFill>
                <a:srgbClr val="FFFFFF"/>
              </a:solidFill>
              <a:latin typeface="Lato 1 Bold"/>
            </a:endParaRPr>
          </a:p>
          <a:p>
            <a:pPr marL="528363" lvl="1" indent="-264181">
              <a:lnSpc>
                <a:spcPts val="3426"/>
              </a:lnSpc>
              <a:buFont typeface="Arial"/>
              <a:buChar char="•"/>
            </a:pPr>
            <a:r>
              <a:rPr lang="en-US" sz="2447">
                <a:solidFill>
                  <a:srgbClr val="FFFFFF"/>
                </a:solidFill>
                <a:latin typeface="Lato 1 Bold"/>
              </a:rPr>
              <a:t>Learners will also be able to personalise their pathways based on their choice of specialist area(s). </a:t>
            </a:r>
          </a:p>
          <a:p>
            <a:pPr>
              <a:lnSpc>
                <a:spcPts val="3426"/>
              </a:lnSpc>
            </a:pPr>
            <a:endParaRPr lang="en-US" sz="2447">
              <a:solidFill>
                <a:srgbClr val="FFFFFF"/>
              </a:solidFill>
              <a:latin typeface="Lato 1 Bold"/>
            </a:endParaRPr>
          </a:p>
          <a:p>
            <a:pPr marL="528363" lvl="1" indent="-264181">
              <a:lnSpc>
                <a:spcPts val="3426"/>
              </a:lnSpc>
              <a:buFont typeface="Arial"/>
              <a:buChar char="•"/>
            </a:pPr>
            <a:r>
              <a:rPr lang="en-US" sz="2447">
                <a:solidFill>
                  <a:srgbClr val="FFFFFF"/>
                </a:solidFill>
                <a:latin typeface="Lato 1 Bold"/>
              </a:rPr>
              <a:t>The programme lasts for 15 months plus EPA.</a:t>
            </a:r>
          </a:p>
          <a:p>
            <a:pPr>
              <a:lnSpc>
                <a:spcPts val="3426"/>
              </a:lnSpc>
            </a:pPr>
            <a:endParaRPr lang="en-US" sz="2447">
              <a:solidFill>
                <a:srgbClr val="FFFFFF"/>
              </a:solidFill>
              <a:latin typeface="Lato 1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51573" y="3364166"/>
            <a:ext cx="6184505" cy="3558667"/>
          </a:xfrm>
          <a:custGeom>
            <a:avLst/>
            <a:gdLst/>
            <a:ahLst/>
            <a:cxnLst/>
            <a:rect l="l" t="t" r="r" b="b"/>
            <a:pathLst>
              <a:path w="6184505" h="3558667">
                <a:moveTo>
                  <a:pt x="0" y="0"/>
                </a:moveTo>
                <a:lnTo>
                  <a:pt x="6184505" y="0"/>
                </a:lnTo>
                <a:lnTo>
                  <a:pt x="6184505" y="3558668"/>
                </a:lnTo>
                <a:lnTo>
                  <a:pt x="0" y="355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563728" y="6557361"/>
            <a:ext cx="5786079" cy="3329407"/>
            <a:chOff x="0" y="0"/>
            <a:chExt cx="7714773" cy="4439209"/>
          </a:xfrm>
        </p:grpSpPr>
        <p:sp>
          <p:nvSpPr>
            <p:cNvPr id="4" name="Freeform 4"/>
            <p:cNvSpPr/>
            <p:nvPr/>
          </p:nvSpPr>
          <p:spPr>
            <a:xfrm>
              <a:off x="0" y="0"/>
              <a:ext cx="7714773" cy="4439209"/>
            </a:xfrm>
            <a:custGeom>
              <a:avLst/>
              <a:gdLst/>
              <a:ahLst/>
              <a:cxnLst/>
              <a:rect l="l" t="t" r="r" b="b"/>
              <a:pathLst>
                <a:path w="7714773" h="4439209">
                  <a:moveTo>
                    <a:pt x="0" y="0"/>
                  </a:moveTo>
                  <a:lnTo>
                    <a:pt x="7714773" y="0"/>
                  </a:lnTo>
                  <a:lnTo>
                    <a:pt x="7714773" y="4439209"/>
                  </a:lnTo>
                  <a:lnTo>
                    <a:pt x="0" y="44392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TextBox 5"/>
            <p:cNvSpPr txBox="1"/>
            <p:nvPr/>
          </p:nvSpPr>
          <p:spPr>
            <a:xfrm>
              <a:off x="194044" y="914605"/>
              <a:ext cx="7326685" cy="2552848"/>
            </a:xfrm>
            <a:prstGeom prst="rect">
              <a:avLst/>
            </a:prstGeom>
          </p:spPr>
          <p:txBody>
            <a:bodyPr lIns="0" tIns="0" rIns="0" bIns="0" rtlCol="0" anchor="t">
              <a:spAutoFit/>
            </a:bodyPr>
            <a:lstStyle/>
            <a:p>
              <a:pPr algn="ctr">
                <a:lnSpc>
                  <a:spcPts val="3879"/>
                </a:lnSpc>
              </a:pPr>
              <a:r>
                <a:rPr lang="en-US" sz="2770">
                  <a:solidFill>
                    <a:srgbClr val="FFFFFF"/>
                  </a:solidFill>
                  <a:latin typeface="Lato 1 Bold"/>
                </a:rPr>
                <a:t>Apprenticeships are work-based training programmes that are designed to help employers train people for specific job roles</a:t>
              </a:r>
            </a:p>
          </p:txBody>
        </p:sp>
      </p:grpSp>
      <p:grpSp>
        <p:nvGrpSpPr>
          <p:cNvPr id="6" name="Group 6"/>
          <p:cNvGrpSpPr/>
          <p:nvPr/>
        </p:nvGrpSpPr>
        <p:grpSpPr>
          <a:xfrm>
            <a:off x="11587072" y="6275497"/>
            <a:ext cx="6131308" cy="3502702"/>
            <a:chOff x="0" y="0"/>
            <a:chExt cx="8175077" cy="4670269"/>
          </a:xfrm>
        </p:grpSpPr>
        <p:sp>
          <p:nvSpPr>
            <p:cNvPr id="7" name="Freeform 7"/>
            <p:cNvSpPr/>
            <p:nvPr/>
          </p:nvSpPr>
          <p:spPr>
            <a:xfrm>
              <a:off x="58752" y="0"/>
              <a:ext cx="8116325" cy="4670269"/>
            </a:xfrm>
            <a:custGeom>
              <a:avLst/>
              <a:gdLst/>
              <a:ahLst/>
              <a:cxnLst/>
              <a:rect l="l" t="t" r="r" b="b"/>
              <a:pathLst>
                <a:path w="8116325" h="4670269">
                  <a:moveTo>
                    <a:pt x="0" y="0"/>
                  </a:moveTo>
                  <a:lnTo>
                    <a:pt x="8116325" y="0"/>
                  </a:lnTo>
                  <a:lnTo>
                    <a:pt x="8116325" y="4670269"/>
                  </a:lnTo>
                  <a:lnTo>
                    <a:pt x="0" y="4670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0" y="984765"/>
              <a:ext cx="8075595" cy="3201839"/>
            </a:xfrm>
            <a:prstGeom prst="rect">
              <a:avLst/>
            </a:prstGeom>
          </p:spPr>
          <p:txBody>
            <a:bodyPr lIns="0" tIns="0" rIns="0" bIns="0" rtlCol="0" anchor="t">
              <a:spAutoFit/>
            </a:bodyPr>
            <a:lstStyle/>
            <a:p>
              <a:pPr algn="ctr">
                <a:lnSpc>
                  <a:spcPts val="3877"/>
                </a:lnSpc>
              </a:pPr>
              <a:r>
                <a:rPr lang="en-US" sz="2769">
                  <a:solidFill>
                    <a:srgbClr val="FFFFFF"/>
                  </a:solidFill>
                  <a:latin typeface="Lato 1 Bold"/>
                </a:rPr>
                <a:t>Apprentices get a paying job with valuable training while they work towards a nationally recognised apprenticeship standard</a:t>
              </a:r>
            </a:p>
            <a:p>
              <a:pPr algn="ctr">
                <a:lnSpc>
                  <a:spcPts val="3877"/>
                </a:lnSpc>
              </a:pPr>
              <a:endParaRPr lang="en-US" sz="2769">
                <a:solidFill>
                  <a:srgbClr val="FFFFFF"/>
                </a:solidFill>
                <a:latin typeface="Lato 1 Bold"/>
              </a:endParaRPr>
            </a:p>
          </p:txBody>
        </p:sp>
      </p:grpSp>
      <p:grpSp>
        <p:nvGrpSpPr>
          <p:cNvPr id="9" name="Group 9"/>
          <p:cNvGrpSpPr/>
          <p:nvPr/>
        </p:nvGrpSpPr>
        <p:grpSpPr>
          <a:xfrm>
            <a:off x="12304118" y="1028700"/>
            <a:ext cx="5414262" cy="3056710"/>
            <a:chOff x="0" y="0"/>
            <a:chExt cx="7219016" cy="4075613"/>
          </a:xfrm>
        </p:grpSpPr>
        <p:sp>
          <p:nvSpPr>
            <p:cNvPr id="10" name="Freeform 10"/>
            <p:cNvSpPr/>
            <p:nvPr/>
          </p:nvSpPr>
          <p:spPr>
            <a:xfrm>
              <a:off x="136126" y="0"/>
              <a:ext cx="7082890" cy="4075613"/>
            </a:xfrm>
            <a:custGeom>
              <a:avLst/>
              <a:gdLst/>
              <a:ahLst/>
              <a:cxnLst/>
              <a:rect l="l" t="t" r="r" b="b"/>
              <a:pathLst>
                <a:path w="7082890" h="4075613">
                  <a:moveTo>
                    <a:pt x="0" y="0"/>
                  </a:moveTo>
                  <a:lnTo>
                    <a:pt x="7082890" y="0"/>
                  </a:lnTo>
                  <a:lnTo>
                    <a:pt x="7082890" y="4075613"/>
                  </a:lnTo>
                  <a:lnTo>
                    <a:pt x="0" y="4075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TextBox 11"/>
            <p:cNvSpPr txBox="1"/>
            <p:nvPr/>
          </p:nvSpPr>
          <p:spPr>
            <a:xfrm>
              <a:off x="0" y="904508"/>
              <a:ext cx="6970246" cy="2554139"/>
            </a:xfrm>
            <a:prstGeom prst="rect">
              <a:avLst/>
            </a:prstGeom>
          </p:spPr>
          <p:txBody>
            <a:bodyPr lIns="0" tIns="0" rIns="0" bIns="0" rtlCol="0" anchor="t">
              <a:spAutoFit/>
            </a:bodyPr>
            <a:lstStyle/>
            <a:p>
              <a:pPr algn="ctr">
                <a:lnSpc>
                  <a:spcPts val="3877"/>
                </a:lnSpc>
              </a:pPr>
              <a:r>
                <a:rPr lang="en-US" sz="2769">
                  <a:solidFill>
                    <a:srgbClr val="FFFFFF"/>
                  </a:solidFill>
                  <a:latin typeface="Lato 1 Bold"/>
                </a:rPr>
                <a:t>An apprenticeship can be for new or existing staff but must cover new learning</a:t>
              </a:r>
            </a:p>
            <a:p>
              <a:pPr algn="ctr">
                <a:lnSpc>
                  <a:spcPts val="3877"/>
                </a:lnSpc>
              </a:pPr>
              <a:endParaRPr lang="en-US" sz="2769">
                <a:solidFill>
                  <a:srgbClr val="FFFFFF"/>
                </a:solidFill>
                <a:latin typeface="Lato 1 Bold"/>
              </a:endParaRPr>
            </a:p>
          </p:txBody>
        </p:sp>
      </p:grpSp>
      <p:sp>
        <p:nvSpPr>
          <p:cNvPr id="12" name="Freeform 12"/>
          <p:cNvSpPr/>
          <p:nvPr/>
        </p:nvSpPr>
        <p:spPr>
          <a:xfrm rot="8310337">
            <a:off x="2372609" y="4771660"/>
            <a:ext cx="3490323" cy="986016"/>
          </a:xfrm>
          <a:custGeom>
            <a:avLst/>
            <a:gdLst/>
            <a:ahLst/>
            <a:cxnLst/>
            <a:rect l="l" t="t" r="r" b="b"/>
            <a:pathLst>
              <a:path w="3490323" h="986016">
                <a:moveTo>
                  <a:pt x="0" y="0"/>
                </a:moveTo>
                <a:lnTo>
                  <a:pt x="3490323" y="0"/>
                </a:lnTo>
                <a:lnTo>
                  <a:pt x="3490323" y="986016"/>
                </a:lnTo>
                <a:lnTo>
                  <a:pt x="0" y="986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rot="1803539">
            <a:off x="8189913" y="7729056"/>
            <a:ext cx="3490323" cy="986016"/>
          </a:xfrm>
          <a:custGeom>
            <a:avLst/>
            <a:gdLst/>
            <a:ahLst/>
            <a:cxnLst/>
            <a:rect l="l" t="t" r="r" b="b"/>
            <a:pathLst>
              <a:path w="3490323" h="986016">
                <a:moveTo>
                  <a:pt x="0" y="0"/>
                </a:moveTo>
                <a:lnTo>
                  <a:pt x="3490323" y="0"/>
                </a:lnTo>
                <a:lnTo>
                  <a:pt x="3490323" y="986016"/>
                </a:lnTo>
                <a:lnTo>
                  <a:pt x="0" y="986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rot="-1068321">
            <a:off x="12098491" y="4595438"/>
            <a:ext cx="3490323" cy="986016"/>
          </a:xfrm>
          <a:custGeom>
            <a:avLst/>
            <a:gdLst/>
            <a:ahLst/>
            <a:cxnLst/>
            <a:rect l="l" t="t" r="r" b="b"/>
            <a:pathLst>
              <a:path w="3490323" h="986016">
                <a:moveTo>
                  <a:pt x="0" y="0"/>
                </a:moveTo>
                <a:lnTo>
                  <a:pt x="3490322" y="0"/>
                </a:lnTo>
                <a:lnTo>
                  <a:pt x="3490322" y="986016"/>
                </a:lnTo>
                <a:lnTo>
                  <a:pt x="0" y="986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5" name="Group 15"/>
          <p:cNvGrpSpPr>
            <a:grpSpLocks noChangeAspect="1"/>
          </p:cNvGrpSpPr>
          <p:nvPr/>
        </p:nvGrpSpPr>
        <p:grpSpPr>
          <a:xfrm>
            <a:off x="300159" y="-149631"/>
            <a:ext cx="5014247" cy="5014247"/>
            <a:chOff x="0" y="0"/>
            <a:chExt cx="12700000" cy="12700000"/>
          </a:xfrm>
        </p:grpSpPr>
        <p:sp>
          <p:nvSpPr>
            <p:cNvPr id="16" name="Freeform 1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9612" r="-19612"/>
              </a:stretch>
            </a:blipFill>
          </p:spPr>
          <p:txBody>
            <a:bodyPr/>
            <a:lstStyle/>
            <a:p>
              <a:endParaRPr lang="en-GB"/>
            </a:p>
          </p:txBody>
        </p:sp>
      </p:grpSp>
      <p:sp>
        <p:nvSpPr>
          <p:cNvPr id="17" name="TextBox 17"/>
          <p:cNvSpPr txBox="1"/>
          <p:nvPr/>
        </p:nvSpPr>
        <p:spPr>
          <a:xfrm>
            <a:off x="5849263" y="4197348"/>
            <a:ext cx="5989126" cy="1797054"/>
          </a:xfrm>
          <a:prstGeom prst="rect">
            <a:avLst/>
          </a:prstGeom>
        </p:spPr>
        <p:txBody>
          <a:bodyPr lIns="0" tIns="0" rIns="0" bIns="0" rtlCol="0" anchor="t">
            <a:spAutoFit/>
          </a:bodyPr>
          <a:lstStyle/>
          <a:p>
            <a:pPr algn="ctr">
              <a:lnSpc>
                <a:spcPts val="7245"/>
              </a:lnSpc>
            </a:pPr>
            <a:r>
              <a:rPr lang="en-US" sz="5175">
                <a:solidFill>
                  <a:srgbClr val="FFFFFF"/>
                </a:solidFill>
                <a:latin typeface="Lato 2 Bold"/>
              </a:rPr>
              <a:t>What is an apprenticeship? </a:t>
            </a:r>
          </a:p>
        </p:txBody>
      </p:sp>
      <p:sp>
        <p:nvSpPr>
          <p:cNvPr id="18" name="Freeform 18"/>
          <p:cNvSpPr/>
          <p:nvPr/>
        </p:nvSpPr>
        <p:spPr>
          <a:xfrm>
            <a:off x="6692529" y="442266"/>
            <a:ext cx="4302594" cy="2282615"/>
          </a:xfrm>
          <a:custGeom>
            <a:avLst/>
            <a:gdLst/>
            <a:ahLst/>
            <a:cxnLst/>
            <a:rect l="l" t="t" r="r" b="b"/>
            <a:pathLst>
              <a:path w="4302594" h="2282615">
                <a:moveTo>
                  <a:pt x="0" y="0"/>
                </a:moveTo>
                <a:lnTo>
                  <a:pt x="4302594" y="0"/>
                </a:lnTo>
                <a:lnTo>
                  <a:pt x="4302594" y="2282615"/>
                </a:lnTo>
                <a:lnTo>
                  <a:pt x="0" y="2282615"/>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2301" y="3064257"/>
            <a:ext cx="7226911" cy="4158485"/>
          </a:xfrm>
          <a:custGeom>
            <a:avLst/>
            <a:gdLst/>
            <a:ahLst/>
            <a:cxnLst/>
            <a:rect l="l" t="t" r="r" b="b"/>
            <a:pathLst>
              <a:path w="7226911" h="4158485">
                <a:moveTo>
                  <a:pt x="0" y="0"/>
                </a:moveTo>
                <a:lnTo>
                  <a:pt x="7226912" y="0"/>
                </a:lnTo>
                <a:lnTo>
                  <a:pt x="7226912" y="4158486"/>
                </a:lnTo>
                <a:lnTo>
                  <a:pt x="0" y="4158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500592" y="3562326"/>
            <a:ext cx="6710331" cy="3048047"/>
          </a:xfrm>
          <a:prstGeom prst="rect">
            <a:avLst/>
          </a:prstGeom>
        </p:spPr>
        <p:txBody>
          <a:bodyPr lIns="0" tIns="0" rIns="0" bIns="0" rtlCol="0" anchor="t">
            <a:spAutoFit/>
          </a:bodyPr>
          <a:lstStyle/>
          <a:p>
            <a:pPr algn="ctr">
              <a:lnSpc>
                <a:spcPts val="8118"/>
              </a:lnSpc>
            </a:pPr>
            <a:r>
              <a:rPr lang="en-US" sz="5798">
                <a:solidFill>
                  <a:srgbClr val="FFFFFF"/>
                </a:solidFill>
                <a:latin typeface="Lato 2 Bold"/>
              </a:rPr>
              <a:t>What are the benefits of the TA apprenticeship? </a:t>
            </a:r>
          </a:p>
        </p:txBody>
      </p:sp>
      <p:grpSp>
        <p:nvGrpSpPr>
          <p:cNvPr id="4" name="Group 4"/>
          <p:cNvGrpSpPr/>
          <p:nvPr/>
        </p:nvGrpSpPr>
        <p:grpSpPr>
          <a:xfrm>
            <a:off x="452615" y="3064257"/>
            <a:ext cx="3332361" cy="1917496"/>
            <a:chOff x="0" y="0"/>
            <a:chExt cx="4443148" cy="2556662"/>
          </a:xfrm>
        </p:grpSpPr>
        <p:sp>
          <p:nvSpPr>
            <p:cNvPr id="5" name="Freeform 5"/>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203464" y="783327"/>
              <a:ext cx="4012359" cy="9423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Providing specialist support </a:t>
              </a:r>
            </a:p>
          </p:txBody>
        </p:sp>
      </p:grpSp>
      <p:grpSp>
        <p:nvGrpSpPr>
          <p:cNvPr id="7" name="Group 7"/>
          <p:cNvGrpSpPr/>
          <p:nvPr/>
        </p:nvGrpSpPr>
        <p:grpSpPr>
          <a:xfrm>
            <a:off x="2267234" y="965786"/>
            <a:ext cx="3332361" cy="1917496"/>
            <a:chOff x="0" y="0"/>
            <a:chExt cx="4443148" cy="2556662"/>
          </a:xfrm>
        </p:grpSpPr>
        <p:sp>
          <p:nvSpPr>
            <p:cNvPr id="8" name="Freeform 8"/>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TextBox 9"/>
            <p:cNvSpPr txBox="1"/>
            <p:nvPr/>
          </p:nvSpPr>
          <p:spPr>
            <a:xfrm>
              <a:off x="555405" y="542027"/>
              <a:ext cx="3025917" cy="14249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Providing consistency and familiarity </a:t>
              </a:r>
            </a:p>
          </p:txBody>
        </p:sp>
      </p:grpSp>
      <p:grpSp>
        <p:nvGrpSpPr>
          <p:cNvPr id="10" name="Group 10"/>
          <p:cNvGrpSpPr/>
          <p:nvPr/>
        </p:nvGrpSpPr>
        <p:grpSpPr>
          <a:xfrm>
            <a:off x="12573988" y="1230882"/>
            <a:ext cx="3332361" cy="1917496"/>
            <a:chOff x="0" y="0"/>
            <a:chExt cx="4443148" cy="2556662"/>
          </a:xfrm>
        </p:grpSpPr>
        <p:sp>
          <p:nvSpPr>
            <p:cNvPr id="11" name="Freeform 11"/>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TextBox 12"/>
            <p:cNvSpPr txBox="1"/>
            <p:nvPr/>
          </p:nvSpPr>
          <p:spPr>
            <a:xfrm>
              <a:off x="332623" y="611372"/>
              <a:ext cx="3777903" cy="14249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Observing and reporting on pupil performance </a:t>
              </a:r>
            </a:p>
          </p:txBody>
        </p:sp>
      </p:grpSp>
      <p:grpSp>
        <p:nvGrpSpPr>
          <p:cNvPr id="13" name="Group 13"/>
          <p:cNvGrpSpPr/>
          <p:nvPr/>
        </p:nvGrpSpPr>
        <p:grpSpPr>
          <a:xfrm>
            <a:off x="5704371" y="270461"/>
            <a:ext cx="3332361" cy="1917496"/>
            <a:chOff x="0" y="0"/>
            <a:chExt cx="4443148" cy="2556662"/>
          </a:xfrm>
        </p:grpSpPr>
        <p:sp>
          <p:nvSpPr>
            <p:cNvPr id="14" name="Freeform 14"/>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TextBox 15"/>
            <p:cNvSpPr txBox="1"/>
            <p:nvPr/>
          </p:nvSpPr>
          <p:spPr>
            <a:xfrm>
              <a:off x="0" y="781444"/>
              <a:ext cx="4418538" cy="946149"/>
            </a:xfrm>
            <a:prstGeom prst="rect">
              <a:avLst/>
            </a:prstGeom>
          </p:spPr>
          <p:txBody>
            <a:bodyPr lIns="0" tIns="0" rIns="0" bIns="0" rtlCol="0" anchor="t">
              <a:spAutoFit/>
            </a:bodyPr>
            <a:lstStyle/>
            <a:p>
              <a:pPr algn="ctr">
                <a:lnSpc>
                  <a:spcPts val="2913"/>
                </a:lnSpc>
              </a:pPr>
              <a:r>
                <a:rPr lang="en-US" sz="2080">
                  <a:solidFill>
                    <a:srgbClr val="FFFFFF"/>
                  </a:solidFill>
                  <a:latin typeface="Lato 1 Bold"/>
                </a:rPr>
                <a:t>Affecting behaviour, attitudes, and aspirations </a:t>
              </a:r>
            </a:p>
          </p:txBody>
        </p:sp>
      </p:grpSp>
      <p:grpSp>
        <p:nvGrpSpPr>
          <p:cNvPr id="16" name="Group 16"/>
          <p:cNvGrpSpPr/>
          <p:nvPr/>
        </p:nvGrpSpPr>
        <p:grpSpPr>
          <a:xfrm>
            <a:off x="9136851" y="272134"/>
            <a:ext cx="3332361" cy="1917496"/>
            <a:chOff x="0" y="0"/>
            <a:chExt cx="4443148" cy="2556662"/>
          </a:xfrm>
        </p:grpSpPr>
        <p:sp>
          <p:nvSpPr>
            <p:cNvPr id="17" name="Freeform 17"/>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8" name="TextBox 18"/>
            <p:cNvSpPr txBox="1"/>
            <p:nvPr/>
          </p:nvSpPr>
          <p:spPr>
            <a:xfrm>
              <a:off x="509478" y="842086"/>
              <a:ext cx="3424192" cy="9423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Contributing to positive relationships </a:t>
              </a:r>
            </a:p>
          </p:txBody>
        </p:sp>
      </p:grpSp>
      <p:grpSp>
        <p:nvGrpSpPr>
          <p:cNvPr id="19" name="Group 19"/>
          <p:cNvGrpSpPr/>
          <p:nvPr/>
        </p:nvGrpSpPr>
        <p:grpSpPr>
          <a:xfrm>
            <a:off x="13926939" y="3287728"/>
            <a:ext cx="3332361" cy="1917496"/>
            <a:chOff x="0" y="0"/>
            <a:chExt cx="4443148" cy="2556662"/>
          </a:xfrm>
        </p:grpSpPr>
        <p:sp>
          <p:nvSpPr>
            <p:cNvPr id="20" name="Freeform 20"/>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1" name="TextBox 21"/>
            <p:cNvSpPr txBox="1"/>
            <p:nvPr/>
          </p:nvSpPr>
          <p:spPr>
            <a:xfrm>
              <a:off x="660718" y="880365"/>
              <a:ext cx="3092587" cy="9423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Helping understanding</a:t>
              </a:r>
            </a:p>
          </p:txBody>
        </p:sp>
      </p:grpSp>
      <p:grpSp>
        <p:nvGrpSpPr>
          <p:cNvPr id="22" name="Group 22"/>
          <p:cNvGrpSpPr/>
          <p:nvPr/>
        </p:nvGrpSpPr>
        <p:grpSpPr>
          <a:xfrm>
            <a:off x="13297888" y="5348099"/>
            <a:ext cx="3332361" cy="1917496"/>
            <a:chOff x="0" y="0"/>
            <a:chExt cx="4443148" cy="2556662"/>
          </a:xfrm>
        </p:grpSpPr>
        <p:sp>
          <p:nvSpPr>
            <p:cNvPr id="23" name="Freeform 23"/>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4" name="TextBox 24"/>
            <p:cNvSpPr txBox="1"/>
            <p:nvPr/>
          </p:nvSpPr>
          <p:spPr>
            <a:xfrm>
              <a:off x="874244" y="876906"/>
              <a:ext cx="2694661" cy="9423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Developing a love of learning </a:t>
              </a:r>
            </a:p>
          </p:txBody>
        </p:sp>
      </p:grpSp>
      <p:grpSp>
        <p:nvGrpSpPr>
          <p:cNvPr id="25" name="Group 25"/>
          <p:cNvGrpSpPr/>
          <p:nvPr/>
        </p:nvGrpSpPr>
        <p:grpSpPr>
          <a:xfrm>
            <a:off x="12024124" y="7408470"/>
            <a:ext cx="3332361" cy="1917496"/>
            <a:chOff x="0" y="0"/>
            <a:chExt cx="4443148" cy="2556662"/>
          </a:xfrm>
        </p:grpSpPr>
        <p:sp>
          <p:nvSpPr>
            <p:cNvPr id="26" name="Freeform 26"/>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7" name="TextBox 27"/>
            <p:cNvSpPr txBox="1"/>
            <p:nvPr/>
          </p:nvSpPr>
          <p:spPr>
            <a:xfrm>
              <a:off x="575799" y="783327"/>
              <a:ext cx="3291550" cy="9423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Developing social skills </a:t>
              </a:r>
            </a:p>
          </p:txBody>
        </p:sp>
      </p:grpSp>
      <p:grpSp>
        <p:nvGrpSpPr>
          <p:cNvPr id="28" name="Group 28"/>
          <p:cNvGrpSpPr/>
          <p:nvPr/>
        </p:nvGrpSpPr>
        <p:grpSpPr>
          <a:xfrm>
            <a:off x="683670" y="5348099"/>
            <a:ext cx="3332361" cy="1917496"/>
            <a:chOff x="0" y="0"/>
            <a:chExt cx="4443148" cy="2556662"/>
          </a:xfrm>
        </p:grpSpPr>
        <p:sp>
          <p:nvSpPr>
            <p:cNvPr id="29" name="Freeform 29"/>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0" name="TextBox 30"/>
            <p:cNvSpPr txBox="1"/>
            <p:nvPr/>
          </p:nvSpPr>
          <p:spPr>
            <a:xfrm>
              <a:off x="306880" y="1024627"/>
              <a:ext cx="3829389" cy="4597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Developing social skills </a:t>
              </a:r>
            </a:p>
          </p:txBody>
        </p:sp>
      </p:grpSp>
      <p:grpSp>
        <p:nvGrpSpPr>
          <p:cNvPr id="31" name="Group 31"/>
          <p:cNvGrpSpPr/>
          <p:nvPr/>
        </p:nvGrpSpPr>
        <p:grpSpPr>
          <a:xfrm>
            <a:off x="1545556" y="7408470"/>
            <a:ext cx="3332361" cy="1917496"/>
            <a:chOff x="0" y="0"/>
            <a:chExt cx="4443148" cy="2556662"/>
          </a:xfrm>
        </p:grpSpPr>
        <p:sp>
          <p:nvSpPr>
            <p:cNvPr id="32" name="Freeform 32"/>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3" name="TextBox 33"/>
            <p:cNvSpPr txBox="1"/>
            <p:nvPr/>
          </p:nvSpPr>
          <p:spPr>
            <a:xfrm>
              <a:off x="431410" y="777875"/>
              <a:ext cx="3829389" cy="9423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Developing independence </a:t>
              </a:r>
            </a:p>
          </p:txBody>
        </p:sp>
      </p:grpSp>
      <p:grpSp>
        <p:nvGrpSpPr>
          <p:cNvPr id="34" name="Group 34"/>
          <p:cNvGrpSpPr/>
          <p:nvPr/>
        </p:nvGrpSpPr>
        <p:grpSpPr>
          <a:xfrm>
            <a:off x="8563858" y="8094647"/>
            <a:ext cx="3332361" cy="1917496"/>
            <a:chOff x="0" y="0"/>
            <a:chExt cx="4443148" cy="2556662"/>
          </a:xfrm>
        </p:grpSpPr>
        <p:sp>
          <p:nvSpPr>
            <p:cNvPr id="35" name="Freeform 35"/>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6" name="TextBox 36"/>
            <p:cNvSpPr txBox="1"/>
            <p:nvPr/>
          </p:nvSpPr>
          <p:spPr>
            <a:xfrm>
              <a:off x="627431" y="542027"/>
              <a:ext cx="3188287" cy="14249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Supporting emotional well-being</a:t>
              </a:r>
            </a:p>
          </p:txBody>
        </p:sp>
      </p:grpSp>
      <p:grpSp>
        <p:nvGrpSpPr>
          <p:cNvPr id="37" name="Group 37"/>
          <p:cNvGrpSpPr/>
          <p:nvPr/>
        </p:nvGrpSpPr>
        <p:grpSpPr>
          <a:xfrm>
            <a:off x="5001742" y="8094647"/>
            <a:ext cx="3332361" cy="1917496"/>
            <a:chOff x="0" y="0"/>
            <a:chExt cx="4443148" cy="2556662"/>
          </a:xfrm>
        </p:grpSpPr>
        <p:sp>
          <p:nvSpPr>
            <p:cNvPr id="38" name="Freeform 38"/>
            <p:cNvSpPr/>
            <p:nvPr/>
          </p:nvSpPr>
          <p:spPr>
            <a:xfrm>
              <a:off x="0" y="0"/>
              <a:ext cx="4443148" cy="2556662"/>
            </a:xfrm>
            <a:custGeom>
              <a:avLst/>
              <a:gdLst/>
              <a:ahLst/>
              <a:cxnLst/>
              <a:rect l="l" t="t" r="r" b="b"/>
              <a:pathLst>
                <a:path w="4443148" h="2556662">
                  <a:moveTo>
                    <a:pt x="0" y="0"/>
                  </a:moveTo>
                  <a:lnTo>
                    <a:pt x="4443148" y="0"/>
                  </a:lnTo>
                  <a:lnTo>
                    <a:pt x="4443148" y="2556662"/>
                  </a:lnTo>
                  <a:lnTo>
                    <a:pt x="0" y="2556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9" name="TextBox 39"/>
            <p:cNvSpPr txBox="1"/>
            <p:nvPr/>
          </p:nvSpPr>
          <p:spPr>
            <a:xfrm>
              <a:off x="494789" y="824306"/>
              <a:ext cx="3453570" cy="942382"/>
            </a:xfrm>
            <a:prstGeom prst="rect">
              <a:avLst/>
            </a:prstGeom>
          </p:spPr>
          <p:txBody>
            <a:bodyPr lIns="0" tIns="0" rIns="0" bIns="0" rtlCol="0" anchor="t">
              <a:spAutoFit/>
            </a:bodyPr>
            <a:lstStyle/>
            <a:p>
              <a:pPr algn="ctr">
                <a:lnSpc>
                  <a:spcPts val="2911"/>
                </a:lnSpc>
              </a:pPr>
              <a:r>
                <a:rPr lang="en-US" sz="2079">
                  <a:solidFill>
                    <a:srgbClr val="FFFFFF"/>
                  </a:solidFill>
                  <a:latin typeface="Lato 1 Bold"/>
                </a:rPr>
                <a:t>Providing support for learning activities </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747" y="375904"/>
            <a:ext cx="7004582" cy="4030553"/>
          </a:xfrm>
          <a:custGeom>
            <a:avLst/>
            <a:gdLst/>
            <a:ahLst/>
            <a:cxnLst/>
            <a:rect l="l" t="t" r="r" b="b"/>
            <a:pathLst>
              <a:path w="7004582" h="4030553">
                <a:moveTo>
                  <a:pt x="0" y="0"/>
                </a:moveTo>
                <a:lnTo>
                  <a:pt x="7004582" y="0"/>
                </a:lnTo>
                <a:lnTo>
                  <a:pt x="7004582" y="4030554"/>
                </a:lnTo>
                <a:lnTo>
                  <a:pt x="0" y="40305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a:grpSpLocks noChangeAspect="1"/>
          </p:cNvGrpSpPr>
          <p:nvPr/>
        </p:nvGrpSpPr>
        <p:grpSpPr>
          <a:xfrm>
            <a:off x="1132853" y="4543104"/>
            <a:ext cx="5246370" cy="5246370"/>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612" r="-19612"/>
              </a:stretch>
            </a:blipFill>
          </p:spPr>
          <p:txBody>
            <a:bodyPr/>
            <a:lstStyle/>
            <a:p>
              <a:endParaRPr lang="en-GB"/>
            </a:p>
          </p:txBody>
        </p:sp>
      </p:grpSp>
      <p:sp>
        <p:nvSpPr>
          <p:cNvPr id="5" name="TextBox 5"/>
          <p:cNvSpPr txBox="1"/>
          <p:nvPr/>
        </p:nvSpPr>
        <p:spPr>
          <a:xfrm>
            <a:off x="7402961" y="1823645"/>
            <a:ext cx="10533877" cy="8260178"/>
          </a:xfrm>
          <a:prstGeom prst="rect">
            <a:avLst/>
          </a:prstGeom>
        </p:spPr>
        <p:txBody>
          <a:bodyPr lIns="0" tIns="0" rIns="0" bIns="0" rtlCol="0" anchor="t">
            <a:spAutoFit/>
          </a:bodyPr>
          <a:lstStyle/>
          <a:p>
            <a:pPr algn="ctr">
              <a:lnSpc>
                <a:spcPts val="4073"/>
              </a:lnSpc>
            </a:pPr>
            <a:endParaRPr/>
          </a:p>
          <a:p>
            <a:pPr>
              <a:lnSpc>
                <a:spcPts val="4073"/>
              </a:lnSpc>
            </a:pPr>
            <a:r>
              <a:rPr lang="en-US" sz="2909">
                <a:solidFill>
                  <a:srgbClr val="000000"/>
                </a:solidFill>
                <a:latin typeface="Lato 1 Bold"/>
              </a:rPr>
              <a:t>Learners must:</a:t>
            </a:r>
          </a:p>
          <a:p>
            <a:pPr>
              <a:lnSpc>
                <a:spcPts val="3055"/>
              </a:lnSpc>
            </a:pPr>
            <a:endParaRPr lang="en-US" sz="2909">
              <a:solidFill>
                <a:srgbClr val="000000"/>
              </a:solidFill>
              <a:latin typeface="Lato 1 Bold"/>
            </a:endParaRPr>
          </a:p>
          <a:p>
            <a:pPr marL="471186" lvl="1" indent="-235593">
              <a:lnSpc>
                <a:spcPts val="3055"/>
              </a:lnSpc>
              <a:buFont typeface="Arial"/>
              <a:buChar char="•"/>
            </a:pPr>
            <a:r>
              <a:rPr lang="en-US" sz="2182">
                <a:solidFill>
                  <a:srgbClr val="000000"/>
                </a:solidFill>
                <a:latin typeface="Lato 1 Bold"/>
              </a:rPr>
              <a:t>Be employed as a Teaching Assistant with support from your school and levy account holder/Apprenticeship Service Account holder</a:t>
            </a:r>
          </a:p>
          <a:p>
            <a:pPr>
              <a:lnSpc>
                <a:spcPts val="3055"/>
              </a:lnSpc>
            </a:pPr>
            <a:endParaRPr lang="en-US" sz="2182">
              <a:solidFill>
                <a:srgbClr val="000000"/>
              </a:solidFill>
              <a:latin typeface="Lato 1 Bold"/>
            </a:endParaRPr>
          </a:p>
          <a:p>
            <a:pPr marL="471186" lvl="1" indent="-235593">
              <a:lnSpc>
                <a:spcPts val="3055"/>
              </a:lnSpc>
              <a:buFont typeface="Arial"/>
              <a:buChar char="•"/>
            </a:pPr>
            <a:r>
              <a:rPr lang="en-US" sz="2182">
                <a:solidFill>
                  <a:srgbClr val="000000"/>
                </a:solidFill>
                <a:latin typeface="Lato 1 Bold"/>
              </a:rPr>
              <a:t>Have the support from your Line Manager/designated Mentor to work with you throughout the programme. They will also support you with the 20% off-the-job training including webinars, portfolio preparation, shadowing, reading and time to attend review meetings. As well as set the plan for the on-the-job training according to an Individual Learning Plan</a:t>
            </a:r>
          </a:p>
          <a:p>
            <a:pPr>
              <a:lnSpc>
                <a:spcPts val="3055"/>
              </a:lnSpc>
            </a:pPr>
            <a:endParaRPr lang="en-US" sz="2182">
              <a:solidFill>
                <a:srgbClr val="000000"/>
              </a:solidFill>
              <a:latin typeface="Lato 1 Bold"/>
            </a:endParaRPr>
          </a:p>
          <a:p>
            <a:pPr marL="471186" lvl="1" indent="-235593">
              <a:lnSpc>
                <a:spcPts val="3055"/>
              </a:lnSpc>
              <a:buFont typeface="Arial"/>
              <a:buChar char="•"/>
            </a:pPr>
            <a:r>
              <a:rPr lang="en-US" sz="2182">
                <a:solidFill>
                  <a:srgbClr val="000000"/>
                </a:solidFill>
                <a:latin typeface="Lato 1 Bold"/>
              </a:rPr>
              <a:t>Have GCSEs in English and maths at Grade C (4) or above or able to achieve Level 2 English and Maths whilst on the programme (fully-supported on a one-to-one basis)</a:t>
            </a:r>
          </a:p>
          <a:p>
            <a:pPr>
              <a:lnSpc>
                <a:spcPts val="3055"/>
              </a:lnSpc>
            </a:pPr>
            <a:endParaRPr lang="en-US" sz="2182">
              <a:solidFill>
                <a:srgbClr val="000000"/>
              </a:solidFill>
              <a:latin typeface="Lato 1 Bold"/>
            </a:endParaRPr>
          </a:p>
          <a:p>
            <a:pPr marL="471186" lvl="1" indent="-235593">
              <a:lnSpc>
                <a:spcPts val="3055"/>
              </a:lnSpc>
              <a:buFont typeface="Arial"/>
              <a:buChar char="•"/>
            </a:pPr>
            <a:r>
              <a:rPr lang="en-US" sz="2182">
                <a:solidFill>
                  <a:srgbClr val="000000"/>
                </a:solidFill>
                <a:latin typeface="Lato 1 Bold"/>
              </a:rPr>
              <a:t>Have 5 GCSEs at Grade C (4) or above or equivalent and/or experience in the role or similar roles.</a:t>
            </a:r>
          </a:p>
          <a:p>
            <a:pPr>
              <a:lnSpc>
                <a:spcPts val="3055"/>
              </a:lnSpc>
            </a:pPr>
            <a:endParaRPr lang="en-US" sz="2182">
              <a:solidFill>
                <a:srgbClr val="000000"/>
              </a:solidFill>
              <a:latin typeface="Lato 1 Bold"/>
            </a:endParaRPr>
          </a:p>
          <a:p>
            <a:pPr marL="471186" lvl="1" indent="-235593">
              <a:lnSpc>
                <a:spcPts val="3055"/>
              </a:lnSpc>
              <a:buFont typeface="Arial"/>
              <a:buChar char="•"/>
            </a:pPr>
            <a:r>
              <a:rPr lang="en-US" sz="2182">
                <a:solidFill>
                  <a:srgbClr val="000000"/>
                </a:solidFill>
                <a:latin typeface="Lato 1 Bold"/>
              </a:rPr>
              <a:t>Have held a residency in the UK for the last three years</a:t>
            </a:r>
          </a:p>
          <a:p>
            <a:pPr>
              <a:lnSpc>
                <a:spcPts val="3055"/>
              </a:lnSpc>
            </a:pPr>
            <a:endParaRPr lang="en-US" sz="2182">
              <a:solidFill>
                <a:srgbClr val="000000"/>
              </a:solidFill>
              <a:latin typeface="Lato 1 Bold"/>
            </a:endParaRPr>
          </a:p>
        </p:txBody>
      </p:sp>
      <p:sp>
        <p:nvSpPr>
          <p:cNvPr id="6" name="TextBox 6"/>
          <p:cNvSpPr txBox="1"/>
          <p:nvPr/>
        </p:nvSpPr>
        <p:spPr>
          <a:xfrm>
            <a:off x="400872" y="1323514"/>
            <a:ext cx="6710331" cy="2021034"/>
          </a:xfrm>
          <a:prstGeom prst="rect">
            <a:avLst/>
          </a:prstGeom>
        </p:spPr>
        <p:txBody>
          <a:bodyPr lIns="0" tIns="0" rIns="0" bIns="0" rtlCol="0" anchor="t">
            <a:spAutoFit/>
          </a:bodyPr>
          <a:lstStyle/>
          <a:p>
            <a:pPr algn="ctr">
              <a:lnSpc>
                <a:spcPts val="8118"/>
              </a:lnSpc>
            </a:pPr>
            <a:r>
              <a:rPr lang="en-US" sz="5798">
                <a:solidFill>
                  <a:srgbClr val="FFFFFF"/>
                </a:solidFill>
                <a:latin typeface="Lato 2 Bold"/>
              </a:rPr>
              <a:t>Who is a TA apprenticeship for? </a:t>
            </a:r>
          </a:p>
        </p:txBody>
      </p:sp>
      <p:sp>
        <p:nvSpPr>
          <p:cNvPr id="7" name="Freeform 7"/>
          <p:cNvSpPr/>
          <p:nvPr/>
        </p:nvSpPr>
        <p:spPr>
          <a:xfrm>
            <a:off x="11629707" y="569910"/>
            <a:ext cx="2445463" cy="1297369"/>
          </a:xfrm>
          <a:custGeom>
            <a:avLst/>
            <a:gdLst/>
            <a:ahLst/>
            <a:cxnLst/>
            <a:rect l="l" t="t" r="r" b="b"/>
            <a:pathLst>
              <a:path w="2445463" h="1297369">
                <a:moveTo>
                  <a:pt x="0" y="0"/>
                </a:moveTo>
                <a:lnTo>
                  <a:pt x="2445463" y="0"/>
                </a:lnTo>
                <a:lnTo>
                  <a:pt x="2445463" y="1297369"/>
                </a:lnTo>
                <a:lnTo>
                  <a:pt x="0" y="1297369"/>
                </a:lnTo>
                <a:lnTo>
                  <a:pt x="0" y="0"/>
                </a:lnTo>
                <a:close/>
              </a:path>
            </a:pathLst>
          </a:custGeom>
          <a:blipFill>
            <a:blip r:embed="rId5"/>
            <a:stretch>
              <a:fillRect/>
            </a:stretch>
          </a:blipFill>
        </p:spPr>
        <p:txBody>
          <a:bodyPr/>
          <a:lstStyle/>
          <a:p>
            <a:endParaRPr lang="en-GB"/>
          </a:p>
        </p:txBody>
      </p:sp>
      <p:sp>
        <p:nvSpPr>
          <p:cNvPr id="8" name="Freeform 8"/>
          <p:cNvSpPr/>
          <p:nvPr/>
        </p:nvSpPr>
        <p:spPr>
          <a:xfrm>
            <a:off x="14178204" y="556393"/>
            <a:ext cx="3535480" cy="1324402"/>
          </a:xfrm>
          <a:custGeom>
            <a:avLst/>
            <a:gdLst/>
            <a:ahLst/>
            <a:cxnLst/>
            <a:rect l="l" t="t" r="r" b="b"/>
            <a:pathLst>
              <a:path w="3535480" h="1324402">
                <a:moveTo>
                  <a:pt x="0" y="0"/>
                </a:moveTo>
                <a:lnTo>
                  <a:pt x="3535479" y="0"/>
                </a:lnTo>
                <a:lnTo>
                  <a:pt x="3535479" y="1324402"/>
                </a:lnTo>
                <a:lnTo>
                  <a:pt x="0" y="1324402"/>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747" y="375904"/>
            <a:ext cx="7004582" cy="4030553"/>
          </a:xfrm>
          <a:custGeom>
            <a:avLst/>
            <a:gdLst/>
            <a:ahLst/>
            <a:cxnLst/>
            <a:rect l="l" t="t" r="r" b="b"/>
            <a:pathLst>
              <a:path w="7004582" h="4030553">
                <a:moveTo>
                  <a:pt x="0" y="0"/>
                </a:moveTo>
                <a:lnTo>
                  <a:pt x="7004582" y="0"/>
                </a:lnTo>
                <a:lnTo>
                  <a:pt x="7004582" y="4030554"/>
                </a:lnTo>
                <a:lnTo>
                  <a:pt x="0" y="40305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7392163" y="552151"/>
            <a:ext cx="10411628" cy="3678060"/>
          </a:xfrm>
          <a:custGeom>
            <a:avLst/>
            <a:gdLst/>
            <a:ahLst/>
            <a:cxnLst/>
            <a:rect l="l" t="t" r="r" b="b"/>
            <a:pathLst>
              <a:path w="10411628" h="3678060">
                <a:moveTo>
                  <a:pt x="0" y="0"/>
                </a:moveTo>
                <a:lnTo>
                  <a:pt x="10411628" y="0"/>
                </a:lnTo>
                <a:lnTo>
                  <a:pt x="10411628" y="3678060"/>
                </a:lnTo>
                <a:lnTo>
                  <a:pt x="0" y="3678060"/>
                </a:lnTo>
                <a:lnTo>
                  <a:pt x="0" y="0"/>
                </a:lnTo>
                <a:close/>
              </a:path>
            </a:pathLst>
          </a:custGeom>
          <a:blipFill>
            <a:blip r:embed="rId4"/>
            <a:stretch>
              <a:fillRect/>
            </a:stretch>
          </a:blipFill>
        </p:spPr>
        <p:txBody>
          <a:bodyPr/>
          <a:lstStyle/>
          <a:p>
            <a:endParaRPr lang="en-GB"/>
          </a:p>
        </p:txBody>
      </p:sp>
      <p:sp>
        <p:nvSpPr>
          <p:cNvPr id="4" name="Freeform 4"/>
          <p:cNvSpPr/>
          <p:nvPr/>
        </p:nvSpPr>
        <p:spPr>
          <a:xfrm>
            <a:off x="12830821" y="4406458"/>
            <a:ext cx="4710698" cy="4851842"/>
          </a:xfrm>
          <a:custGeom>
            <a:avLst/>
            <a:gdLst/>
            <a:ahLst/>
            <a:cxnLst/>
            <a:rect l="l" t="t" r="r" b="b"/>
            <a:pathLst>
              <a:path w="4710698" h="4851842">
                <a:moveTo>
                  <a:pt x="0" y="0"/>
                </a:moveTo>
                <a:lnTo>
                  <a:pt x="4710698" y="0"/>
                </a:lnTo>
                <a:lnTo>
                  <a:pt x="4710698" y="4851842"/>
                </a:lnTo>
                <a:lnTo>
                  <a:pt x="0" y="48518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19912" y="1153697"/>
            <a:ext cx="7272251" cy="2341617"/>
          </a:xfrm>
          <a:prstGeom prst="rect">
            <a:avLst/>
          </a:prstGeom>
        </p:spPr>
        <p:txBody>
          <a:bodyPr lIns="0" tIns="0" rIns="0" bIns="0" rtlCol="0" anchor="t">
            <a:spAutoFit/>
          </a:bodyPr>
          <a:lstStyle/>
          <a:p>
            <a:pPr algn="ctr">
              <a:lnSpc>
                <a:spcPts val="9402"/>
              </a:lnSpc>
            </a:pPr>
            <a:r>
              <a:rPr lang="en-US" sz="6715">
                <a:solidFill>
                  <a:srgbClr val="FFFFFF"/>
                </a:solidFill>
                <a:latin typeface="Lato 2 Bold"/>
              </a:rPr>
              <a:t>How is it delivered? </a:t>
            </a:r>
          </a:p>
        </p:txBody>
      </p:sp>
      <p:sp>
        <p:nvSpPr>
          <p:cNvPr id="6" name="TextBox 6"/>
          <p:cNvSpPr txBox="1"/>
          <p:nvPr/>
        </p:nvSpPr>
        <p:spPr>
          <a:xfrm>
            <a:off x="436346" y="4663128"/>
            <a:ext cx="6955817" cy="6020987"/>
          </a:xfrm>
          <a:prstGeom prst="rect">
            <a:avLst/>
          </a:prstGeom>
        </p:spPr>
        <p:txBody>
          <a:bodyPr lIns="0" tIns="0" rIns="0" bIns="0" rtlCol="0" anchor="t">
            <a:spAutoFit/>
          </a:bodyPr>
          <a:lstStyle/>
          <a:p>
            <a:pPr>
              <a:lnSpc>
                <a:spcPts val="2944"/>
              </a:lnSpc>
            </a:pPr>
            <a:r>
              <a:rPr lang="en-US" sz="2103">
                <a:solidFill>
                  <a:srgbClr val="000000"/>
                </a:solidFill>
                <a:latin typeface="Lato 1 Bold"/>
              </a:rPr>
              <a:t>Delivery includes:</a:t>
            </a:r>
          </a:p>
          <a:p>
            <a:pPr>
              <a:lnSpc>
                <a:spcPts val="2944"/>
              </a:lnSpc>
            </a:pPr>
            <a:endParaRPr lang="en-US" sz="2103">
              <a:solidFill>
                <a:srgbClr val="000000"/>
              </a:solidFill>
              <a:latin typeface="Lato 1 Bold"/>
            </a:endParaRPr>
          </a:p>
          <a:p>
            <a:pPr marL="454094" lvl="1" indent="-227047">
              <a:lnSpc>
                <a:spcPts val="2944"/>
              </a:lnSpc>
              <a:buFont typeface="Arial"/>
              <a:buChar char="•"/>
            </a:pPr>
            <a:r>
              <a:rPr lang="en-US" sz="2103">
                <a:solidFill>
                  <a:srgbClr val="000000"/>
                </a:solidFill>
                <a:latin typeface="Lato 1 Bold"/>
              </a:rPr>
              <a:t>Half-termly (4–6) Tutor on-site visits to carry</a:t>
            </a:r>
          </a:p>
          <a:p>
            <a:pPr>
              <a:lnSpc>
                <a:spcPts val="2944"/>
              </a:lnSpc>
            </a:pPr>
            <a:r>
              <a:rPr lang="en-US" sz="2103">
                <a:solidFill>
                  <a:srgbClr val="000000"/>
                </a:solidFill>
                <a:latin typeface="Lato 1 Bold"/>
              </a:rPr>
              <a:t>  out observations and professional discussions</a:t>
            </a:r>
          </a:p>
          <a:p>
            <a:pPr>
              <a:lnSpc>
                <a:spcPts val="2944"/>
              </a:lnSpc>
            </a:pPr>
            <a:r>
              <a:rPr lang="en-US" sz="2103">
                <a:solidFill>
                  <a:srgbClr val="000000"/>
                </a:solidFill>
                <a:latin typeface="Lato 1 Bold"/>
              </a:rPr>
              <a:t>  in the school workplace</a:t>
            </a:r>
          </a:p>
          <a:p>
            <a:pPr>
              <a:lnSpc>
                <a:spcPts val="2944"/>
              </a:lnSpc>
            </a:pPr>
            <a:endParaRPr lang="en-US" sz="2103">
              <a:solidFill>
                <a:srgbClr val="000000"/>
              </a:solidFill>
              <a:latin typeface="Lato 1 Bold"/>
            </a:endParaRPr>
          </a:p>
          <a:p>
            <a:pPr marL="454094" lvl="1" indent="-227047">
              <a:lnSpc>
                <a:spcPts val="2944"/>
              </a:lnSpc>
              <a:buFont typeface="Arial"/>
              <a:buChar char="•"/>
            </a:pPr>
            <a:r>
              <a:rPr lang="en-US" sz="2103">
                <a:solidFill>
                  <a:srgbClr val="000000"/>
                </a:solidFill>
                <a:latin typeface="Lato 1 Bold"/>
              </a:rPr>
              <a:t> An extensive curriculum with 17 Knowledge,</a:t>
            </a:r>
          </a:p>
          <a:p>
            <a:pPr>
              <a:lnSpc>
                <a:spcPts val="2944"/>
              </a:lnSpc>
            </a:pPr>
            <a:r>
              <a:rPr lang="en-US" sz="2103">
                <a:solidFill>
                  <a:srgbClr val="000000"/>
                </a:solidFill>
                <a:latin typeface="Lato 1 Bold"/>
              </a:rPr>
              <a:t>  16 Skills and 6 Behaviours that help support</a:t>
            </a:r>
          </a:p>
          <a:p>
            <a:pPr>
              <a:lnSpc>
                <a:spcPts val="2944"/>
              </a:lnSpc>
            </a:pPr>
            <a:r>
              <a:rPr lang="en-US" sz="2103">
                <a:solidFill>
                  <a:srgbClr val="000000"/>
                </a:solidFill>
                <a:latin typeface="Lato 1 Bold"/>
              </a:rPr>
              <a:t>  the class teacher and enhance learning</a:t>
            </a:r>
          </a:p>
          <a:p>
            <a:pPr>
              <a:lnSpc>
                <a:spcPts val="2944"/>
              </a:lnSpc>
            </a:pPr>
            <a:endParaRPr lang="en-US" sz="2103">
              <a:solidFill>
                <a:srgbClr val="000000"/>
              </a:solidFill>
              <a:latin typeface="Lato 1 Bold"/>
            </a:endParaRPr>
          </a:p>
          <a:p>
            <a:pPr marL="454094" lvl="1" indent="-227047">
              <a:lnSpc>
                <a:spcPts val="2944"/>
              </a:lnSpc>
              <a:buFont typeface="Arial"/>
              <a:buChar char="•"/>
            </a:pPr>
            <a:r>
              <a:rPr lang="en-US" sz="2103">
                <a:solidFill>
                  <a:srgbClr val="000000"/>
                </a:solidFill>
                <a:latin typeface="Lato 1 Bold"/>
              </a:rPr>
              <a:t>6-weekly remote or face-to-face online</a:t>
            </a:r>
          </a:p>
          <a:p>
            <a:pPr>
              <a:lnSpc>
                <a:spcPts val="2944"/>
              </a:lnSpc>
            </a:pPr>
            <a:r>
              <a:rPr lang="en-US" sz="2103">
                <a:solidFill>
                  <a:srgbClr val="000000"/>
                </a:solidFill>
                <a:latin typeface="Lato 1 Bold"/>
              </a:rPr>
              <a:t> reviews with the Tutor and the Head Teacher/</a:t>
            </a:r>
          </a:p>
          <a:p>
            <a:pPr>
              <a:lnSpc>
                <a:spcPts val="2944"/>
              </a:lnSpc>
            </a:pPr>
            <a:r>
              <a:rPr lang="en-US" sz="2103">
                <a:solidFill>
                  <a:srgbClr val="000000"/>
                </a:solidFill>
                <a:latin typeface="Lato 1 Bold"/>
              </a:rPr>
              <a:t> Line Manager/ mentor</a:t>
            </a:r>
          </a:p>
          <a:p>
            <a:pPr>
              <a:lnSpc>
                <a:spcPts val="3224"/>
              </a:lnSpc>
            </a:pPr>
            <a:endParaRPr lang="en-US" sz="2103">
              <a:solidFill>
                <a:srgbClr val="000000"/>
              </a:solidFill>
              <a:latin typeface="Lato 1 Bold"/>
            </a:endParaRPr>
          </a:p>
          <a:p>
            <a:pPr>
              <a:lnSpc>
                <a:spcPts val="3224"/>
              </a:lnSpc>
            </a:pPr>
            <a:endParaRPr lang="en-US" sz="2103">
              <a:solidFill>
                <a:srgbClr val="000000"/>
              </a:solidFill>
              <a:latin typeface="Lato 1 Bold"/>
            </a:endParaRPr>
          </a:p>
          <a:p>
            <a:pPr>
              <a:lnSpc>
                <a:spcPts val="3224"/>
              </a:lnSpc>
            </a:pPr>
            <a:endParaRPr lang="en-US" sz="2103">
              <a:solidFill>
                <a:srgbClr val="000000"/>
              </a:solidFill>
              <a:latin typeface="Lato 1 Bold"/>
            </a:endParaRPr>
          </a:p>
        </p:txBody>
      </p:sp>
      <p:sp>
        <p:nvSpPr>
          <p:cNvPr id="7" name="TextBox 7"/>
          <p:cNvSpPr txBox="1"/>
          <p:nvPr/>
        </p:nvSpPr>
        <p:spPr>
          <a:xfrm>
            <a:off x="6813501" y="5095875"/>
            <a:ext cx="5917839" cy="4398645"/>
          </a:xfrm>
          <a:prstGeom prst="rect">
            <a:avLst/>
          </a:prstGeom>
        </p:spPr>
        <p:txBody>
          <a:bodyPr lIns="0" tIns="0" rIns="0" bIns="0" rtlCol="0" anchor="t">
            <a:spAutoFit/>
          </a:bodyPr>
          <a:lstStyle/>
          <a:p>
            <a:pPr>
              <a:lnSpc>
                <a:spcPts val="2940"/>
              </a:lnSpc>
            </a:pPr>
            <a:endParaRPr/>
          </a:p>
          <a:p>
            <a:pPr marL="453392" lvl="1" indent="-226696">
              <a:lnSpc>
                <a:spcPts val="2940"/>
              </a:lnSpc>
              <a:buFont typeface="Arial"/>
              <a:buChar char="•"/>
            </a:pPr>
            <a:r>
              <a:rPr lang="en-US" sz="2100">
                <a:solidFill>
                  <a:srgbClr val="000000"/>
                </a:solidFill>
                <a:latin typeface="Lato 1 Bold"/>
              </a:rPr>
              <a:t>Reflective CPD online journal or blog</a:t>
            </a:r>
          </a:p>
          <a:p>
            <a:pPr>
              <a:lnSpc>
                <a:spcPts val="2940"/>
              </a:lnSpc>
            </a:pPr>
            <a:endParaRPr lang="en-US" sz="2100">
              <a:solidFill>
                <a:srgbClr val="000000"/>
              </a:solidFill>
              <a:latin typeface="Lato 1 Bold"/>
            </a:endParaRPr>
          </a:p>
          <a:p>
            <a:pPr marL="453392" lvl="1" indent="-226696">
              <a:lnSpc>
                <a:spcPts val="2940"/>
              </a:lnSpc>
              <a:buFont typeface="Arial"/>
              <a:buChar char="•"/>
            </a:pPr>
            <a:r>
              <a:rPr lang="en-US" sz="2100">
                <a:solidFill>
                  <a:srgbClr val="000000"/>
                </a:solidFill>
                <a:latin typeface="Lato 1 Bold"/>
              </a:rPr>
              <a:t>One-to-one teaching sessions with a dedicated tutor</a:t>
            </a:r>
          </a:p>
          <a:p>
            <a:pPr>
              <a:lnSpc>
                <a:spcPts val="2940"/>
              </a:lnSpc>
            </a:pPr>
            <a:endParaRPr lang="en-US" sz="2100">
              <a:solidFill>
                <a:srgbClr val="000000"/>
              </a:solidFill>
              <a:latin typeface="Lato 1 Bold"/>
            </a:endParaRPr>
          </a:p>
          <a:p>
            <a:pPr marL="453392" lvl="1" indent="-226696">
              <a:lnSpc>
                <a:spcPts val="2940"/>
              </a:lnSpc>
              <a:buFont typeface="Arial"/>
              <a:buChar char="•"/>
            </a:pPr>
            <a:r>
              <a:rPr lang="en-US" sz="2100">
                <a:solidFill>
                  <a:srgbClr val="000000"/>
                </a:solidFill>
                <a:latin typeface="Lato 1 Bold"/>
              </a:rPr>
              <a:t>Group webinars and online catch-ups</a:t>
            </a:r>
          </a:p>
          <a:p>
            <a:pPr>
              <a:lnSpc>
                <a:spcPts val="2940"/>
              </a:lnSpc>
            </a:pPr>
            <a:endParaRPr lang="en-US" sz="2100">
              <a:solidFill>
                <a:srgbClr val="000000"/>
              </a:solidFill>
              <a:latin typeface="Lato 1 Bold"/>
            </a:endParaRPr>
          </a:p>
          <a:p>
            <a:pPr marL="453392" lvl="1" indent="-226696">
              <a:lnSpc>
                <a:spcPts val="2940"/>
              </a:lnSpc>
              <a:buFont typeface="Arial"/>
              <a:buChar char="•"/>
            </a:pPr>
            <a:r>
              <a:rPr lang="en-US" sz="2100">
                <a:solidFill>
                  <a:srgbClr val="000000"/>
                </a:solidFill>
                <a:latin typeface="Lato 1 Bold"/>
              </a:rPr>
              <a:t>HLTA competencies and career development</a:t>
            </a:r>
          </a:p>
          <a:p>
            <a:pPr>
              <a:lnSpc>
                <a:spcPts val="2940"/>
              </a:lnSpc>
            </a:pPr>
            <a:endParaRPr lang="en-US" sz="2100">
              <a:solidFill>
                <a:srgbClr val="000000"/>
              </a:solidFill>
              <a:latin typeface="Lato 1 Bold"/>
            </a:endParaRPr>
          </a:p>
          <a:p>
            <a:pPr marL="453392" lvl="1" indent="-226696">
              <a:lnSpc>
                <a:spcPts val="2940"/>
              </a:lnSpc>
              <a:buFont typeface="Arial"/>
              <a:buChar char="•"/>
            </a:pPr>
            <a:r>
              <a:rPr lang="en-US" sz="2100">
                <a:solidFill>
                  <a:srgbClr val="000000"/>
                </a:solidFill>
                <a:latin typeface="Lato 1 Bold"/>
              </a:rPr>
              <a:t>Individual learning plans</a:t>
            </a:r>
          </a:p>
          <a:p>
            <a:pPr>
              <a:lnSpc>
                <a:spcPts val="2520"/>
              </a:lnSpc>
            </a:pPr>
            <a:endParaRPr lang="en-US" sz="2100">
              <a:solidFill>
                <a:srgbClr val="000000"/>
              </a:solidFill>
              <a:latin typeface="Lato 1 Bold"/>
            </a:endParaRPr>
          </a:p>
        </p:txBody>
      </p:sp>
      <p:sp>
        <p:nvSpPr>
          <p:cNvPr id="8" name="TextBox 8"/>
          <p:cNvSpPr txBox="1"/>
          <p:nvPr/>
        </p:nvSpPr>
        <p:spPr>
          <a:xfrm>
            <a:off x="13045643" y="5585797"/>
            <a:ext cx="4360358" cy="2902124"/>
          </a:xfrm>
          <a:prstGeom prst="rect">
            <a:avLst/>
          </a:prstGeom>
        </p:spPr>
        <p:txBody>
          <a:bodyPr lIns="0" tIns="0" rIns="0" bIns="0" rtlCol="0" anchor="t">
            <a:spAutoFit/>
          </a:bodyPr>
          <a:lstStyle/>
          <a:p>
            <a:pPr algn="ctr">
              <a:lnSpc>
                <a:spcPts val="3840"/>
              </a:lnSpc>
            </a:pPr>
            <a:r>
              <a:rPr lang="en-US" sz="2743">
                <a:solidFill>
                  <a:srgbClr val="FFFFFF"/>
                </a:solidFill>
                <a:latin typeface="Lato 1 Bold"/>
              </a:rPr>
              <a:t>8 Core modules covering</a:t>
            </a:r>
          </a:p>
          <a:p>
            <a:pPr algn="ctr">
              <a:lnSpc>
                <a:spcPts val="3840"/>
              </a:lnSpc>
            </a:pPr>
            <a:endParaRPr lang="en-US" sz="2743">
              <a:solidFill>
                <a:srgbClr val="FFFFFF"/>
              </a:solidFill>
              <a:latin typeface="Lato 1 Bold"/>
            </a:endParaRPr>
          </a:p>
          <a:p>
            <a:pPr algn="ctr">
              <a:lnSpc>
                <a:spcPts val="3840"/>
              </a:lnSpc>
            </a:pPr>
            <a:r>
              <a:rPr lang="en-US" sz="2743">
                <a:solidFill>
                  <a:srgbClr val="FFFFFF"/>
                </a:solidFill>
                <a:latin typeface="Lato 1 Bold"/>
              </a:rPr>
              <a:t>17 Knowledge statements</a:t>
            </a:r>
          </a:p>
          <a:p>
            <a:pPr algn="ctr">
              <a:lnSpc>
                <a:spcPts val="3840"/>
              </a:lnSpc>
            </a:pPr>
            <a:r>
              <a:rPr lang="en-US" sz="2743">
                <a:solidFill>
                  <a:srgbClr val="FFFFFF"/>
                </a:solidFill>
                <a:latin typeface="Lato 1 Bold"/>
              </a:rPr>
              <a:t>16 Skills</a:t>
            </a:r>
          </a:p>
          <a:p>
            <a:pPr algn="ctr">
              <a:lnSpc>
                <a:spcPts val="3840"/>
              </a:lnSpc>
            </a:pPr>
            <a:r>
              <a:rPr lang="en-US" sz="2743">
                <a:solidFill>
                  <a:srgbClr val="FFFFFF"/>
                </a:solidFill>
                <a:latin typeface="Lato 1 Bold"/>
              </a:rPr>
              <a:t>6 Behaviours </a:t>
            </a:r>
          </a:p>
          <a:p>
            <a:pPr algn="ctr">
              <a:lnSpc>
                <a:spcPts val="3840"/>
              </a:lnSpc>
            </a:pPr>
            <a:endParaRPr lang="en-US" sz="2743">
              <a:solidFill>
                <a:srgbClr val="FFFFFF"/>
              </a:solidFill>
              <a:latin typeface="Lato 1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747" y="375904"/>
            <a:ext cx="7004582" cy="4030553"/>
          </a:xfrm>
          <a:custGeom>
            <a:avLst/>
            <a:gdLst/>
            <a:ahLst/>
            <a:cxnLst/>
            <a:rect l="l" t="t" r="r" b="b"/>
            <a:pathLst>
              <a:path w="7004582" h="4030553">
                <a:moveTo>
                  <a:pt x="0" y="0"/>
                </a:moveTo>
                <a:lnTo>
                  <a:pt x="7004582" y="0"/>
                </a:lnTo>
                <a:lnTo>
                  <a:pt x="7004582" y="4030554"/>
                </a:lnTo>
                <a:lnTo>
                  <a:pt x="0" y="40305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280442" y="5426316"/>
            <a:ext cx="15727116" cy="4398529"/>
          </a:xfrm>
          <a:custGeom>
            <a:avLst/>
            <a:gdLst/>
            <a:ahLst/>
            <a:cxnLst/>
            <a:rect l="l" t="t" r="r" b="b"/>
            <a:pathLst>
              <a:path w="15727116" h="4398529">
                <a:moveTo>
                  <a:pt x="0" y="0"/>
                </a:moveTo>
                <a:lnTo>
                  <a:pt x="15727116" y="0"/>
                </a:lnTo>
                <a:lnTo>
                  <a:pt x="15727116" y="4398530"/>
                </a:lnTo>
                <a:lnTo>
                  <a:pt x="0" y="4398530"/>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119912" y="1153697"/>
            <a:ext cx="7272251" cy="2341617"/>
          </a:xfrm>
          <a:prstGeom prst="rect">
            <a:avLst/>
          </a:prstGeom>
        </p:spPr>
        <p:txBody>
          <a:bodyPr lIns="0" tIns="0" rIns="0" bIns="0" rtlCol="0" anchor="t">
            <a:spAutoFit/>
          </a:bodyPr>
          <a:lstStyle/>
          <a:p>
            <a:pPr algn="ctr">
              <a:lnSpc>
                <a:spcPts val="9402"/>
              </a:lnSpc>
            </a:pPr>
            <a:r>
              <a:rPr lang="en-US" sz="6715">
                <a:solidFill>
                  <a:srgbClr val="FFFFFF"/>
                </a:solidFill>
                <a:latin typeface="Lato 2 Bold"/>
              </a:rPr>
              <a:t>Developing a specialist area</a:t>
            </a:r>
          </a:p>
        </p:txBody>
      </p:sp>
      <p:sp>
        <p:nvSpPr>
          <p:cNvPr id="5" name="TextBox 5"/>
          <p:cNvSpPr txBox="1"/>
          <p:nvPr/>
        </p:nvSpPr>
        <p:spPr>
          <a:xfrm>
            <a:off x="8191362" y="839042"/>
            <a:ext cx="8564454" cy="4096385"/>
          </a:xfrm>
          <a:prstGeom prst="rect">
            <a:avLst/>
          </a:prstGeom>
        </p:spPr>
        <p:txBody>
          <a:bodyPr lIns="0" tIns="0" rIns="0" bIns="0" rtlCol="0" anchor="t">
            <a:spAutoFit/>
          </a:bodyPr>
          <a:lstStyle/>
          <a:p>
            <a:pPr>
              <a:lnSpc>
                <a:spcPts val="2659"/>
              </a:lnSpc>
            </a:pPr>
            <a:r>
              <a:rPr lang="en-US" sz="1899">
                <a:solidFill>
                  <a:srgbClr val="000000"/>
                </a:solidFill>
                <a:latin typeface="Lato 1 Bold"/>
              </a:rPr>
              <a:t>All learners must select and complete one accredited specialism on programme</a:t>
            </a:r>
          </a:p>
          <a:p>
            <a:pPr>
              <a:lnSpc>
                <a:spcPts val="2520"/>
              </a:lnSpc>
            </a:pPr>
            <a:endParaRPr lang="en-US" sz="1899">
              <a:solidFill>
                <a:srgbClr val="000000"/>
              </a:solidFill>
              <a:latin typeface="Lato 1 Bold"/>
            </a:endParaRPr>
          </a:p>
          <a:p>
            <a:pPr marL="388620" lvl="1" indent="-194310">
              <a:lnSpc>
                <a:spcPts val="2520"/>
              </a:lnSpc>
              <a:buFont typeface="Arial"/>
              <a:buChar char="•"/>
            </a:pPr>
            <a:r>
              <a:rPr lang="en-US" sz="1800">
                <a:solidFill>
                  <a:srgbClr val="000000"/>
                </a:solidFill>
                <a:latin typeface="Lato 1 Bold"/>
              </a:rPr>
              <a:t>You can choose more than one but must ensure this is discussed with employer and tutor so that time spent on these specialisms does not interfere with the job role or with core apprenticeship course requirements</a:t>
            </a:r>
          </a:p>
          <a:p>
            <a:pPr>
              <a:lnSpc>
                <a:spcPts val="2520"/>
              </a:lnSpc>
            </a:pPr>
            <a:endParaRPr lang="en-US" sz="1800">
              <a:solidFill>
                <a:srgbClr val="000000"/>
              </a:solidFill>
              <a:latin typeface="Lato 1 Bold"/>
            </a:endParaRPr>
          </a:p>
          <a:p>
            <a:pPr marL="388620" lvl="1" indent="-194310">
              <a:lnSpc>
                <a:spcPts val="2520"/>
              </a:lnSpc>
              <a:buFont typeface="Arial"/>
              <a:buChar char="•"/>
            </a:pPr>
            <a:r>
              <a:rPr lang="en-US" sz="1800">
                <a:solidFill>
                  <a:srgbClr val="000000"/>
                </a:solidFill>
                <a:latin typeface="Lato 1 Bold"/>
              </a:rPr>
              <a:t>Certificates for any specialisms successfully completed</a:t>
            </a:r>
          </a:p>
          <a:p>
            <a:pPr>
              <a:lnSpc>
                <a:spcPts val="2520"/>
              </a:lnSpc>
            </a:pPr>
            <a:endParaRPr lang="en-US" sz="1800">
              <a:solidFill>
                <a:srgbClr val="000000"/>
              </a:solidFill>
              <a:latin typeface="Lato 1 Bold"/>
            </a:endParaRPr>
          </a:p>
          <a:p>
            <a:pPr marL="388620" lvl="1" indent="-194310">
              <a:lnSpc>
                <a:spcPts val="2520"/>
              </a:lnSpc>
              <a:buFont typeface="Arial"/>
              <a:buChar char="•"/>
            </a:pPr>
            <a:r>
              <a:rPr lang="en-US" sz="1800">
                <a:solidFill>
                  <a:srgbClr val="000000"/>
                </a:solidFill>
                <a:latin typeface="Lato 1 Bold"/>
              </a:rPr>
              <a:t>The specialisms become available six months after the apprenticeship start date </a:t>
            </a:r>
          </a:p>
          <a:p>
            <a:pPr>
              <a:lnSpc>
                <a:spcPts val="2520"/>
              </a:lnSpc>
            </a:pPr>
            <a:endParaRPr lang="en-US" sz="1800">
              <a:solidFill>
                <a:srgbClr val="000000"/>
              </a:solidFill>
              <a:latin typeface="Lato 1 Bold"/>
            </a:endParaRPr>
          </a:p>
          <a:p>
            <a:pPr marL="388620" lvl="1" indent="-194310">
              <a:lnSpc>
                <a:spcPts val="2520"/>
              </a:lnSpc>
              <a:buFont typeface="Arial"/>
              <a:buChar char="•"/>
            </a:pPr>
            <a:r>
              <a:rPr lang="en-US" sz="1800">
                <a:solidFill>
                  <a:srgbClr val="000000"/>
                </a:solidFill>
                <a:latin typeface="Lato 1 Bold"/>
              </a:rPr>
              <a:t>We advise completion of one specialism any time between month 6 and month 11 and then to review the benefits or otherwise of any additional specialisms</a:t>
            </a:r>
          </a:p>
          <a:p>
            <a:pPr algn="ctr">
              <a:lnSpc>
                <a:spcPts val="2520"/>
              </a:lnSpc>
            </a:pPr>
            <a:endParaRPr lang="en-US" sz="1800">
              <a:solidFill>
                <a:srgbClr val="000000"/>
              </a:solidFill>
              <a:latin typeface="Lato 1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1287</TotalTime>
  <Words>2345</Words>
  <Application>Microsoft Office PowerPoint</Application>
  <PresentationFormat>Custom</PresentationFormat>
  <Paragraphs>275</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Lato 2 Bold</vt:lpstr>
      <vt:lpstr>Lato 1 Bold</vt:lpstr>
      <vt:lpstr>Calibri (MS)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TA Day Webinar</dc:title>
  <cp:lastModifiedBy>Rebecca Muirhead</cp:lastModifiedBy>
  <cp:revision>2</cp:revision>
  <dcterms:created xsi:type="dcterms:W3CDTF">2006-08-16T00:00:00Z</dcterms:created>
  <dcterms:modified xsi:type="dcterms:W3CDTF">2023-09-27T12:48:23Z</dcterms:modified>
  <dc:identifier>DAFu4F6IPRI</dc:identifier>
</cp:coreProperties>
</file>