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364" r:id="rId3"/>
    <p:sldId id="3354" r:id="rId4"/>
    <p:sldId id="3360" r:id="rId5"/>
    <p:sldId id="3361" r:id="rId6"/>
    <p:sldId id="3365" r:id="rId7"/>
    <p:sldId id="3359" r:id="rId8"/>
    <p:sldId id="3357" r:id="rId9"/>
    <p:sldId id="3362" r:id="rId10"/>
    <p:sldId id="3363"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HOMPSON, Katie3" initials="TK" lastIdx="3" clrIdx="0">
    <p:extLst>
      <p:ext uri="{19B8F6BF-5375-455C-9EA6-DF929625EA0E}">
        <p15:presenceInfo xmlns:p15="http://schemas.microsoft.com/office/powerpoint/2012/main" userId="S::Katie3.THOMPSON@EDUCATION.GOV.UK::f5f6e298-2bf3-4931-8f42-31fb320713f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EDF4"/>
    <a:srgbClr val="D0D8E8"/>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BPN Title Slide with Picture">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F7242AD2-1F7A-CF41-9807-9943658CA908}"/>
              </a:ext>
            </a:extLst>
          </p:cNvPr>
          <p:cNvPicPr>
            <a:picLocks noChangeAspect="1"/>
          </p:cNvPicPr>
          <p:nvPr userDrawn="1"/>
        </p:nvPicPr>
        <p:blipFill>
          <a:blip r:embed="rId2"/>
          <a:srcRect/>
          <a:stretch/>
        </p:blipFill>
        <p:spPr>
          <a:xfrm>
            <a:off x="4141" y="3000"/>
            <a:ext cx="12181904" cy="6852321"/>
          </a:xfrm>
          <a:prstGeom prst="rect">
            <a:avLst/>
          </a:prstGeom>
        </p:spPr>
      </p:pic>
      <p:sp>
        <p:nvSpPr>
          <p:cNvPr id="2" name="Title 1">
            <a:extLst>
              <a:ext uri="{FF2B5EF4-FFF2-40B4-BE49-F238E27FC236}">
                <a16:creationId xmlns:a16="http://schemas.microsoft.com/office/drawing/2014/main" id="{461A2D40-424A-E74C-8D3F-A0C9C548159A}"/>
              </a:ext>
            </a:extLst>
          </p:cNvPr>
          <p:cNvSpPr>
            <a:spLocks noGrp="1"/>
          </p:cNvSpPr>
          <p:nvPr>
            <p:ph type="ctrTitle"/>
          </p:nvPr>
        </p:nvSpPr>
        <p:spPr>
          <a:xfrm>
            <a:off x="1524000" y="3438940"/>
            <a:ext cx="4208585" cy="1907589"/>
          </a:xfrm>
        </p:spPr>
        <p:txBody>
          <a:bodyPr anchor="b"/>
          <a:lstStyle>
            <a:lvl1pPr algn="l">
              <a:defRPr sz="4000">
                <a:solidFill>
                  <a:schemeClr val="bg1"/>
                </a:solidFill>
              </a:defRPr>
            </a:lvl1pPr>
          </a:lstStyle>
          <a:p>
            <a:r>
              <a:rPr lang="en-GB"/>
              <a:t>Click to edit Master title style</a:t>
            </a:r>
          </a:p>
        </p:txBody>
      </p:sp>
      <p:sp>
        <p:nvSpPr>
          <p:cNvPr id="3" name="Subtitle 2">
            <a:extLst>
              <a:ext uri="{FF2B5EF4-FFF2-40B4-BE49-F238E27FC236}">
                <a16:creationId xmlns:a16="http://schemas.microsoft.com/office/drawing/2014/main" id="{0EFD5E00-B1C6-A444-9D33-2D2ECDC69DF3}"/>
              </a:ext>
            </a:extLst>
          </p:cNvPr>
          <p:cNvSpPr>
            <a:spLocks noGrp="1"/>
          </p:cNvSpPr>
          <p:nvPr>
            <p:ph type="subTitle" idx="1"/>
          </p:nvPr>
        </p:nvSpPr>
        <p:spPr>
          <a:xfrm>
            <a:off x="1524000" y="5645428"/>
            <a:ext cx="5214730" cy="725557"/>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pic>
        <p:nvPicPr>
          <p:cNvPr id="7" name="Picture 6">
            <a:extLst>
              <a:ext uri="{FF2B5EF4-FFF2-40B4-BE49-F238E27FC236}">
                <a16:creationId xmlns:a16="http://schemas.microsoft.com/office/drawing/2014/main" id="{61576D2E-33EE-6E44-80D8-28317681B81B}"/>
              </a:ext>
            </a:extLst>
          </p:cNvPr>
          <p:cNvPicPr>
            <a:picLocks noChangeAspect="1"/>
          </p:cNvPicPr>
          <p:nvPr userDrawn="1"/>
        </p:nvPicPr>
        <p:blipFill rotWithShape="1">
          <a:blip r:embed="rId3">
            <a:extLst>
              <a:ext uri="{28A0092B-C50C-407E-A947-70E740481C1C}">
                <a14:useLocalDpi xmlns:a14="http://schemas.microsoft.com/office/drawing/2010/main"/>
              </a:ext>
            </a:extLst>
          </a:blip>
          <a:srcRect/>
          <a:stretch/>
        </p:blipFill>
        <p:spPr>
          <a:xfrm>
            <a:off x="5871222" y="1688961"/>
            <a:ext cx="3428861" cy="3428861"/>
          </a:xfrm>
          <a:prstGeom prst="ellipse">
            <a:avLst/>
          </a:prstGeom>
        </p:spPr>
      </p:pic>
    </p:spTree>
    <p:extLst>
      <p:ext uri="{BB962C8B-B14F-4D97-AF65-F5344CB8AC3E}">
        <p14:creationId xmlns:p14="http://schemas.microsoft.com/office/powerpoint/2010/main" val="4839626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3A96B61-84F4-6343-9FF1-6B80FB0CF0AC}"/>
              </a:ext>
            </a:extLst>
          </p:cNvPr>
          <p:cNvSpPr>
            <a:spLocks noGrp="1"/>
          </p:cNvSpPr>
          <p:nvPr>
            <p:ph type="sldNum" sz="quarter" idx="12"/>
          </p:nvPr>
        </p:nvSpPr>
        <p:spPr/>
        <p:txBody>
          <a:bodyPr/>
          <a:lstStyle/>
          <a:p>
            <a:fld id="{E888C95C-3688-1A42-9BEF-F4465239C174}" type="slidenum">
              <a:rPr lang="en-GB" smtClean="0"/>
              <a:t>‹#›</a:t>
            </a:fld>
            <a:endParaRPr lang="en-GB"/>
          </a:p>
        </p:txBody>
      </p:sp>
    </p:spTree>
    <p:extLst>
      <p:ext uri="{BB962C8B-B14F-4D97-AF65-F5344CB8AC3E}">
        <p14:creationId xmlns:p14="http://schemas.microsoft.com/office/powerpoint/2010/main" val="22525731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35F3B-04BA-E848-90CB-4EBCA900A57E}"/>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92BE7ACC-62A6-DD42-8C9F-85D327B11B9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2C74A210-5014-A140-85E1-C1A0D24C745E}"/>
              </a:ext>
            </a:extLst>
          </p:cNvPr>
          <p:cNvSpPr>
            <a:spLocks noGrp="1"/>
          </p:cNvSpPr>
          <p:nvPr>
            <p:ph type="body" sz="half" idx="2"/>
          </p:nvPr>
        </p:nvSpPr>
        <p:spPr>
          <a:xfrm>
            <a:off x="839788" y="2286000"/>
            <a:ext cx="3932237" cy="35829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7" name="Slide Number Placeholder 6">
            <a:extLst>
              <a:ext uri="{FF2B5EF4-FFF2-40B4-BE49-F238E27FC236}">
                <a16:creationId xmlns:a16="http://schemas.microsoft.com/office/drawing/2014/main" id="{D6D83B0F-E20F-D442-9304-C05A10709A32}"/>
              </a:ext>
            </a:extLst>
          </p:cNvPr>
          <p:cNvSpPr>
            <a:spLocks noGrp="1"/>
          </p:cNvSpPr>
          <p:nvPr>
            <p:ph type="sldNum" sz="quarter" idx="12"/>
          </p:nvPr>
        </p:nvSpPr>
        <p:spPr/>
        <p:txBody>
          <a:bodyPr/>
          <a:lstStyle/>
          <a:p>
            <a:fld id="{E888C95C-3688-1A42-9BEF-F4465239C174}" type="slidenum">
              <a:rPr lang="en-GB" smtClean="0"/>
              <a:t>‹#›</a:t>
            </a:fld>
            <a:endParaRPr lang="en-GB"/>
          </a:p>
        </p:txBody>
      </p:sp>
    </p:spTree>
    <p:extLst>
      <p:ext uri="{BB962C8B-B14F-4D97-AF65-F5344CB8AC3E}">
        <p14:creationId xmlns:p14="http://schemas.microsoft.com/office/powerpoint/2010/main" val="23823671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75D19-9875-A248-A902-AA6BDF527C9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724AFC93-B6FB-414D-B6E8-505F7CC1A15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5D9D053-0352-D147-8F46-E55C4EC7D1E9}"/>
              </a:ext>
            </a:extLst>
          </p:cNvPr>
          <p:cNvSpPr>
            <a:spLocks noGrp="1"/>
          </p:cNvSpPr>
          <p:nvPr>
            <p:ph type="body" sz="half" idx="2"/>
          </p:nvPr>
        </p:nvSpPr>
        <p:spPr>
          <a:xfrm>
            <a:off x="839788" y="2211858"/>
            <a:ext cx="3932237" cy="365712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7" name="Slide Number Placeholder 6">
            <a:extLst>
              <a:ext uri="{FF2B5EF4-FFF2-40B4-BE49-F238E27FC236}">
                <a16:creationId xmlns:a16="http://schemas.microsoft.com/office/drawing/2014/main" id="{F5BB5A3F-80FC-7342-98DA-DCA523CBC96A}"/>
              </a:ext>
            </a:extLst>
          </p:cNvPr>
          <p:cNvSpPr>
            <a:spLocks noGrp="1"/>
          </p:cNvSpPr>
          <p:nvPr>
            <p:ph type="sldNum" sz="quarter" idx="12"/>
          </p:nvPr>
        </p:nvSpPr>
        <p:spPr/>
        <p:txBody>
          <a:bodyPr/>
          <a:lstStyle/>
          <a:p>
            <a:fld id="{E888C95C-3688-1A42-9BEF-F4465239C174}" type="slidenum">
              <a:rPr lang="en-GB" smtClean="0"/>
              <a:t>‹#›</a:t>
            </a:fld>
            <a:endParaRPr lang="en-GB"/>
          </a:p>
        </p:txBody>
      </p:sp>
    </p:spTree>
    <p:extLst>
      <p:ext uri="{BB962C8B-B14F-4D97-AF65-F5344CB8AC3E}">
        <p14:creationId xmlns:p14="http://schemas.microsoft.com/office/powerpoint/2010/main" val="37480297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1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75D19-9875-A248-A902-AA6BDF527C9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724AFC93-B6FB-414D-B6E8-505F7CC1A15A}"/>
              </a:ext>
            </a:extLst>
          </p:cNvPr>
          <p:cNvSpPr>
            <a:spLocks noGrp="1"/>
          </p:cNvSpPr>
          <p:nvPr>
            <p:ph type="pic" idx="1"/>
          </p:nvPr>
        </p:nvSpPr>
        <p:spPr>
          <a:xfrm>
            <a:off x="5183188" y="0"/>
            <a:ext cx="7008812" cy="685799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5D9D053-0352-D147-8F46-E55C4EC7D1E9}"/>
              </a:ext>
            </a:extLst>
          </p:cNvPr>
          <p:cNvSpPr>
            <a:spLocks noGrp="1"/>
          </p:cNvSpPr>
          <p:nvPr>
            <p:ph type="body" sz="half" idx="2"/>
          </p:nvPr>
        </p:nvSpPr>
        <p:spPr>
          <a:xfrm>
            <a:off x="839788" y="2211858"/>
            <a:ext cx="3932237" cy="365712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7" name="Slide Number Placeholder 6">
            <a:extLst>
              <a:ext uri="{FF2B5EF4-FFF2-40B4-BE49-F238E27FC236}">
                <a16:creationId xmlns:a16="http://schemas.microsoft.com/office/drawing/2014/main" id="{F5BB5A3F-80FC-7342-98DA-DCA523CBC96A}"/>
              </a:ext>
            </a:extLst>
          </p:cNvPr>
          <p:cNvSpPr>
            <a:spLocks noGrp="1"/>
          </p:cNvSpPr>
          <p:nvPr>
            <p:ph type="sldNum" sz="quarter" idx="12"/>
          </p:nvPr>
        </p:nvSpPr>
        <p:spPr/>
        <p:txBody>
          <a:bodyPr/>
          <a:lstStyle/>
          <a:p>
            <a:fld id="{E888C95C-3688-1A42-9BEF-F4465239C174}" type="slidenum">
              <a:rPr lang="en-GB" smtClean="0"/>
              <a:t>‹#›</a:t>
            </a:fld>
            <a:endParaRPr lang="en-GB"/>
          </a:p>
        </p:txBody>
      </p:sp>
    </p:spTree>
    <p:extLst>
      <p:ext uri="{BB962C8B-B14F-4D97-AF65-F5344CB8AC3E}">
        <p14:creationId xmlns:p14="http://schemas.microsoft.com/office/powerpoint/2010/main" val="30291377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or Section Header alt">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F4DC50F9-CB28-0B4A-BDB8-C2496C5D52E5}"/>
              </a:ext>
            </a:extLst>
          </p:cNvPr>
          <p:cNvSpPr>
            <a:spLocks noGrp="1"/>
          </p:cNvSpPr>
          <p:nvPr>
            <p:ph type="sldNum" sz="quarter" idx="12"/>
          </p:nvPr>
        </p:nvSpPr>
        <p:spPr/>
        <p:txBody>
          <a:bodyPr/>
          <a:lstStyle/>
          <a:p>
            <a:fld id="{E888C95C-3688-1A42-9BEF-F4465239C174}" type="slidenum">
              <a:rPr lang="en-GB" smtClean="0"/>
              <a:t>‹#›</a:t>
            </a:fld>
            <a:endParaRPr lang="en-GB"/>
          </a:p>
        </p:txBody>
      </p:sp>
      <p:sp>
        <p:nvSpPr>
          <p:cNvPr id="8" name="Oval 7">
            <a:extLst>
              <a:ext uri="{FF2B5EF4-FFF2-40B4-BE49-F238E27FC236}">
                <a16:creationId xmlns:a16="http://schemas.microsoft.com/office/drawing/2014/main" id="{8CF4BAC3-88D6-9343-BB07-BC83CC7AD5C7}"/>
              </a:ext>
            </a:extLst>
          </p:cNvPr>
          <p:cNvSpPr/>
          <p:nvPr userDrawn="1"/>
        </p:nvSpPr>
        <p:spPr>
          <a:xfrm>
            <a:off x="2190010" y="-595634"/>
            <a:ext cx="7811980" cy="781198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7EA15745-E28D-EF43-8DE0-594803162DB6}"/>
              </a:ext>
            </a:extLst>
          </p:cNvPr>
          <p:cNvSpPr>
            <a:spLocks noGrp="1"/>
          </p:cNvSpPr>
          <p:nvPr>
            <p:ph type="title"/>
          </p:nvPr>
        </p:nvSpPr>
        <p:spPr>
          <a:xfrm>
            <a:off x="3416557" y="958881"/>
            <a:ext cx="5358885" cy="4441021"/>
          </a:xfrm>
        </p:spPr>
        <p:txBody>
          <a:bodyPr anchor="ctr"/>
          <a:lstStyle>
            <a:lvl1pPr algn="ctr">
              <a:defRPr sz="4800" b="1" i="0">
                <a:solidFill>
                  <a:schemeClr val="bg1"/>
                </a:solidFill>
              </a:defRPr>
            </a:lvl1pPr>
          </a:lstStyle>
          <a:p>
            <a:r>
              <a:rPr lang="en-GB"/>
              <a:t>Click to edit Master title style</a:t>
            </a:r>
          </a:p>
        </p:txBody>
      </p:sp>
      <p:sp>
        <p:nvSpPr>
          <p:cNvPr id="3" name="Text Placeholder 2">
            <a:extLst>
              <a:ext uri="{FF2B5EF4-FFF2-40B4-BE49-F238E27FC236}">
                <a16:creationId xmlns:a16="http://schemas.microsoft.com/office/drawing/2014/main" id="{A98BAE1D-B9A6-1B43-A8F8-5F2B71C67B53}"/>
              </a:ext>
            </a:extLst>
          </p:cNvPr>
          <p:cNvSpPr>
            <a:spLocks noGrp="1"/>
          </p:cNvSpPr>
          <p:nvPr>
            <p:ph type="body" idx="1"/>
          </p:nvPr>
        </p:nvSpPr>
        <p:spPr>
          <a:xfrm>
            <a:off x="3095281" y="5639187"/>
            <a:ext cx="6001436" cy="1082288"/>
          </a:xfrm>
        </p:spPr>
        <p:txBody>
          <a:bodyPr/>
          <a:lstStyle>
            <a:lvl1pPr marL="0" indent="0" algn="ctr">
              <a:buNone/>
              <a:defRPr sz="2000" b="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Tree>
    <p:extLst>
      <p:ext uri="{BB962C8B-B14F-4D97-AF65-F5344CB8AC3E}">
        <p14:creationId xmlns:p14="http://schemas.microsoft.com/office/powerpoint/2010/main" val="21940777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End_BPN">
    <p:spTree>
      <p:nvGrpSpPr>
        <p:cNvPr id="1" name=""/>
        <p:cNvGrpSpPr/>
        <p:nvPr/>
      </p:nvGrpSpPr>
      <p:grpSpPr>
        <a:xfrm>
          <a:off x="0" y="0"/>
          <a:ext cx="0" cy="0"/>
          <a:chOff x="0" y="0"/>
          <a:chExt cx="0" cy="0"/>
        </a:xfrm>
      </p:grpSpPr>
      <p:sp>
        <p:nvSpPr>
          <p:cNvPr id="8" name="Oval 7">
            <a:extLst>
              <a:ext uri="{FF2B5EF4-FFF2-40B4-BE49-F238E27FC236}">
                <a16:creationId xmlns:a16="http://schemas.microsoft.com/office/drawing/2014/main" id="{8CF4BAC3-88D6-9343-BB07-BC83CC7AD5C7}"/>
              </a:ext>
            </a:extLst>
          </p:cNvPr>
          <p:cNvSpPr/>
          <p:nvPr userDrawn="1"/>
        </p:nvSpPr>
        <p:spPr>
          <a:xfrm>
            <a:off x="4712677" y="583317"/>
            <a:ext cx="6753457" cy="6753457"/>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4243A23D-E0D9-BE49-857A-2C29CAB9A9AE}"/>
              </a:ext>
            </a:extLst>
          </p:cNvPr>
          <p:cNvSpPr/>
          <p:nvPr userDrawn="1"/>
        </p:nvSpPr>
        <p:spPr>
          <a:xfrm>
            <a:off x="5856296" y="3606102"/>
            <a:ext cx="4184864" cy="707886"/>
          </a:xfrm>
          <a:prstGeom prst="rect">
            <a:avLst/>
          </a:prstGeom>
        </p:spPr>
        <p:txBody>
          <a:bodyPr wrap="none">
            <a:spAutoFit/>
          </a:bodyPr>
          <a:lstStyle/>
          <a:p>
            <a:pPr algn="ctr"/>
            <a:r>
              <a:rPr lang="en-GB" sz="4000">
                <a:solidFill>
                  <a:schemeClr val="bg1"/>
                </a:solidFill>
                <a:latin typeface="+mj-lt"/>
              </a:rPr>
              <a:t>Learn. Share. Grow.</a:t>
            </a:r>
          </a:p>
        </p:txBody>
      </p:sp>
      <p:sp>
        <p:nvSpPr>
          <p:cNvPr id="11" name="Rectangle 10">
            <a:extLst>
              <a:ext uri="{FF2B5EF4-FFF2-40B4-BE49-F238E27FC236}">
                <a16:creationId xmlns:a16="http://schemas.microsoft.com/office/drawing/2014/main" id="{2D9ECD3D-8BF5-B84C-B40D-E6FC04824C7F}"/>
              </a:ext>
            </a:extLst>
          </p:cNvPr>
          <p:cNvSpPr/>
          <p:nvPr userDrawn="1"/>
        </p:nvSpPr>
        <p:spPr>
          <a:xfrm>
            <a:off x="520481" y="6016013"/>
            <a:ext cx="2483052" cy="400110"/>
          </a:xfrm>
          <a:prstGeom prst="rect">
            <a:avLst/>
          </a:prstGeom>
        </p:spPr>
        <p:txBody>
          <a:bodyPr wrap="none">
            <a:spAutoFit/>
          </a:bodyPr>
          <a:lstStyle/>
          <a:p>
            <a:pPr algn="l"/>
            <a:r>
              <a:rPr lang="en-GB" sz="2000" b="1" err="1">
                <a:solidFill>
                  <a:schemeClr val="accent1"/>
                </a:solidFill>
                <a:latin typeface="+mn-lt"/>
              </a:rPr>
              <a:t>bestpracticenet.co.uk</a:t>
            </a:r>
            <a:endParaRPr lang="en-GB" sz="2000" b="1">
              <a:solidFill>
                <a:schemeClr val="accent1"/>
              </a:solidFill>
              <a:latin typeface="+mn-lt"/>
            </a:endParaRPr>
          </a:p>
        </p:txBody>
      </p:sp>
      <p:pic>
        <p:nvPicPr>
          <p:cNvPr id="6" name="Picture 5">
            <a:extLst>
              <a:ext uri="{FF2B5EF4-FFF2-40B4-BE49-F238E27FC236}">
                <a16:creationId xmlns:a16="http://schemas.microsoft.com/office/drawing/2014/main" id="{DAC23325-B078-184A-8ACF-D41A0628EFA6}"/>
              </a:ext>
            </a:extLst>
          </p:cNvPr>
          <p:cNvPicPr>
            <a:picLocks noChangeAspect="1"/>
          </p:cNvPicPr>
          <p:nvPr userDrawn="1"/>
        </p:nvPicPr>
        <p:blipFill>
          <a:blip r:embed="rId2"/>
          <a:srcRect/>
          <a:stretch/>
        </p:blipFill>
        <p:spPr>
          <a:xfrm>
            <a:off x="353934" y="356197"/>
            <a:ext cx="2499958" cy="1320204"/>
          </a:xfrm>
          <a:prstGeom prst="rect">
            <a:avLst/>
          </a:prstGeom>
        </p:spPr>
      </p:pic>
    </p:spTree>
    <p:extLst>
      <p:ext uri="{BB962C8B-B14F-4D97-AF65-F5344CB8AC3E}">
        <p14:creationId xmlns:p14="http://schemas.microsoft.com/office/powerpoint/2010/main" val="4177774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1455441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userDrawn="1">
  <p:cSld name="1_Custom Layout">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21841613"/>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BPN_Title Slide">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F7242AD2-1F7A-CF41-9807-9943658CA908}"/>
              </a:ext>
            </a:extLst>
          </p:cNvPr>
          <p:cNvPicPr>
            <a:picLocks noChangeAspect="1"/>
          </p:cNvPicPr>
          <p:nvPr userDrawn="1"/>
        </p:nvPicPr>
        <p:blipFill>
          <a:blip r:embed="rId2"/>
          <a:srcRect/>
          <a:stretch/>
        </p:blipFill>
        <p:spPr>
          <a:xfrm>
            <a:off x="4141" y="3000"/>
            <a:ext cx="12181904" cy="6852321"/>
          </a:xfrm>
          <a:prstGeom prst="rect">
            <a:avLst/>
          </a:prstGeom>
        </p:spPr>
      </p:pic>
      <p:sp>
        <p:nvSpPr>
          <p:cNvPr id="13" name="Picture Placeholder 12">
            <a:extLst>
              <a:ext uri="{FF2B5EF4-FFF2-40B4-BE49-F238E27FC236}">
                <a16:creationId xmlns:a16="http://schemas.microsoft.com/office/drawing/2014/main" id="{A40CC292-52DE-D141-A3CC-9CBBE65CAC9E}"/>
              </a:ext>
            </a:extLst>
          </p:cNvPr>
          <p:cNvSpPr>
            <a:spLocks noGrp="1"/>
          </p:cNvSpPr>
          <p:nvPr>
            <p:ph type="pic" sz="quarter" idx="10"/>
          </p:nvPr>
        </p:nvSpPr>
        <p:spPr>
          <a:xfrm>
            <a:off x="5874165" y="1698900"/>
            <a:ext cx="3418922" cy="3418922"/>
          </a:xfrm>
          <a:prstGeom prst="ellipse">
            <a:avLst/>
          </a:prstGeom>
          <a:solidFill>
            <a:schemeClr val="bg2"/>
          </a:solidFill>
        </p:spPr>
        <p:txBody>
          <a:bodyPr/>
          <a:lstStyle/>
          <a:p>
            <a:endParaRPr lang="en-GB"/>
          </a:p>
        </p:txBody>
      </p:sp>
      <p:sp>
        <p:nvSpPr>
          <p:cNvPr id="2" name="Title 1">
            <a:extLst>
              <a:ext uri="{FF2B5EF4-FFF2-40B4-BE49-F238E27FC236}">
                <a16:creationId xmlns:a16="http://schemas.microsoft.com/office/drawing/2014/main" id="{461A2D40-424A-E74C-8D3F-A0C9C548159A}"/>
              </a:ext>
            </a:extLst>
          </p:cNvPr>
          <p:cNvSpPr>
            <a:spLocks noGrp="1"/>
          </p:cNvSpPr>
          <p:nvPr>
            <p:ph type="ctrTitle"/>
          </p:nvPr>
        </p:nvSpPr>
        <p:spPr>
          <a:xfrm>
            <a:off x="1524000" y="3438940"/>
            <a:ext cx="4208585" cy="1907589"/>
          </a:xfrm>
        </p:spPr>
        <p:txBody>
          <a:bodyPr anchor="b"/>
          <a:lstStyle>
            <a:lvl1pPr algn="l">
              <a:defRPr sz="4000">
                <a:solidFill>
                  <a:schemeClr val="bg1"/>
                </a:solidFill>
              </a:defRPr>
            </a:lvl1pPr>
          </a:lstStyle>
          <a:p>
            <a:r>
              <a:rPr lang="en-GB"/>
              <a:t>Click to edit Master title style</a:t>
            </a:r>
          </a:p>
        </p:txBody>
      </p:sp>
      <p:sp>
        <p:nvSpPr>
          <p:cNvPr id="3" name="Subtitle 2">
            <a:extLst>
              <a:ext uri="{FF2B5EF4-FFF2-40B4-BE49-F238E27FC236}">
                <a16:creationId xmlns:a16="http://schemas.microsoft.com/office/drawing/2014/main" id="{0EFD5E00-B1C6-A444-9D33-2D2ECDC69DF3}"/>
              </a:ext>
            </a:extLst>
          </p:cNvPr>
          <p:cNvSpPr>
            <a:spLocks noGrp="1"/>
          </p:cNvSpPr>
          <p:nvPr>
            <p:ph type="subTitle" idx="1"/>
          </p:nvPr>
        </p:nvSpPr>
        <p:spPr>
          <a:xfrm>
            <a:off x="1524000" y="5645428"/>
            <a:ext cx="5214730" cy="725557"/>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Tree>
    <p:extLst>
      <p:ext uri="{BB962C8B-B14F-4D97-AF65-F5344CB8AC3E}">
        <p14:creationId xmlns:p14="http://schemas.microsoft.com/office/powerpoint/2010/main" val="2192970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BPN OLP Slide Title with Picture">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F7242AD2-1F7A-CF41-9807-9943658CA908}"/>
              </a:ext>
            </a:extLst>
          </p:cNvPr>
          <p:cNvPicPr>
            <a:picLocks noChangeAspect="1"/>
          </p:cNvPicPr>
          <p:nvPr userDrawn="1"/>
        </p:nvPicPr>
        <p:blipFill>
          <a:blip r:embed="rId2"/>
          <a:srcRect/>
          <a:stretch/>
        </p:blipFill>
        <p:spPr>
          <a:xfrm>
            <a:off x="4141" y="3000"/>
            <a:ext cx="12181904" cy="6852321"/>
          </a:xfrm>
          <a:prstGeom prst="rect">
            <a:avLst/>
          </a:prstGeom>
        </p:spPr>
      </p:pic>
      <p:sp>
        <p:nvSpPr>
          <p:cNvPr id="2" name="Title 1">
            <a:extLst>
              <a:ext uri="{FF2B5EF4-FFF2-40B4-BE49-F238E27FC236}">
                <a16:creationId xmlns:a16="http://schemas.microsoft.com/office/drawing/2014/main" id="{461A2D40-424A-E74C-8D3F-A0C9C548159A}"/>
              </a:ext>
            </a:extLst>
          </p:cNvPr>
          <p:cNvSpPr>
            <a:spLocks noGrp="1"/>
          </p:cNvSpPr>
          <p:nvPr>
            <p:ph type="ctrTitle"/>
          </p:nvPr>
        </p:nvSpPr>
        <p:spPr>
          <a:xfrm>
            <a:off x="1524001" y="3438940"/>
            <a:ext cx="4196862" cy="1907589"/>
          </a:xfrm>
        </p:spPr>
        <p:txBody>
          <a:bodyPr anchor="b"/>
          <a:lstStyle>
            <a:lvl1pPr algn="l">
              <a:defRPr sz="4000">
                <a:solidFill>
                  <a:schemeClr val="bg1"/>
                </a:solidFill>
              </a:defRPr>
            </a:lvl1pPr>
          </a:lstStyle>
          <a:p>
            <a:r>
              <a:rPr lang="en-GB"/>
              <a:t>Click to edit Master title style</a:t>
            </a:r>
          </a:p>
        </p:txBody>
      </p:sp>
      <p:sp>
        <p:nvSpPr>
          <p:cNvPr id="3" name="Subtitle 2">
            <a:extLst>
              <a:ext uri="{FF2B5EF4-FFF2-40B4-BE49-F238E27FC236}">
                <a16:creationId xmlns:a16="http://schemas.microsoft.com/office/drawing/2014/main" id="{0EFD5E00-B1C6-A444-9D33-2D2ECDC69DF3}"/>
              </a:ext>
            </a:extLst>
          </p:cNvPr>
          <p:cNvSpPr>
            <a:spLocks noGrp="1"/>
          </p:cNvSpPr>
          <p:nvPr>
            <p:ph type="subTitle" idx="1"/>
          </p:nvPr>
        </p:nvSpPr>
        <p:spPr>
          <a:xfrm>
            <a:off x="1524000" y="5645428"/>
            <a:ext cx="5214730" cy="725557"/>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pic>
        <p:nvPicPr>
          <p:cNvPr id="6" name="Picture 5">
            <a:extLst>
              <a:ext uri="{FF2B5EF4-FFF2-40B4-BE49-F238E27FC236}">
                <a16:creationId xmlns:a16="http://schemas.microsoft.com/office/drawing/2014/main" id="{CA4B5451-6F19-CE4C-9B03-DB7BE5F4A2AD}"/>
              </a:ext>
            </a:extLst>
          </p:cNvPr>
          <p:cNvPicPr>
            <a:picLocks noChangeAspect="1"/>
          </p:cNvPicPr>
          <p:nvPr userDrawn="1"/>
        </p:nvPicPr>
        <p:blipFill rotWithShape="1">
          <a:blip r:embed="rId3">
            <a:extLst>
              <a:ext uri="{28A0092B-C50C-407E-A947-70E740481C1C}">
                <a14:useLocalDpi xmlns:a14="http://schemas.microsoft.com/office/drawing/2010/main"/>
              </a:ext>
            </a:extLst>
          </a:blip>
          <a:srcRect/>
          <a:stretch/>
        </p:blipFill>
        <p:spPr>
          <a:xfrm>
            <a:off x="5885889" y="1688400"/>
            <a:ext cx="3428861" cy="3428861"/>
          </a:xfrm>
          <a:prstGeom prst="ellipse">
            <a:avLst/>
          </a:prstGeom>
        </p:spPr>
      </p:pic>
    </p:spTree>
    <p:extLst>
      <p:ext uri="{BB962C8B-B14F-4D97-AF65-F5344CB8AC3E}">
        <p14:creationId xmlns:p14="http://schemas.microsoft.com/office/powerpoint/2010/main" val="26805403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BPN OLP Slide Title">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F7242AD2-1F7A-CF41-9807-9943658CA908}"/>
              </a:ext>
            </a:extLst>
          </p:cNvPr>
          <p:cNvPicPr>
            <a:picLocks noChangeAspect="1"/>
          </p:cNvPicPr>
          <p:nvPr userDrawn="1"/>
        </p:nvPicPr>
        <p:blipFill>
          <a:blip r:embed="rId2"/>
          <a:srcRect/>
          <a:stretch/>
        </p:blipFill>
        <p:spPr>
          <a:xfrm>
            <a:off x="4141" y="3000"/>
            <a:ext cx="12181904" cy="6852321"/>
          </a:xfrm>
          <a:prstGeom prst="rect">
            <a:avLst/>
          </a:prstGeom>
        </p:spPr>
      </p:pic>
      <p:sp>
        <p:nvSpPr>
          <p:cNvPr id="13" name="Picture Placeholder 12">
            <a:extLst>
              <a:ext uri="{FF2B5EF4-FFF2-40B4-BE49-F238E27FC236}">
                <a16:creationId xmlns:a16="http://schemas.microsoft.com/office/drawing/2014/main" id="{A40CC292-52DE-D141-A3CC-9CBBE65CAC9E}"/>
              </a:ext>
            </a:extLst>
          </p:cNvPr>
          <p:cNvSpPr>
            <a:spLocks noGrp="1"/>
          </p:cNvSpPr>
          <p:nvPr>
            <p:ph type="pic" sz="quarter" idx="10"/>
          </p:nvPr>
        </p:nvSpPr>
        <p:spPr>
          <a:xfrm>
            <a:off x="5874165" y="1698900"/>
            <a:ext cx="3418922" cy="3418922"/>
          </a:xfrm>
          <a:prstGeom prst="ellipse">
            <a:avLst/>
          </a:prstGeom>
          <a:solidFill>
            <a:schemeClr val="bg2"/>
          </a:solidFill>
        </p:spPr>
        <p:txBody>
          <a:bodyPr/>
          <a:lstStyle/>
          <a:p>
            <a:endParaRPr lang="en-GB"/>
          </a:p>
        </p:txBody>
      </p:sp>
      <p:sp>
        <p:nvSpPr>
          <p:cNvPr id="2" name="Title 1">
            <a:extLst>
              <a:ext uri="{FF2B5EF4-FFF2-40B4-BE49-F238E27FC236}">
                <a16:creationId xmlns:a16="http://schemas.microsoft.com/office/drawing/2014/main" id="{461A2D40-424A-E74C-8D3F-A0C9C548159A}"/>
              </a:ext>
            </a:extLst>
          </p:cNvPr>
          <p:cNvSpPr>
            <a:spLocks noGrp="1"/>
          </p:cNvSpPr>
          <p:nvPr>
            <p:ph type="ctrTitle"/>
          </p:nvPr>
        </p:nvSpPr>
        <p:spPr>
          <a:xfrm>
            <a:off x="1524001" y="3438940"/>
            <a:ext cx="4196862" cy="1907589"/>
          </a:xfrm>
        </p:spPr>
        <p:txBody>
          <a:bodyPr anchor="b"/>
          <a:lstStyle>
            <a:lvl1pPr algn="l">
              <a:defRPr sz="4000">
                <a:solidFill>
                  <a:schemeClr val="bg1"/>
                </a:solidFill>
              </a:defRPr>
            </a:lvl1pPr>
          </a:lstStyle>
          <a:p>
            <a:r>
              <a:rPr lang="en-GB"/>
              <a:t>Click to edit Master title style</a:t>
            </a:r>
          </a:p>
        </p:txBody>
      </p:sp>
      <p:sp>
        <p:nvSpPr>
          <p:cNvPr id="3" name="Subtitle 2">
            <a:extLst>
              <a:ext uri="{FF2B5EF4-FFF2-40B4-BE49-F238E27FC236}">
                <a16:creationId xmlns:a16="http://schemas.microsoft.com/office/drawing/2014/main" id="{0EFD5E00-B1C6-A444-9D33-2D2ECDC69DF3}"/>
              </a:ext>
            </a:extLst>
          </p:cNvPr>
          <p:cNvSpPr>
            <a:spLocks noGrp="1"/>
          </p:cNvSpPr>
          <p:nvPr>
            <p:ph type="subTitle" idx="1"/>
          </p:nvPr>
        </p:nvSpPr>
        <p:spPr>
          <a:xfrm>
            <a:off x="1524000" y="5645428"/>
            <a:ext cx="5214730" cy="725557"/>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Tree>
    <p:extLst>
      <p:ext uri="{BB962C8B-B14F-4D97-AF65-F5344CB8AC3E}">
        <p14:creationId xmlns:p14="http://schemas.microsoft.com/office/powerpoint/2010/main" val="206263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D35CD-D9AF-FE48-92E8-E5ABA6A63963}"/>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5DA72FDF-C308-6C4E-9ED4-5A1ED1BCD282}"/>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p:txBody>
      </p:sp>
      <p:sp>
        <p:nvSpPr>
          <p:cNvPr id="6" name="Slide Number Placeholder 5">
            <a:extLst>
              <a:ext uri="{FF2B5EF4-FFF2-40B4-BE49-F238E27FC236}">
                <a16:creationId xmlns:a16="http://schemas.microsoft.com/office/drawing/2014/main" id="{F46F1AA5-638D-2C4E-B498-37655A565481}"/>
              </a:ext>
            </a:extLst>
          </p:cNvPr>
          <p:cNvSpPr>
            <a:spLocks noGrp="1"/>
          </p:cNvSpPr>
          <p:nvPr>
            <p:ph type="sldNum" sz="quarter" idx="12"/>
          </p:nvPr>
        </p:nvSpPr>
        <p:spPr/>
        <p:txBody>
          <a:bodyPr/>
          <a:lstStyle/>
          <a:p>
            <a:fld id="{E888C95C-3688-1A42-9BEF-F4465239C174}" type="slidenum">
              <a:rPr lang="en-GB" smtClean="0"/>
              <a:t>‹#›</a:t>
            </a:fld>
            <a:endParaRPr lang="en-GB"/>
          </a:p>
        </p:txBody>
      </p:sp>
    </p:spTree>
    <p:extLst>
      <p:ext uri="{BB962C8B-B14F-4D97-AF65-F5344CB8AC3E}">
        <p14:creationId xmlns:p14="http://schemas.microsoft.com/office/powerpoint/2010/main" val="3773208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15745-E28D-EF43-8DE0-594803162DB6}"/>
              </a:ext>
            </a:extLst>
          </p:cNvPr>
          <p:cNvSpPr>
            <a:spLocks noGrp="1"/>
          </p:cNvSpPr>
          <p:nvPr>
            <p:ph type="title"/>
          </p:nvPr>
        </p:nvSpPr>
        <p:spPr>
          <a:xfrm>
            <a:off x="831850" y="1841157"/>
            <a:ext cx="5358885" cy="2471352"/>
          </a:xfrm>
        </p:spPr>
        <p:txBody>
          <a:bodyPr anchor="b"/>
          <a:lstStyle>
            <a:lvl1pPr>
              <a:defRPr sz="5400"/>
            </a:lvl1pPr>
          </a:lstStyle>
          <a:p>
            <a:r>
              <a:rPr lang="en-GB"/>
              <a:t>Click to edit Master title style</a:t>
            </a:r>
          </a:p>
        </p:txBody>
      </p:sp>
      <p:sp>
        <p:nvSpPr>
          <p:cNvPr id="3" name="Text Placeholder 2">
            <a:extLst>
              <a:ext uri="{FF2B5EF4-FFF2-40B4-BE49-F238E27FC236}">
                <a16:creationId xmlns:a16="http://schemas.microsoft.com/office/drawing/2014/main" id="{A98BAE1D-B9A6-1B43-A8F8-5F2B71C67B53}"/>
              </a:ext>
            </a:extLst>
          </p:cNvPr>
          <p:cNvSpPr>
            <a:spLocks noGrp="1"/>
          </p:cNvSpPr>
          <p:nvPr>
            <p:ph type="body" idx="1"/>
          </p:nvPr>
        </p:nvSpPr>
        <p:spPr>
          <a:xfrm>
            <a:off x="831850" y="4589464"/>
            <a:ext cx="6001436" cy="1082288"/>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6" name="Slide Number Placeholder 5">
            <a:extLst>
              <a:ext uri="{FF2B5EF4-FFF2-40B4-BE49-F238E27FC236}">
                <a16:creationId xmlns:a16="http://schemas.microsoft.com/office/drawing/2014/main" id="{F4DC50F9-CB28-0B4A-BDB8-C2496C5D52E5}"/>
              </a:ext>
            </a:extLst>
          </p:cNvPr>
          <p:cNvSpPr>
            <a:spLocks noGrp="1"/>
          </p:cNvSpPr>
          <p:nvPr>
            <p:ph type="sldNum" sz="quarter" idx="12"/>
          </p:nvPr>
        </p:nvSpPr>
        <p:spPr/>
        <p:txBody>
          <a:bodyPr/>
          <a:lstStyle/>
          <a:p>
            <a:fld id="{E888C95C-3688-1A42-9BEF-F4465239C174}" type="slidenum">
              <a:rPr lang="en-GB" smtClean="0"/>
              <a:t>‹#›</a:t>
            </a:fld>
            <a:endParaRPr lang="en-GB"/>
          </a:p>
        </p:txBody>
      </p:sp>
      <p:sp>
        <p:nvSpPr>
          <p:cNvPr id="8" name="Oval 7">
            <a:extLst>
              <a:ext uri="{FF2B5EF4-FFF2-40B4-BE49-F238E27FC236}">
                <a16:creationId xmlns:a16="http://schemas.microsoft.com/office/drawing/2014/main" id="{8CF4BAC3-88D6-9343-BB07-BC83CC7AD5C7}"/>
              </a:ext>
            </a:extLst>
          </p:cNvPr>
          <p:cNvSpPr/>
          <p:nvPr userDrawn="1"/>
        </p:nvSpPr>
        <p:spPr>
          <a:xfrm>
            <a:off x="5356954" y="-558562"/>
            <a:ext cx="3548899" cy="354889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Picture Placeholder 12">
            <a:extLst>
              <a:ext uri="{FF2B5EF4-FFF2-40B4-BE49-F238E27FC236}">
                <a16:creationId xmlns:a16="http://schemas.microsoft.com/office/drawing/2014/main" id="{40202A5E-E8E6-3048-B100-AA61B03F8D27}"/>
              </a:ext>
            </a:extLst>
          </p:cNvPr>
          <p:cNvSpPr>
            <a:spLocks noGrp="1"/>
          </p:cNvSpPr>
          <p:nvPr>
            <p:ph type="pic" sz="quarter" idx="10"/>
          </p:nvPr>
        </p:nvSpPr>
        <p:spPr>
          <a:xfrm>
            <a:off x="7308464" y="1136822"/>
            <a:ext cx="5098526" cy="5098526"/>
          </a:xfrm>
          <a:prstGeom prst="ellipse">
            <a:avLst/>
          </a:prstGeom>
          <a:solidFill>
            <a:schemeClr val="bg2"/>
          </a:solidFill>
        </p:spPr>
        <p:txBody>
          <a:bodyPr/>
          <a:lstStyle/>
          <a:p>
            <a:endParaRPr lang="en-GB"/>
          </a:p>
        </p:txBody>
      </p:sp>
    </p:spTree>
    <p:extLst>
      <p:ext uri="{BB962C8B-B14F-4D97-AF65-F5344CB8AC3E}">
        <p14:creationId xmlns:p14="http://schemas.microsoft.com/office/powerpoint/2010/main" val="3744622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7577B-D641-C641-8216-1040450CC396}"/>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670B8305-3F01-1A4C-8593-C51C1B485B0E}"/>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484FFD0D-60D4-4F44-9E96-D68886BFF67F}"/>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Slide Number Placeholder 6">
            <a:extLst>
              <a:ext uri="{FF2B5EF4-FFF2-40B4-BE49-F238E27FC236}">
                <a16:creationId xmlns:a16="http://schemas.microsoft.com/office/drawing/2014/main" id="{5A42A422-7CF5-774A-8E77-16E3ADCC6C18}"/>
              </a:ext>
            </a:extLst>
          </p:cNvPr>
          <p:cNvSpPr>
            <a:spLocks noGrp="1"/>
          </p:cNvSpPr>
          <p:nvPr>
            <p:ph type="sldNum" sz="quarter" idx="12"/>
          </p:nvPr>
        </p:nvSpPr>
        <p:spPr/>
        <p:txBody>
          <a:bodyPr/>
          <a:lstStyle/>
          <a:p>
            <a:fld id="{E888C95C-3688-1A42-9BEF-F4465239C174}" type="slidenum">
              <a:rPr lang="en-GB" smtClean="0"/>
              <a:t>‹#›</a:t>
            </a:fld>
            <a:endParaRPr lang="en-GB"/>
          </a:p>
        </p:txBody>
      </p:sp>
    </p:spTree>
    <p:extLst>
      <p:ext uri="{BB962C8B-B14F-4D97-AF65-F5344CB8AC3E}">
        <p14:creationId xmlns:p14="http://schemas.microsoft.com/office/powerpoint/2010/main" val="3549206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F0456-5749-FE41-83D7-01B9EDA1E0AC}"/>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978EA02E-8598-6D41-AFC9-7411FB86EA5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752939F1-8785-AE42-A10E-7F60D7277144}"/>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3206585D-3EF0-F24E-A02F-035027632D5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167EC5F3-4793-354A-BE0A-1F4199106B42}"/>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9" name="Slide Number Placeholder 8">
            <a:extLst>
              <a:ext uri="{FF2B5EF4-FFF2-40B4-BE49-F238E27FC236}">
                <a16:creationId xmlns:a16="http://schemas.microsoft.com/office/drawing/2014/main" id="{7460170F-EB5F-5940-A370-ED378492EE7B}"/>
              </a:ext>
            </a:extLst>
          </p:cNvPr>
          <p:cNvSpPr>
            <a:spLocks noGrp="1"/>
          </p:cNvSpPr>
          <p:nvPr>
            <p:ph type="sldNum" sz="quarter" idx="12"/>
          </p:nvPr>
        </p:nvSpPr>
        <p:spPr/>
        <p:txBody>
          <a:bodyPr/>
          <a:lstStyle/>
          <a:p>
            <a:fld id="{E888C95C-3688-1A42-9BEF-F4465239C174}" type="slidenum">
              <a:rPr lang="en-GB" smtClean="0"/>
              <a:t>‹#›</a:t>
            </a:fld>
            <a:endParaRPr lang="en-GB"/>
          </a:p>
        </p:txBody>
      </p:sp>
    </p:spTree>
    <p:extLst>
      <p:ext uri="{BB962C8B-B14F-4D97-AF65-F5344CB8AC3E}">
        <p14:creationId xmlns:p14="http://schemas.microsoft.com/office/powerpoint/2010/main" val="38031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61DAF-3D5E-C748-B704-16E844421DFD}"/>
              </a:ext>
            </a:extLst>
          </p:cNvPr>
          <p:cNvSpPr>
            <a:spLocks noGrp="1"/>
          </p:cNvSpPr>
          <p:nvPr>
            <p:ph type="title"/>
          </p:nvPr>
        </p:nvSpPr>
        <p:spPr/>
        <p:txBody>
          <a:bodyPr/>
          <a:lstStyle/>
          <a:p>
            <a:r>
              <a:rPr lang="en-GB"/>
              <a:t>Click to edit Master title style</a:t>
            </a:r>
          </a:p>
        </p:txBody>
      </p:sp>
      <p:sp>
        <p:nvSpPr>
          <p:cNvPr id="5" name="Slide Number Placeholder 4">
            <a:extLst>
              <a:ext uri="{FF2B5EF4-FFF2-40B4-BE49-F238E27FC236}">
                <a16:creationId xmlns:a16="http://schemas.microsoft.com/office/drawing/2014/main" id="{67968694-3AE4-3B4D-A729-D0F305DDC918}"/>
              </a:ext>
            </a:extLst>
          </p:cNvPr>
          <p:cNvSpPr>
            <a:spLocks noGrp="1"/>
          </p:cNvSpPr>
          <p:nvPr>
            <p:ph type="sldNum" sz="quarter" idx="12"/>
          </p:nvPr>
        </p:nvSpPr>
        <p:spPr/>
        <p:txBody>
          <a:bodyPr/>
          <a:lstStyle/>
          <a:p>
            <a:fld id="{E888C95C-3688-1A42-9BEF-F4465239C174}" type="slidenum">
              <a:rPr lang="en-GB" smtClean="0"/>
              <a:t>‹#›</a:t>
            </a:fld>
            <a:endParaRPr lang="en-GB"/>
          </a:p>
        </p:txBody>
      </p:sp>
    </p:spTree>
    <p:extLst>
      <p:ext uri="{BB962C8B-B14F-4D97-AF65-F5344CB8AC3E}">
        <p14:creationId xmlns:p14="http://schemas.microsoft.com/office/powerpoint/2010/main" val="4203153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2BCA18E-31A9-D94D-A34C-CAA65AADBC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35A59B8E-C2FB-5C42-A944-83BAB4A5FE75}"/>
              </a:ext>
            </a:extLst>
          </p:cNvPr>
          <p:cNvSpPr>
            <a:spLocks noGrp="1"/>
          </p:cNvSpPr>
          <p:nvPr>
            <p:ph type="body" idx="1"/>
          </p:nvPr>
        </p:nvSpPr>
        <p:spPr>
          <a:xfrm>
            <a:off x="838200" y="1825625"/>
            <a:ext cx="10515600" cy="4093261"/>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p:txBody>
      </p:sp>
      <p:sp>
        <p:nvSpPr>
          <p:cNvPr id="6" name="Slide Number Placeholder 5">
            <a:extLst>
              <a:ext uri="{FF2B5EF4-FFF2-40B4-BE49-F238E27FC236}">
                <a16:creationId xmlns:a16="http://schemas.microsoft.com/office/drawing/2014/main" id="{8C07A59D-B506-1548-8531-0B3A30949642}"/>
              </a:ext>
            </a:extLst>
          </p:cNvPr>
          <p:cNvSpPr>
            <a:spLocks noGrp="1"/>
          </p:cNvSpPr>
          <p:nvPr>
            <p:ph type="sldNum" sz="quarter" idx="4"/>
          </p:nvPr>
        </p:nvSpPr>
        <p:spPr>
          <a:xfrm>
            <a:off x="7884590" y="6356350"/>
            <a:ext cx="4016319"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88C95C-3688-1A42-9BEF-F4465239C174}" type="slidenum">
              <a:rPr lang="en-GB" smtClean="0"/>
              <a:t>‹#›</a:t>
            </a:fld>
            <a:endParaRPr lang="en-GB"/>
          </a:p>
        </p:txBody>
      </p:sp>
      <p:pic>
        <p:nvPicPr>
          <p:cNvPr id="9" name="Picture 8">
            <a:extLst>
              <a:ext uri="{FF2B5EF4-FFF2-40B4-BE49-F238E27FC236}">
                <a16:creationId xmlns:a16="http://schemas.microsoft.com/office/drawing/2014/main" id="{2E15F42A-BDD5-7549-9EFF-171C526E4647}"/>
              </a:ext>
            </a:extLst>
          </p:cNvPr>
          <p:cNvPicPr>
            <a:picLocks noChangeAspect="1"/>
          </p:cNvPicPr>
          <p:nvPr userDrawn="1"/>
        </p:nvPicPr>
        <p:blipFill>
          <a:blip r:embed="rId19"/>
          <a:srcRect/>
          <a:stretch/>
        </p:blipFill>
        <p:spPr>
          <a:xfrm>
            <a:off x="-654" y="5941410"/>
            <a:ext cx="1735669" cy="916590"/>
          </a:xfrm>
          <a:prstGeom prst="rect">
            <a:avLst/>
          </a:prstGeom>
        </p:spPr>
      </p:pic>
    </p:spTree>
    <p:extLst>
      <p:ext uri="{BB962C8B-B14F-4D97-AF65-F5344CB8AC3E}">
        <p14:creationId xmlns:p14="http://schemas.microsoft.com/office/powerpoint/2010/main" val="1321959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026A7FD-76DE-0345-9E78-2970464006C9}"/>
              </a:ext>
            </a:extLst>
          </p:cNvPr>
          <p:cNvSpPr>
            <a:spLocks noGrp="1"/>
          </p:cNvSpPr>
          <p:nvPr>
            <p:ph type="ctrTitle"/>
          </p:nvPr>
        </p:nvSpPr>
        <p:spPr>
          <a:xfrm>
            <a:off x="1572126" y="4538625"/>
            <a:ext cx="4655419" cy="1907589"/>
          </a:xfrm>
        </p:spPr>
        <p:txBody>
          <a:bodyPr>
            <a:normAutofit fontScale="90000"/>
          </a:bodyPr>
          <a:lstStyle/>
          <a:p>
            <a:r>
              <a:rPr lang="en-GB"/>
              <a:t>Comparison between NPQ stand alone programmes and Apprenticeship programmes with NPQ’s</a:t>
            </a:r>
          </a:p>
        </p:txBody>
      </p:sp>
    </p:spTree>
    <p:extLst>
      <p:ext uri="{BB962C8B-B14F-4D97-AF65-F5344CB8AC3E}">
        <p14:creationId xmlns:p14="http://schemas.microsoft.com/office/powerpoint/2010/main" val="42371176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F4EBD-20EE-4DED-9CAD-684645D15063}"/>
              </a:ext>
            </a:extLst>
          </p:cNvPr>
          <p:cNvSpPr>
            <a:spLocks noGrp="1"/>
          </p:cNvSpPr>
          <p:nvPr>
            <p:ph type="title"/>
          </p:nvPr>
        </p:nvSpPr>
        <p:spPr/>
        <p:txBody>
          <a:bodyPr/>
          <a:lstStyle/>
          <a:p>
            <a:r>
              <a:rPr lang="en-GB"/>
              <a:t>Summary </a:t>
            </a:r>
          </a:p>
        </p:txBody>
      </p:sp>
      <p:graphicFrame>
        <p:nvGraphicFramePr>
          <p:cNvPr id="4" name="Table 4">
            <a:extLst>
              <a:ext uri="{FF2B5EF4-FFF2-40B4-BE49-F238E27FC236}">
                <a16:creationId xmlns:a16="http://schemas.microsoft.com/office/drawing/2014/main" id="{52F198CF-C9FB-4233-873D-5B7055D13407}"/>
              </a:ext>
            </a:extLst>
          </p:cNvPr>
          <p:cNvGraphicFramePr>
            <a:graphicFrameLocks noGrp="1"/>
          </p:cNvGraphicFramePr>
          <p:nvPr>
            <p:extLst>
              <p:ext uri="{D42A27DB-BD31-4B8C-83A1-F6EECF244321}">
                <p14:modId xmlns:p14="http://schemas.microsoft.com/office/powerpoint/2010/main" val="3178341279"/>
              </p:ext>
            </p:extLst>
          </p:nvPr>
        </p:nvGraphicFramePr>
        <p:xfrm>
          <a:off x="838200" y="1472141"/>
          <a:ext cx="10706101" cy="4211320"/>
        </p:xfrm>
        <a:graphic>
          <a:graphicData uri="http://schemas.openxmlformats.org/drawingml/2006/table">
            <a:tbl>
              <a:tblPr firstRow="1" bandRow="1">
                <a:tableStyleId>{5C22544A-7EE6-4342-B048-85BDC9FD1C3A}</a:tableStyleId>
              </a:tblPr>
              <a:tblGrid>
                <a:gridCol w="1529443">
                  <a:extLst>
                    <a:ext uri="{9D8B030D-6E8A-4147-A177-3AD203B41FA5}">
                      <a16:colId xmlns:a16="http://schemas.microsoft.com/office/drawing/2014/main" val="3327509990"/>
                    </a:ext>
                  </a:extLst>
                </a:gridCol>
                <a:gridCol w="1372150">
                  <a:extLst>
                    <a:ext uri="{9D8B030D-6E8A-4147-A177-3AD203B41FA5}">
                      <a16:colId xmlns:a16="http://schemas.microsoft.com/office/drawing/2014/main" val="119265831"/>
                    </a:ext>
                  </a:extLst>
                </a:gridCol>
                <a:gridCol w="1686736">
                  <a:extLst>
                    <a:ext uri="{9D8B030D-6E8A-4147-A177-3AD203B41FA5}">
                      <a16:colId xmlns:a16="http://schemas.microsoft.com/office/drawing/2014/main" val="3949908697"/>
                    </a:ext>
                  </a:extLst>
                </a:gridCol>
                <a:gridCol w="1529443">
                  <a:extLst>
                    <a:ext uri="{9D8B030D-6E8A-4147-A177-3AD203B41FA5}">
                      <a16:colId xmlns:a16="http://schemas.microsoft.com/office/drawing/2014/main" val="1645823220"/>
                    </a:ext>
                  </a:extLst>
                </a:gridCol>
                <a:gridCol w="1643498">
                  <a:extLst>
                    <a:ext uri="{9D8B030D-6E8A-4147-A177-3AD203B41FA5}">
                      <a16:colId xmlns:a16="http://schemas.microsoft.com/office/drawing/2014/main" val="3577085117"/>
                    </a:ext>
                  </a:extLst>
                </a:gridCol>
                <a:gridCol w="1415388">
                  <a:extLst>
                    <a:ext uri="{9D8B030D-6E8A-4147-A177-3AD203B41FA5}">
                      <a16:colId xmlns:a16="http://schemas.microsoft.com/office/drawing/2014/main" val="101325815"/>
                    </a:ext>
                  </a:extLst>
                </a:gridCol>
                <a:gridCol w="1529443">
                  <a:extLst>
                    <a:ext uri="{9D8B030D-6E8A-4147-A177-3AD203B41FA5}">
                      <a16:colId xmlns:a16="http://schemas.microsoft.com/office/drawing/2014/main" val="2050608573"/>
                    </a:ext>
                  </a:extLst>
                </a:gridCol>
              </a:tblGrid>
              <a:tr h="370840">
                <a:tc>
                  <a:txBody>
                    <a:bodyPr/>
                    <a:lstStyle/>
                    <a:p>
                      <a:pPr algn="ctr"/>
                      <a:endParaRPr lang="en-GB"/>
                    </a:p>
                  </a:txBody>
                  <a:tcPr anchor="ctr"/>
                </a:tc>
                <a:tc>
                  <a:txBody>
                    <a:bodyPr/>
                    <a:lstStyle/>
                    <a:p>
                      <a:pPr algn="ctr"/>
                      <a:r>
                        <a:rPr lang="en-GB"/>
                        <a:t>NPQSL standalone</a:t>
                      </a:r>
                    </a:p>
                  </a:txBody>
                  <a:tcPr anchor="ctr"/>
                </a:tc>
                <a:tc>
                  <a:txBody>
                    <a:bodyPr/>
                    <a:lstStyle/>
                    <a:p>
                      <a:pPr algn="ctr"/>
                      <a:r>
                        <a:rPr lang="en-GB"/>
                        <a:t>Senior Leaders Apprentice Programme</a:t>
                      </a:r>
                    </a:p>
                  </a:txBody>
                  <a:tcPr anchor="ctr"/>
                </a:tc>
                <a:tc>
                  <a:txBody>
                    <a:bodyPr/>
                    <a:lstStyle/>
                    <a:p>
                      <a:pPr algn="ctr"/>
                      <a:r>
                        <a:rPr lang="en-GB" dirty="0"/>
                        <a:t>NPQH standalone</a:t>
                      </a:r>
                    </a:p>
                  </a:txBody>
                  <a:tcPr anchor="ctr"/>
                </a:tc>
                <a:tc>
                  <a:txBody>
                    <a:bodyPr/>
                    <a:lstStyle/>
                    <a:p>
                      <a:pPr algn="ctr"/>
                      <a:r>
                        <a:rPr lang="en-GB" dirty="0"/>
                        <a:t>Headteacher Apprenticeship with NPQH</a:t>
                      </a:r>
                    </a:p>
                  </a:txBody>
                  <a:tcPr anchor="ctr"/>
                </a:tc>
                <a:tc>
                  <a:txBody>
                    <a:bodyPr/>
                    <a:lstStyle/>
                    <a:p>
                      <a:pPr algn="ctr"/>
                      <a:r>
                        <a:rPr lang="en-GB" dirty="0"/>
                        <a:t>NPQEL standalone</a:t>
                      </a:r>
                    </a:p>
                  </a:txBody>
                  <a:tcPr anchor="ctr"/>
                </a:tc>
                <a:tc>
                  <a:txBody>
                    <a:bodyPr/>
                    <a:lstStyle/>
                    <a:p>
                      <a:pPr algn="ctr"/>
                      <a:r>
                        <a:rPr lang="en-GB" dirty="0"/>
                        <a:t>Executive Leaders Apprentice Programme</a:t>
                      </a:r>
                    </a:p>
                  </a:txBody>
                  <a:tcPr anchor="ctr"/>
                </a:tc>
                <a:extLst>
                  <a:ext uri="{0D108BD9-81ED-4DB2-BD59-A6C34878D82A}">
                    <a16:rowId xmlns:a16="http://schemas.microsoft.com/office/drawing/2014/main" val="2420982836"/>
                  </a:ext>
                </a:extLst>
              </a:tr>
              <a:tr h="370840">
                <a:tc>
                  <a:txBody>
                    <a:bodyPr/>
                    <a:lstStyle/>
                    <a:p>
                      <a:pPr algn="l"/>
                      <a:r>
                        <a:rPr lang="en-GB"/>
                        <a:t>Learning hours delivered</a:t>
                      </a:r>
                    </a:p>
                  </a:txBody>
                  <a:tcPr anchor="ctr"/>
                </a:tc>
                <a:tc>
                  <a:txBody>
                    <a:bodyPr/>
                    <a:lstStyle/>
                    <a:p>
                      <a:pPr algn="ctr"/>
                      <a:r>
                        <a:rPr lang="en-GB"/>
                        <a:t>106</a:t>
                      </a:r>
                    </a:p>
                  </a:txBody>
                  <a:tcPr anchor="ctr"/>
                </a:tc>
                <a:tc>
                  <a:txBody>
                    <a:bodyPr/>
                    <a:lstStyle/>
                    <a:p>
                      <a:pPr algn="ctr"/>
                      <a:r>
                        <a:rPr lang="en-GB"/>
                        <a:t>184</a:t>
                      </a:r>
                    </a:p>
                  </a:txBody>
                  <a:tcPr anchor="ctr"/>
                </a:tc>
                <a:tc>
                  <a:txBody>
                    <a:bodyPr/>
                    <a:lstStyle/>
                    <a:p>
                      <a:pPr algn="ctr"/>
                      <a:r>
                        <a:rPr lang="en-GB" dirty="0"/>
                        <a:t>120</a:t>
                      </a:r>
                    </a:p>
                  </a:txBody>
                  <a:tcPr anchor="ctr"/>
                </a:tc>
                <a:tc>
                  <a:txBody>
                    <a:bodyPr/>
                    <a:lstStyle/>
                    <a:p>
                      <a:pPr algn="ctr"/>
                      <a:r>
                        <a:rPr lang="en-GB" dirty="0"/>
                        <a:t>200</a:t>
                      </a:r>
                    </a:p>
                  </a:txBody>
                  <a:tcPr anchor="ctr"/>
                </a:tc>
                <a:tc>
                  <a:txBody>
                    <a:bodyPr/>
                    <a:lstStyle/>
                    <a:p>
                      <a:pPr algn="ctr"/>
                      <a:r>
                        <a:rPr lang="en-GB" dirty="0"/>
                        <a:t>132</a:t>
                      </a:r>
                    </a:p>
                  </a:txBody>
                  <a:tcPr anchor="ctr"/>
                </a:tc>
                <a:tc>
                  <a:txBody>
                    <a:bodyPr/>
                    <a:lstStyle/>
                    <a:p>
                      <a:pPr algn="ctr"/>
                      <a:r>
                        <a:rPr lang="en-GB"/>
                        <a:t>212</a:t>
                      </a:r>
                    </a:p>
                  </a:txBody>
                  <a:tcPr anchor="ctr"/>
                </a:tc>
                <a:extLst>
                  <a:ext uri="{0D108BD9-81ED-4DB2-BD59-A6C34878D82A}">
                    <a16:rowId xmlns:a16="http://schemas.microsoft.com/office/drawing/2014/main" val="323011264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u="none" strike="noStrike" kern="1200" cap="none" spc="0" normalizeH="0" baseline="0" noProof="0">
                          <a:ln>
                            <a:noFill/>
                          </a:ln>
                          <a:solidFill>
                            <a:srgbClr val="000000"/>
                          </a:solidFill>
                          <a:effectLst/>
                          <a:uLnTx/>
                          <a:uFillTx/>
                        </a:rPr>
                        <a:t>Qualifications gained</a:t>
                      </a:r>
                    </a:p>
                  </a:txBody>
                  <a:tcPr anchor="ctr"/>
                </a:tc>
                <a:tc>
                  <a:txBody>
                    <a:bodyPr/>
                    <a:lstStyle/>
                    <a:p>
                      <a:pPr algn="ctr"/>
                      <a:r>
                        <a:rPr lang="en-GB"/>
                        <a:t>NPQSL</a:t>
                      </a:r>
                    </a:p>
                  </a:txBody>
                  <a:tcPr anchor="ctr"/>
                </a:tc>
                <a:tc>
                  <a:txBody>
                    <a:bodyPr/>
                    <a:lstStyle/>
                    <a:p>
                      <a:pPr algn="ctr"/>
                      <a:r>
                        <a:rPr lang="en-GB"/>
                        <a:t>ODM Level 5 Apprenticeship</a:t>
                      </a:r>
                    </a:p>
                    <a:p>
                      <a:pPr algn="ctr"/>
                      <a:endParaRPr lang="en-GB"/>
                    </a:p>
                    <a:p>
                      <a:pPr algn="ctr"/>
                      <a:r>
                        <a:rPr lang="en-GB"/>
                        <a:t>NQPSL</a:t>
                      </a:r>
                    </a:p>
                  </a:txBody>
                  <a:tcPr anchor="ctr"/>
                </a:tc>
                <a:tc>
                  <a:txBody>
                    <a:bodyPr/>
                    <a:lstStyle/>
                    <a:p>
                      <a:pPr algn="ctr"/>
                      <a:r>
                        <a:rPr lang="en-GB" dirty="0"/>
                        <a:t>NPQH</a:t>
                      </a:r>
                    </a:p>
                  </a:txBody>
                  <a:tcPr anchor="ctr"/>
                </a:tc>
                <a:tc>
                  <a:txBody>
                    <a:bodyPr/>
                    <a:lstStyle/>
                    <a:p>
                      <a:pPr algn="ctr"/>
                      <a:r>
                        <a:rPr lang="en-GB" dirty="0"/>
                        <a:t>Senior Leaders L7 Apprenticeship</a:t>
                      </a:r>
                    </a:p>
                    <a:p>
                      <a:pPr algn="ctr"/>
                      <a:endParaRPr lang="en-GB" dirty="0"/>
                    </a:p>
                    <a:p>
                      <a:pPr algn="ctr"/>
                      <a:r>
                        <a:rPr lang="en-GB" dirty="0"/>
                        <a:t>NPQEL</a:t>
                      </a:r>
                    </a:p>
                  </a:txBody>
                  <a:tcPr anchor="ctr"/>
                </a:tc>
                <a:tc>
                  <a:txBody>
                    <a:bodyPr/>
                    <a:lstStyle/>
                    <a:p>
                      <a:pPr algn="ctr"/>
                      <a:r>
                        <a:rPr lang="en-GB" dirty="0"/>
                        <a:t>NPQEL</a:t>
                      </a:r>
                    </a:p>
                  </a:txBody>
                  <a:tcPr anchor="ctr"/>
                </a:tc>
                <a:tc>
                  <a:txBody>
                    <a:bodyPr/>
                    <a:lstStyle/>
                    <a:p>
                      <a:pPr algn="ctr"/>
                      <a:r>
                        <a:rPr lang="en-GB" dirty="0"/>
                        <a:t>Senior Leaders L7 Apprenticeship</a:t>
                      </a:r>
                    </a:p>
                    <a:p>
                      <a:pPr algn="ctr"/>
                      <a:endParaRPr lang="en-GB" dirty="0"/>
                    </a:p>
                    <a:p>
                      <a:pPr algn="ctr"/>
                      <a:r>
                        <a:rPr lang="en-GB" dirty="0"/>
                        <a:t>NPQEL</a:t>
                      </a:r>
                    </a:p>
                  </a:txBody>
                  <a:tcPr anchor="ctr"/>
                </a:tc>
                <a:extLst>
                  <a:ext uri="{0D108BD9-81ED-4DB2-BD59-A6C34878D82A}">
                    <a16:rowId xmlns:a16="http://schemas.microsoft.com/office/drawing/2014/main" val="232071363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u="none" strike="noStrike" kern="1200" cap="none" spc="0" normalizeH="0" baseline="0" noProof="0">
                          <a:ln>
                            <a:noFill/>
                          </a:ln>
                          <a:solidFill>
                            <a:srgbClr val="000000"/>
                          </a:solidFill>
                          <a:effectLst/>
                          <a:uLnTx/>
                          <a:uFillTx/>
                        </a:rPr>
                        <a:t>Cost</a:t>
                      </a:r>
                    </a:p>
                  </a:txBody>
                  <a:tcPr anchor="ctr"/>
                </a:tc>
                <a:tc>
                  <a:txBody>
                    <a:bodyPr/>
                    <a:lstStyle/>
                    <a:p>
                      <a:pPr algn="ctr"/>
                      <a:r>
                        <a:rPr lang="en-GB"/>
                        <a:t>£1140</a:t>
                      </a:r>
                    </a:p>
                  </a:txBody>
                  <a:tcPr anchor="ctr"/>
                </a:tc>
                <a:tc>
                  <a:txBody>
                    <a:bodyPr/>
                    <a:lstStyle/>
                    <a:p>
                      <a:pPr algn="ctr"/>
                      <a:r>
                        <a:rPr lang="en-GB"/>
                        <a:t>£7000 (levy)</a:t>
                      </a:r>
                    </a:p>
                  </a:txBody>
                  <a:tcPr anchor="ctr"/>
                </a:tc>
                <a:tc>
                  <a:txBody>
                    <a:bodyPr/>
                    <a:lstStyle/>
                    <a:p>
                      <a:pPr algn="ctr"/>
                      <a:r>
                        <a:rPr lang="en-GB" dirty="0"/>
                        <a:t>£1980</a:t>
                      </a:r>
                    </a:p>
                  </a:txBody>
                  <a:tcPr anchor="ctr"/>
                </a:tc>
                <a:tc>
                  <a:txBody>
                    <a:bodyPr/>
                    <a:lstStyle/>
                    <a:p>
                      <a:pPr algn="ctr"/>
                      <a:r>
                        <a:rPr lang="en-GB" dirty="0"/>
                        <a:t>£14000 (levy)</a:t>
                      </a:r>
                    </a:p>
                  </a:txBody>
                  <a:tcPr anchor="ctr"/>
                </a:tc>
                <a:tc>
                  <a:txBody>
                    <a:bodyPr/>
                    <a:lstStyle/>
                    <a:p>
                      <a:pPr algn="ctr"/>
                      <a:r>
                        <a:rPr lang="en-GB"/>
                        <a:t>£4095</a:t>
                      </a:r>
                    </a:p>
                  </a:txBody>
                  <a:tcPr anchor="ctr"/>
                </a:tc>
                <a:tc>
                  <a:txBody>
                    <a:bodyPr/>
                    <a:lstStyle/>
                    <a:p>
                      <a:pPr algn="ctr"/>
                      <a:r>
                        <a:rPr lang="en-GB" dirty="0"/>
                        <a:t>£14000 (levy)</a:t>
                      </a:r>
                    </a:p>
                  </a:txBody>
                  <a:tcPr anchor="ctr"/>
                </a:tc>
                <a:extLst>
                  <a:ext uri="{0D108BD9-81ED-4DB2-BD59-A6C34878D82A}">
                    <a16:rowId xmlns:a16="http://schemas.microsoft.com/office/drawing/2014/main" val="593065099"/>
                  </a:ext>
                </a:extLst>
              </a:tr>
            </a:tbl>
          </a:graphicData>
        </a:graphic>
      </p:graphicFrame>
    </p:spTree>
    <p:extLst>
      <p:ext uri="{BB962C8B-B14F-4D97-AF65-F5344CB8AC3E}">
        <p14:creationId xmlns:p14="http://schemas.microsoft.com/office/powerpoint/2010/main" val="2438211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0DD05-816C-42E7-B9E2-BD8590CF1685}"/>
              </a:ext>
            </a:extLst>
          </p:cNvPr>
          <p:cNvSpPr>
            <a:spLocks noGrp="1"/>
          </p:cNvSpPr>
          <p:nvPr>
            <p:ph type="title"/>
          </p:nvPr>
        </p:nvSpPr>
        <p:spPr>
          <a:xfrm>
            <a:off x="630382" y="180399"/>
            <a:ext cx="10034193" cy="515561"/>
          </a:xfrm>
        </p:spPr>
        <p:txBody>
          <a:bodyPr>
            <a:normAutofit fontScale="90000"/>
          </a:bodyPr>
          <a:lstStyle/>
          <a:p>
            <a:r>
              <a:rPr lang="en-GB" b="1" dirty="0">
                <a:latin typeface="+mn-lt"/>
              </a:rPr>
              <a:t> </a:t>
            </a:r>
            <a:r>
              <a:rPr lang="en-GB" dirty="0">
                <a:latin typeface="+mn-lt"/>
              </a:rPr>
              <a:t>Apprenticeships with NPQ’s overview</a:t>
            </a:r>
          </a:p>
        </p:txBody>
      </p:sp>
      <p:graphicFrame>
        <p:nvGraphicFramePr>
          <p:cNvPr id="8" name="Table 7">
            <a:extLst>
              <a:ext uri="{FF2B5EF4-FFF2-40B4-BE49-F238E27FC236}">
                <a16:creationId xmlns:a16="http://schemas.microsoft.com/office/drawing/2014/main" id="{EF7F6D74-5D68-4F77-A8B0-4F4C5DFFCFB4}"/>
              </a:ext>
            </a:extLst>
          </p:cNvPr>
          <p:cNvGraphicFramePr>
            <a:graphicFrameLocks noGrp="1"/>
          </p:cNvGraphicFramePr>
          <p:nvPr>
            <p:extLst>
              <p:ext uri="{D42A27DB-BD31-4B8C-83A1-F6EECF244321}">
                <p14:modId xmlns:p14="http://schemas.microsoft.com/office/powerpoint/2010/main" val="560385612"/>
              </p:ext>
            </p:extLst>
          </p:nvPr>
        </p:nvGraphicFramePr>
        <p:xfrm>
          <a:off x="869395" y="695960"/>
          <a:ext cx="11187421" cy="5313680"/>
        </p:xfrm>
        <a:graphic>
          <a:graphicData uri="http://schemas.openxmlformats.org/drawingml/2006/table">
            <a:tbl>
              <a:tblPr firstRow="1" lastRow="1" bandRow="1"/>
              <a:tblGrid>
                <a:gridCol w="1616244">
                  <a:extLst>
                    <a:ext uri="{9D8B030D-6E8A-4147-A177-3AD203B41FA5}">
                      <a16:colId xmlns:a16="http://schemas.microsoft.com/office/drawing/2014/main" val="3203153115"/>
                    </a:ext>
                  </a:extLst>
                </a:gridCol>
                <a:gridCol w="1780674">
                  <a:extLst>
                    <a:ext uri="{9D8B030D-6E8A-4147-A177-3AD203B41FA5}">
                      <a16:colId xmlns:a16="http://schemas.microsoft.com/office/drawing/2014/main" val="3027061697"/>
                    </a:ext>
                  </a:extLst>
                </a:gridCol>
                <a:gridCol w="1263906">
                  <a:extLst>
                    <a:ext uri="{9D8B030D-6E8A-4147-A177-3AD203B41FA5}">
                      <a16:colId xmlns:a16="http://schemas.microsoft.com/office/drawing/2014/main" val="539133389"/>
                    </a:ext>
                  </a:extLst>
                </a:gridCol>
                <a:gridCol w="1454227">
                  <a:extLst>
                    <a:ext uri="{9D8B030D-6E8A-4147-A177-3AD203B41FA5}">
                      <a16:colId xmlns:a16="http://schemas.microsoft.com/office/drawing/2014/main" val="687916634"/>
                    </a:ext>
                  </a:extLst>
                </a:gridCol>
                <a:gridCol w="1476260">
                  <a:extLst>
                    <a:ext uri="{9D8B030D-6E8A-4147-A177-3AD203B41FA5}">
                      <a16:colId xmlns:a16="http://schemas.microsoft.com/office/drawing/2014/main" val="2629280030"/>
                    </a:ext>
                  </a:extLst>
                </a:gridCol>
                <a:gridCol w="3596110">
                  <a:extLst>
                    <a:ext uri="{9D8B030D-6E8A-4147-A177-3AD203B41FA5}">
                      <a16:colId xmlns:a16="http://schemas.microsoft.com/office/drawing/2014/main" val="2596555375"/>
                    </a:ext>
                  </a:extLst>
                </a:gridCol>
              </a:tblGrid>
              <a:tr h="0">
                <a:tc>
                  <a:txBody>
                    <a:bodyPr/>
                    <a:lstStyle/>
                    <a:p>
                      <a:pPr algn="just"/>
                      <a:endParaRPr lang="en-GB" sz="1000">
                        <a:latin typeface="+mn-lt"/>
                      </a:endParaRPr>
                    </a:p>
                  </a:txBody>
                  <a:tcPr marL="121920" marR="121920" marT="60960" marB="6096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gridSpan="4">
                  <a:txBody>
                    <a:bodyPr/>
                    <a:lstStyle/>
                    <a:p>
                      <a:pPr algn="ctr"/>
                      <a:r>
                        <a:rPr lang="en-GB" sz="1000" b="1">
                          <a:solidFill>
                            <a:schemeClr val="bg1"/>
                          </a:solidFill>
                          <a:latin typeface="+mn-lt"/>
                        </a:rPr>
                        <a:t>Standalone NPQ’s</a:t>
                      </a:r>
                    </a:p>
                  </a:txBody>
                  <a:tcPr marL="121920" marR="121920" marT="60960" marB="6096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hMerge="1">
                  <a:txBody>
                    <a:bodyPr/>
                    <a:lstStyle/>
                    <a:p>
                      <a:pPr algn="ctr"/>
                      <a:endParaRPr lang="en-GB" sz="1000" b="1">
                        <a:solidFill>
                          <a:schemeClr val="bg1"/>
                        </a:solidFill>
                        <a:latin typeface="+mn-lt"/>
                      </a:endParaRPr>
                    </a:p>
                  </a:txBody>
                  <a:tcPr marL="121920" marR="121920" marT="60960" marB="6096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hMerge="1">
                  <a:txBody>
                    <a:bodyPr/>
                    <a:lstStyle/>
                    <a:p>
                      <a:endParaRPr lang="en-GB"/>
                    </a:p>
                  </a:txBody>
                  <a:tcPr/>
                </a:tc>
                <a:tc hMerge="1">
                  <a:txBody>
                    <a:bodyPr/>
                    <a:lstStyle/>
                    <a:p>
                      <a:endParaRPr lang="en-GB"/>
                    </a:p>
                  </a:txBody>
                  <a:tcPr/>
                </a:tc>
                <a:tc>
                  <a:txBody>
                    <a:bodyPr/>
                    <a:lstStyle/>
                    <a:p>
                      <a:pPr algn="ctr"/>
                      <a:r>
                        <a:rPr lang="en-GB" sz="1000" b="1" dirty="0">
                          <a:solidFill>
                            <a:schemeClr val="bg1"/>
                          </a:solidFill>
                          <a:latin typeface="+mn-lt"/>
                        </a:rPr>
                        <a:t>Apprenticeships including NPQEL, NPQH and NPQSL</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3039857348"/>
                  </a:ext>
                </a:extLst>
              </a:tr>
              <a:tr h="0">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just"/>
                      <a:endParaRPr lang="en-GB" sz="1000">
                        <a:latin typeface="+mn-lt"/>
                      </a:endParaRPr>
                    </a:p>
                  </a:txBody>
                  <a:tcPr marL="121920" marR="121920" marT="60960" marB="6096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a:r>
                        <a:rPr lang="en-GB" sz="1000" b="1">
                          <a:solidFill>
                            <a:schemeClr val="bg1"/>
                          </a:solidFill>
                          <a:latin typeface="+mn-lt"/>
                        </a:rPr>
                        <a:t>Specialist NPQs</a:t>
                      </a:r>
                    </a:p>
                  </a:txBody>
                  <a:tcPr marL="121920" marR="121920" marT="60960" marB="6096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p>
                      <a:pPr algn="ctr"/>
                      <a:r>
                        <a:rPr lang="en-GB" sz="1000" b="1">
                          <a:solidFill>
                            <a:schemeClr val="bg1"/>
                          </a:solidFill>
                          <a:latin typeface="+mn-lt"/>
                        </a:rPr>
                        <a:t>NPQSL</a:t>
                      </a:r>
                    </a:p>
                  </a:txBody>
                  <a:tcPr marL="121920" marR="121920" marT="60960" marB="6096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p>
                      <a:pPr algn="ctr"/>
                      <a:r>
                        <a:rPr lang="en-GB" sz="1000" b="1" dirty="0">
                          <a:solidFill>
                            <a:schemeClr val="bg1"/>
                          </a:solidFill>
                          <a:latin typeface="+mn-lt"/>
                        </a:rPr>
                        <a:t>NPQH</a:t>
                      </a:r>
                    </a:p>
                  </a:txBody>
                  <a:tcPr marL="121920" marR="121920" marT="60960" marB="6096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p>
                      <a:pPr algn="ctr"/>
                      <a:r>
                        <a:rPr lang="en-GB" sz="1000" b="1" dirty="0">
                          <a:solidFill>
                            <a:schemeClr val="bg1"/>
                          </a:solidFill>
                          <a:latin typeface="+mn-lt"/>
                        </a:rPr>
                        <a:t>NPQEL</a:t>
                      </a:r>
                    </a:p>
                  </a:txBody>
                  <a:tcPr marL="121920" marR="121920" marT="60960" marB="6096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p>
                      <a:pPr algn="ctr"/>
                      <a:r>
                        <a:rPr lang="en-GB" sz="1000" b="1">
                          <a:solidFill>
                            <a:schemeClr val="bg1"/>
                          </a:solidFill>
                          <a:latin typeface="+mn-lt"/>
                        </a:rPr>
                        <a:t>Senior Leader Level 7and Operations or Departmental Manager Level 5 Apprenticeships</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342778729"/>
                  </a:ext>
                </a:extLst>
              </a:tr>
              <a:tr h="533838">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a:endParaRPr lang="en-GB" sz="1000">
                        <a:latin typeface="+mn-lt"/>
                      </a:endParaRPr>
                    </a:p>
                  </a:txBody>
                  <a:tcPr marL="121920" marR="121920" marT="60960" marB="6096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00">
                          <a:latin typeface="+mn-lt"/>
                        </a:rPr>
                        <a:t>12 month qualification plus 3 months Summative Assessment </a:t>
                      </a:r>
                    </a:p>
                  </a:txBody>
                  <a:tcPr marL="121920" marR="121920" marT="60960" marB="6096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gridSpan="3">
                  <a:txBody>
                    <a:bodyPr/>
                    <a:lstStyle/>
                    <a:p>
                      <a:pPr algn="ctr"/>
                      <a:r>
                        <a:rPr lang="en-GB" sz="1000">
                          <a:latin typeface="+mn-lt"/>
                        </a:rPr>
                        <a:t>18 month qualification plus 3 months Summative Assessment </a:t>
                      </a:r>
                    </a:p>
                  </a:txBody>
                  <a:tcPr marL="121920" marR="121920" marT="60960" marB="6096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hMerge="1">
                  <a:txBody>
                    <a:bodyPr/>
                    <a:lstStyle/>
                    <a:p>
                      <a:endParaRPr lang="en-GB"/>
                    </a:p>
                  </a:txBody>
                  <a:tcPr/>
                </a:tc>
                <a:tc hMerge="1">
                  <a:txBody>
                    <a:bodyPr/>
                    <a:lstStyle/>
                    <a:p>
                      <a:endParaRPr lang="en-GB"/>
                    </a:p>
                  </a:txBody>
                  <a:tcPr/>
                </a:tc>
                <a:tc>
                  <a:txBody>
                    <a:bodyPr/>
                    <a:lstStyle/>
                    <a:p>
                      <a:pPr algn="ctr"/>
                      <a:r>
                        <a:rPr lang="en-GB" sz="1000" dirty="0">
                          <a:latin typeface="+mn-lt"/>
                        </a:rPr>
                        <a:t>Senior Leader including NPQEL</a:t>
                      </a:r>
                    </a:p>
                    <a:p>
                      <a:pPr algn="ctr"/>
                      <a:r>
                        <a:rPr lang="en-GB" sz="1000" dirty="0">
                          <a:latin typeface="+mn-lt"/>
                        </a:rPr>
                        <a:t>Headteacher Apprenticeship with NPQH</a:t>
                      </a:r>
                    </a:p>
                    <a:p>
                      <a:pPr algn="ctr"/>
                      <a:r>
                        <a:rPr lang="en-GB" sz="1000" dirty="0">
                          <a:latin typeface="+mn-lt"/>
                        </a:rPr>
                        <a:t>ODM including NPQSL </a:t>
                      </a:r>
                    </a:p>
                    <a:p>
                      <a:pPr algn="ctr"/>
                      <a:r>
                        <a:rPr lang="en-GB" sz="1000" dirty="0">
                          <a:latin typeface="+mn-lt"/>
                        </a:rPr>
                        <a:t>18 months on programme plus 5 months (max) End Point Assessment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2313706327"/>
                  </a:ext>
                </a:extLst>
              </a:tr>
              <a:tr h="160204">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a:r>
                        <a:rPr lang="en-GB" sz="1000" b="1">
                          <a:latin typeface="+mn-lt"/>
                        </a:rPr>
                        <a:t>Preparation &amp; induction</a:t>
                      </a:r>
                    </a:p>
                  </a:txBody>
                  <a:tcPr marL="121920" marR="121920" marT="60960" marB="6096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gridSpan="4">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00">
                          <a:latin typeface="+mn-lt"/>
                        </a:rPr>
                        <a:t>6 hours</a:t>
                      </a:r>
                    </a:p>
                  </a:txBody>
                  <a:tcPr marL="121920" marR="121920" marT="60960" marB="6096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ctr"/>
                      <a:r>
                        <a:rPr lang="en-GB" sz="1000" dirty="0">
                          <a:latin typeface="+mn-lt"/>
                        </a:rPr>
                        <a:t>4 hours</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2300436291"/>
                  </a:ext>
                </a:extLst>
              </a:tr>
              <a:tr h="674322">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a:r>
                        <a:rPr lang="en-GB" sz="1000" b="1" kern="1200">
                          <a:solidFill>
                            <a:schemeClr val="dk1"/>
                          </a:solidFill>
                          <a:latin typeface="+mn-lt"/>
                          <a:ea typeface="+mn-ea"/>
                          <a:cs typeface="+mn-cs"/>
                        </a:rPr>
                        <a:t>Face-to-face events</a:t>
                      </a:r>
                    </a:p>
                  </a:txBody>
                  <a:tcPr marL="121920" marR="121920" marT="81280" marB="812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00">
                          <a:latin typeface="+mn-lt"/>
                        </a:rPr>
                        <a:t>3 days (18hrs)</a:t>
                      </a:r>
                    </a:p>
                  </a:txBody>
                  <a:tcPr marL="121920" marR="121920" marT="60960" marB="6096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p>
                      <a:pPr algn="ctr"/>
                      <a:r>
                        <a:rPr lang="en-GB" sz="1000">
                          <a:latin typeface="+mn-lt"/>
                        </a:rPr>
                        <a:t>4 days (24hrs)</a:t>
                      </a:r>
                    </a:p>
                  </a:txBody>
                  <a:tcPr marL="121920" marR="121920" marT="60960" marB="6096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p>
                      <a:pPr algn="ctr"/>
                      <a:r>
                        <a:rPr lang="en-GB" sz="1000" dirty="0">
                          <a:latin typeface="+mn-lt"/>
                        </a:rPr>
                        <a:t>5 days (30hrs)</a:t>
                      </a:r>
                    </a:p>
                  </a:txBody>
                  <a:tcPr marL="121920" marR="121920" marT="60960" marB="6096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p>
                      <a:pPr algn="ctr"/>
                      <a:r>
                        <a:rPr lang="en-GB" sz="1000" dirty="0">
                          <a:latin typeface="+mn-lt"/>
                        </a:rPr>
                        <a:t>6 days (36hrs)</a:t>
                      </a:r>
                    </a:p>
                  </a:txBody>
                  <a:tcPr marL="121920" marR="121920" marT="60960" marB="6096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p>
                      <a:pPr algn="ctr"/>
                      <a:r>
                        <a:rPr lang="en-US" sz="1000" dirty="0">
                          <a:latin typeface="+mn-lt"/>
                        </a:rPr>
                        <a:t>FDOL webinars 6 </a:t>
                      </a:r>
                      <a:r>
                        <a:rPr lang="en-US" sz="1000" dirty="0" err="1">
                          <a:latin typeface="+mn-lt"/>
                        </a:rPr>
                        <a:t>hrs</a:t>
                      </a:r>
                      <a:r>
                        <a:rPr lang="en-US" sz="1000" dirty="0">
                          <a:latin typeface="+mn-lt"/>
                        </a:rPr>
                        <a:t> (Safeguarding, H&amp;S, BV’s, Prevent, C&amp;M, </a:t>
                      </a:r>
                      <a:r>
                        <a:rPr lang="en-US" sz="1000" dirty="0" err="1">
                          <a:latin typeface="+mn-lt"/>
                        </a:rPr>
                        <a:t>e.safety</a:t>
                      </a:r>
                      <a:r>
                        <a:rPr lang="en-US" sz="1000" dirty="0">
                          <a:latin typeface="+mn-lt"/>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mn-lt"/>
                        </a:rPr>
                        <a:t>(19 x 4-weekly reviews = 19hrs, not included in OTJT hours)</a:t>
                      </a:r>
                    </a:p>
                    <a:p>
                      <a:pPr algn="ctr"/>
                      <a:r>
                        <a:rPr lang="en-US" sz="1000" dirty="0">
                          <a:latin typeface="+mn-lt"/>
                        </a:rPr>
                        <a:t> 1:1 support/delivery = 19 </a:t>
                      </a:r>
                      <a:r>
                        <a:rPr lang="en-US" sz="1000" dirty="0" err="1">
                          <a:latin typeface="+mn-lt"/>
                        </a:rPr>
                        <a:t>hrs</a:t>
                      </a:r>
                      <a:endParaRPr lang="en-US" sz="1000" dirty="0">
                        <a:latin typeface="+mn-lt"/>
                      </a:endParaRPr>
                    </a:p>
                    <a:p>
                      <a:pPr algn="ctr"/>
                      <a:r>
                        <a:rPr lang="en-US" sz="1000" dirty="0">
                          <a:latin typeface="+mn-lt"/>
                        </a:rPr>
                        <a:t> observations = 7 </a:t>
                      </a:r>
                      <a:r>
                        <a:rPr lang="en-US" sz="1000" dirty="0" err="1">
                          <a:latin typeface="+mn-lt"/>
                        </a:rPr>
                        <a:t>hrs</a:t>
                      </a:r>
                      <a:endParaRPr lang="en-US" sz="1000" dirty="0">
                        <a:latin typeface="+mn-lt"/>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71646550"/>
                  </a:ext>
                </a:extLst>
              </a:tr>
              <a:tr h="323112">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a:r>
                        <a:rPr lang="en-GB" sz="1000" b="1" kern="1200">
                          <a:solidFill>
                            <a:schemeClr val="dk1"/>
                          </a:solidFill>
                          <a:latin typeface="+mn-lt"/>
                          <a:ea typeface="+mn-ea"/>
                          <a:cs typeface="+mn-cs"/>
                        </a:rPr>
                        <a:t>Online course study</a:t>
                      </a:r>
                    </a:p>
                  </a:txBody>
                  <a:tcPr marL="121920" marR="121920" marT="81280" marB="812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00">
                          <a:latin typeface="+mn-lt"/>
                        </a:rPr>
                        <a:t>34 hours</a:t>
                      </a:r>
                    </a:p>
                  </a:txBody>
                  <a:tcPr marL="121920" marR="121920" marT="60960" marB="6096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gridSpan="3">
                  <a:txBody>
                    <a:bodyPr/>
                    <a:lstStyle/>
                    <a:p>
                      <a:pPr algn="ctr"/>
                      <a:r>
                        <a:rPr lang="en-GB" sz="1000">
                          <a:latin typeface="+mn-lt"/>
                        </a:rPr>
                        <a:t>38 hours</a:t>
                      </a:r>
                    </a:p>
                  </a:txBody>
                  <a:tcPr marL="121920" marR="121920" marT="60960" marB="6096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hMerge="1">
                  <a:txBody>
                    <a:bodyPr/>
                    <a:lstStyle/>
                    <a:p>
                      <a:endParaRPr lang="en-GB"/>
                    </a:p>
                  </a:txBody>
                  <a:tcPr/>
                </a:tc>
                <a:tc hMerge="1">
                  <a:txBody>
                    <a:bodyPr/>
                    <a:lstStyle/>
                    <a:p>
                      <a:endParaRPr lang="en-GB"/>
                    </a:p>
                  </a:txBody>
                  <a:tcPr/>
                </a:tc>
                <a:tc>
                  <a:txBody>
                    <a:bodyPr/>
                    <a:lstStyle/>
                    <a:p>
                      <a:pPr algn="ctr"/>
                      <a:r>
                        <a:rPr lang="en-GB" sz="1000" dirty="0">
                          <a:latin typeface="+mn-lt"/>
                        </a:rPr>
                        <a:t>NPQSL: 1.5 hours every 2 months =12hrs</a:t>
                      </a:r>
                    </a:p>
                    <a:p>
                      <a:pPr algn="ctr"/>
                      <a:r>
                        <a:rPr lang="en-GB" sz="1000" dirty="0">
                          <a:latin typeface="+mn-lt"/>
                        </a:rPr>
                        <a:t>NPQH: 1.5 hours every 2 months = 12hrs</a:t>
                      </a:r>
                    </a:p>
                    <a:p>
                      <a:pPr algn="ctr"/>
                      <a:r>
                        <a:rPr lang="en-GB" sz="1000" dirty="0">
                          <a:latin typeface="+mn-lt"/>
                        </a:rPr>
                        <a:t>NPQEL: 1.5 hours every 2 months = 12hrs</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4190776775"/>
                  </a:ext>
                </a:extLst>
              </a:tr>
              <a:tr h="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a:r>
                        <a:rPr lang="en-GB" sz="1000" b="1" kern="1200">
                          <a:solidFill>
                            <a:schemeClr val="dk1"/>
                          </a:solidFill>
                          <a:latin typeface="+mn-lt"/>
                          <a:ea typeface="+mn-ea"/>
                          <a:cs typeface="+mn-cs"/>
                        </a:rPr>
                        <a:t>Performance coaching</a:t>
                      </a:r>
                    </a:p>
                  </a:txBody>
                  <a:tcPr marL="121920" marR="121920" marT="81280" marB="812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00">
                          <a:latin typeface="+mn-lt"/>
                        </a:rPr>
                        <a:t>6 hours</a:t>
                      </a:r>
                    </a:p>
                  </a:txBody>
                  <a:tcPr marL="121920" marR="121920" marT="60960" marB="6096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gridSpan="3">
                  <a:txBody>
                    <a:bodyPr/>
                    <a:lstStyle/>
                    <a:p>
                      <a:pPr algn="ctr"/>
                      <a:r>
                        <a:rPr lang="en-GB" sz="1000">
                          <a:latin typeface="+mn-lt"/>
                        </a:rPr>
                        <a:t>10 hours</a:t>
                      </a:r>
                    </a:p>
                  </a:txBody>
                  <a:tcPr marL="121920" marR="121920" marT="60960" marB="6096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hMerge="1">
                  <a:txBody>
                    <a:bodyPr/>
                    <a:lstStyle/>
                    <a:p>
                      <a:endParaRPr lang="en-GB"/>
                    </a:p>
                  </a:txBody>
                  <a:tcPr/>
                </a:tc>
                <a:tc hMerge="1">
                  <a:txBody>
                    <a:bodyPr/>
                    <a:lstStyle/>
                    <a:p>
                      <a:endParaRPr lang="en-GB"/>
                    </a:p>
                  </a:txBody>
                  <a:tcPr/>
                </a:tc>
                <a:tc>
                  <a:txBody>
                    <a:bodyPr/>
                    <a:lstStyle/>
                    <a:p>
                      <a:pPr algn="ctr"/>
                      <a:r>
                        <a:rPr lang="en-US" sz="1000" dirty="0">
                          <a:latin typeface="+mn-lt"/>
                        </a:rPr>
                        <a:t>-</a:t>
                      </a:r>
                      <a:endParaRPr lang="en-GB" sz="1000" dirty="0">
                        <a:latin typeface="+mn-lt"/>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334710286"/>
                  </a:ext>
                </a:extLst>
              </a:tr>
              <a:tr h="284807">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a:r>
                        <a:rPr lang="en-GB" sz="1000" b="1" kern="1200">
                          <a:solidFill>
                            <a:schemeClr val="dk1"/>
                          </a:solidFill>
                          <a:latin typeface="+mn-lt"/>
                          <a:ea typeface="+mn-ea"/>
                          <a:cs typeface="+mn-cs"/>
                        </a:rPr>
                        <a:t>FATs (In-school Practice Application of learning)</a:t>
                      </a:r>
                    </a:p>
                  </a:txBody>
                  <a:tcPr marL="121920" marR="121920" marT="81280" marB="812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00">
                          <a:latin typeface="+mn-lt"/>
                        </a:rPr>
                        <a:t>18 hours</a:t>
                      </a:r>
                    </a:p>
                  </a:txBody>
                  <a:tcPr marL="121920" marR="121920" marT="60960" marB="6096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algn="ctr"/>
                      <a:r>
                        <a:rPr lang="en-GB" sz="1000">
                          <a:latin typeface="+mn-lt"/>
                        </a:rPr>
                        <a:t>20 hours</a:t>
                      </a:r>
                    </a:p>
                  </a:txBody>
                  <a:tcPr marL="121920" marR="121920" marT="60960" marB="6096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algn="ctr"/>
                      <a:r>
                        <a:rPr lang="en-GB" sz="1000" dirty="0">
                          <a:latin typeface="+mn-lt"/>
                        </a:rPr>
                        <a:t>28 hours</a:t>
                      </a:r>
                    </a:p>
                  </a:txBody>
                  <a:tcPr marL="121920" marR="121920" marT="60960" marB="6096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algn="ctr"/>
                      <a:r>
                        <a:rPr lang="en-GB" sz="1000" dirty="0">
                          <a:latin typeface="+mn-lt"/>
                        </a:rPr>
                        <a:t>34 hours</a:t>
                      </a:r>
                    </a:p>
                  </a:txBody>
                  <a:tcPr marL="121920" marR="121920" marT="60960" marB="6096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p>
                      <a:pPr algn="ctr"/>
                      <a:r>
                        <a:rPr lang="en-GB" sz="1000" dirty="0">
                          <a:latin typeface="+mn-lt"/>
                        </a:rPr>
                        <a:t>Portfolio building</a:t>
                      </a:r>
                    </a:p>
                    <a:p>
                      <a:pPr algn="ctr"/>
                      <a:r>
                        <a:rPr lang="en-GB" sz="1000" dirty="0">
                          <a:latin typeface="+mn-lt"/>
                        </a:rPr>
                        <a:t>NPQSL – 24 hours</a:t>
                      </a:r>
                    </a:p>
                    <a:p>
                      <a:pPr algn="ctr"/>
                      <a:r>
                        <a:rPr lang="en-GB" sz="1000" dirty="0">
                          <a:latin typeface="+mn-lt"/>
                        </a:rPr>
                        <a:t>NPQH – 24 hours</a:t>
                      </a:r>
                    </a:p>
                    <a:p>
                      <a:pPr algn="ctr"/>
                      <a:r>
                        <a:rPr lang="en-GB" sz="1000" dirty="0">
                          <a:latin typeface="+mn-lt"/>
                        </a:rPr>
                        <a:t>NPQEL – 24 hours</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3052679754"/>
                  </a:ext>
                </a:extLst>
              </a:tr>
              <a:tr h="393354">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a:r>
                        <a:rPr lang="en-GB" sz="1000" b="1" kern="1200">
                          <a:solidFill>
                            <a:schemeClr val="dk1"/>
                          </a:solidFill>
                          <a:latin typeface="+mn-lt"/>
                          <a:ea typeface="+mn-ea"/>
                          <a:cs typeface="+mn-cs"/>
                        </a:rPr>
                        <a:t>Summative assessment stage</a:t>
                      </a:r>
                    </a:p>
                  </a:txBody>
                  <a:tcPr marL="121920" marR="121920" marT="81280" marB="812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gridSpan="4">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a:latin typeface="+mn-lt"/>
                        </a:rPr>
                        <a:t>Case Study scenario – 1500 words minimum – 8 hours</a:t>
                      </a:r>
                    </a:p>
                  </a:txBody>
                  <a:tcPr marL="121920" marR="121920" marT="60960" marB="6096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ctr"/>
                      <a:r>
                        <a:rPr lang="en-GB" sz="1000" dirty="0">
                          <a:latin typeface="+mn-lt"/>
                        </a:rPr>
                        <a:t>NPQSL – Project Proposal – 6 hours</a:t>
                      </a:r>
                    </a:p>
                    <a:p>
                      <a:pPr algn="ctr"/>
                      <a:r>
                        <a:rPr lang="en-GB" sz="1000" dirty="0">
                          <a:latin typeface="+mn-lt"/>
                        </a:rPr>
                        <a:t>NPQH – Strategic Business Proposal – 8 hours</a:t>
                      </a:r>
                    </a:p>
                    <a:p>
                      <a:pPr algn="ctr"/>
                      <a:r>
                        <a:rPr lang="en-GB" sz="1000" dirty="0">
                          <a:latin typeface="+mn-lt"/>
                        </a:rPr>
                        <a:t>NPQEL – Strategic Business Proposal – 8 hours</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710047556"/>
                  </a:ext>
                </a:extLst>
              </a:tr>
              <a:tr h="182629">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l"/>
                      <a:r>
                        <a:rPr lang="en-GB" sz="1000" b="1">
                          <a:solidFill>
                            <a:schemeClr val="bg1"/>
                          </a:solidFill>
                          <a:latin typeface="+mn-lt"/>
                        </a:rPr>
                        <a:t>Total learning hours</a:t>
                      </a:r>
                    </a:p>
                  </a:txBody>
                  <a:tcPr marL="121920" marR="121920" marT="60960" marB="6096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a:r>
                        <a:rPr lang="en-GB" sz="1000" b="1">
                          <a:solidFill>
                            <a:schemeClr val="bg1"/>
                          </a:solidFill>
                          <a:latin typeface="+mn-lt"/>
                        </a:rPr>
                        <a:t>90</a:t>
                      </a:r>
                    </a:p>
                  </a:txBody>
                  <a:tcPr marL="121920" marR="121920" marT="60960" marB="6096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p>
                      <a:pPr algn="ctr"/>
                      <a:r>
                        <a:rPr lang="en-GB" sz="1000" b="1">
                          <a:solidFill>
                            <a:schemeClr val="bg1"/>
                          </a:solidFill>
                          <a:latin typeface="+mn-lt"/>
                        </a:rPr>
                        <a:t>106</a:t>
                      </a:r>
                    </a:p>
                  </a:txBody>
                  <a:tcPr marL="121920" marR="121920" marT="60960" marB="6096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p>
                      <a:pPr algn="ctr"/>
                      <a:r>
                        <a:rPr lang="en-GB" sz="1000" b="1" dirty="0">
                          <a:solidFill>
                            <a:schemeClr val="bg1"/>
                          </a:solidFill>
                          <a:latin typeface="+mn-lt"/>
                        </a:rPr>
                        <a:t>120</a:t>
                      </a:r>
                    </a:p>
                  </a:txBody>
                  <a:tcPr marL="121920" marR="121920" marT="60960" marB="6096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p>
                      <a:pPr algn="ctr"/>
                      <a:r>
                        <a:rPr lang="en-GB" sz="1000" b="1" dirty="0">
                          <a:solidFill>
                            <a:schemeClr val="bg1"/>
                          </a:solidFill>
                          <a:latin typeface="+mn-lt"/>
                        </a:rPr>
                        <a:t>132</a:t>
                      </a:r>
                    </a:p>
                  </a:txBody>
                  <a:tcPr marL="121920" marR="121920" marT="60960" marB="6096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p>
                      <a:pPr algn="ctr"/>
                      <a:r>
                        <a:rPr lang="en-US" sz="1000" b="1" dirty="0">
                          <a:solidFill>
                            <a:schemeClr val="bg1"/>
                          </a:solidFill>
                          <a:latin typeface="+mn-lt"/>
                        </a:rPr>
                        <a:t>Senior Leader including NPQSL = 78 additional  = 184 total</a:t>
                      </a:r>
                    </a:p>
                    <a:p>
                      <a:pPr algn="ctr"/>
                      <a:r>
                        <a:rPr lang="en-US" sz="1000" b="1" dirty="0">
                          <a:solidFill>
                            <a:schemeClr val="bg1"/>
                          </a:solidFill>
                          <a:latin typeface="+mn-lt"/>
                        </a:rPr>
                        <a:t>Headteacher Apprenticeship with NPQH = 80 additional = 200 </a:t>
                      </a:r>
                    </a:p>
                    <a:p>
                      <a:pPr algn="ctr"/>
                      <a:r>
                        <a:rPr lang="en-US" sz="1000" b="1" dirty="0">
                          <a:solidFill>
                            <a:schemeClr val="bg1"/>
                          </a:solidFill>
                          <a:latin typeface="+mn-lt"/>
                        </a:rPr>
                        <a:t>ODM including NPQEL = 80 additional =  212 total</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2782329413"/>
                  </a:ext>
                </a:extLst>
              </a:tr>
            </a:tbl>
          </a:graphicData>
        </a:graphic>
      </p:graphicFrame>
    </p:spTree>
    <p:extLst>
      <p:ext uri="{BB962C8B-B14F-4D97-AF65-F5344CB8AC3E}">
        <p14:creationId xmlns:p14="http://schemas.microsoft.com/office/powerpoint/2010/main" val="2836101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itle 1">
            <a:extLst>
              <a:ext uri="{FF2B5EF4-FFF2-40B4-BE49-F238E27FC236}">
                <a16:creationId xmlns:a16="http://schemas.microsoft.com/office/drawing/2014/main" id="{7E5D6DAD-3A12-485D-A124-75A61D5FA8C4}"/>
              </a:ext>
            </a:extLst>
          </p:cNvPr>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US">
                <a:solidFill>
                  <a:srgbClr val="CE0F69"/>
                </a:solidFill>
                <a:latin typeface="Calibri Light" panose="020F0302020204030204"/>
              </a:rPr>
              <a:t>Apprenticeships that include NPQs</a:t>
            </a:r>
            <a:endParaRPr kumimoji="0" lang="en-GB" sz="4400" b="0" i="0" u="none" strike="noStrike" kern="1200" cap="none" spc="0" normalizeH="0" baseline="0" noProof="0">
              <a:ln>
                <a:noFill/>
              </a:ln>
              <a:solidFill>
                <a:srgbClr val="CE0F69"/>
              </a:solidFill>
              <a:effectLst/>
              <a:uLnTx/>
              <a:uFillTx/>
              <a:latin typeface="Calibri Light" panose="020F0302020204030204"/>
              <a:ea typeface="+mj-ea"/>
              <a:cs typeface="+mj-cs"/>
            </a:endParaRPr>
          </a:p>
        </p:txBody>
      </p:sp>
      <p:pic>
        <p:nvPicPr>
          <p:cNvPr id="54" name="Picture 53">
            <a:extLst>
              <a:ext uri="{FF2B5EF4-FFF2-40B4-BE49-F238E27FC236}">
                <a16:creationId xmlns:a16="http://schemas.microsoft.com/office/drawing/2014/main" id="{CA8F3FA9-C51C-45C2-A52E-1507CD9A19D2}"/>
              </a:ext>
            </a:extLst>
          </p:cNvPr>
          <p:cNvPicPr>
            <a:picLocks noChangeAspect="1"/>
          </p:cNvPicPr>
          <p:nvPr/>
        </p:nvPicPr>
        <p:blipFill>
          <a:blip r:embed="rId2"/>
          <a:stretch>
            <a:fillRect/>
          </a:stretch>
        </p:blipFill>
        <p:spPr>
          <a:xfrm>
            <a:off x="1112899" y="1787335"/>
            <a:ext cx="9966202" cy="4020379"/>
          </a:xfrm>
          <a:prstGeom prst="rect">
            <a:avLst/>
          </a:prstGeom>
          <a:solidFill>
            <a:schemeClr val="bg1"/>
          </a:solidFill>
        </p:spPr>
      </p:pic>
    </p:spTree>
    <p:extLst>
      <p:ext uri="{BB962C8B-B14F-4D97-AF65-F5344CB8AC3E}">
        <p14:creationId xmlns:p14="http://schemas.microsoft.com/office/powerpoint/2010/main" val="121409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884DF7-D6CD-4F5B-9954-1B1DF8A27201}"/>
              </a:ext>
            </a:extLst>
          </p:cNvPr>
          <p:cNvSpPr>
            <a:spLocks noGrp="1"/>
          </p:cNvSpPr>
          <p:nvPr>
            <p:ph type="title"/>
          </p:nvPr>
        </p:nvSpPr>
        <p:spPr/>
        <p:txBody>
          <a:bodyPr/>
          <a:lstStyle/>
          <a:p>
            <a:r>
              <a:rPr lang="en-GB"/>
              <a:t>Qualifications gained</a:t>
            </a:r>
          </a:p>
        </p:txBody>
      </p:sp>
      <p:sp>
        <p:nvSpPr>
          <p:cNvPr id="3" name="Content Placeholder 2">
            <a:extLst>
              <a:ext uri="{FF2B5EF4-FFF2-40B4-BE49-F238E27FC236}">
                <a16:creationId xmlns:a16="http://schemas.microsoft.com/office/drawing/2014/main" id="{3E4603D4-C362-46A1-903D-D1333977C7DC}"/>
              </a:ext>
            </a:extLst>
          </p:cNvPr>
          <p:cNvSpPr>
            <a:spLocks noGrp="1"/>
          </p:cNvSpPr>
          <p:nvPr>
            <p:ph idx="1"/>
          </p:nvPr>
        </p:nvSpPr>
        <p:spPr/>
        <p:txBody>
          <a:bodyPr>
            <a:normAutofit/>
          </a:bodyPr>
          <a:lstStyle/>
          <a:p>
            <a:r>
              <a:rPr kumimoji="0" lang="en-GB" sz="2000" b="1" i="0" u="none" strike="noStrike" kern="1200" cap="none" spc="0" normalizeH="0" baseline="0" noProof="0">
                <a:ln>
                  <a:noFill/>
                </a:ln>
                <a:solidFill>
                  <a:srgbClr val="CE0F69"/>
                </a:solidFill>
                <a:effectLst/>
                <a:uLnTx/>
                <a:uFillTx/>
                <a:latin typeface="Calibri Light" panose="020F0302020204030204"/>
                <a:ea typeface="+mj-lt"/>
                <a:cs typeface="Calibri Light" panose="020F0302020204030204"/>
              </a:rPr>
              <a:t>Senior Leader Apprentice Programme</a:t>
            </a: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en-GB" sz="1800" b="0" i="0" u="none" strike="noStrike" kern="1200" cap="none" spc="0" normalizeH="0" baseline="0" noProof="0">
                <a:ln>
                  <a:noFill/>
                </a:ln>
                <a:solidFill>
                  <a:srgbClr val="000000"/>
                </a:solidFill>
                <a:effectLst/>
                <a:uLnTx/>
                <a:uFillTx/>
                <a:latin typeface="Calibri"/>
                <a:ea typeface="+mn-ea"/>
                <a:cs typeface="Calibri"/>
              </a:rPr>
              <a:t>The programme delivers the </a:t>
            </a:r>
            <a:r>
              <a:rPr kumimoji="0" lang="en-GB" sz="1700" b="0" i="0" u="none" strike="noStrike" kern="1200" cap="none" spc="0" normalizeH="0" baseline="0" noProof="0">
                <a:ln>
                  <a:noFill/>
                </a:ln>
                <a:solidFill>
                  <a:srgbClr val="000000"/>
                </a:solidFill>
                <a:effectLst/>
                <a:uLnTx/>
                <a:uFillTx/>
                <a:latin typeface="Calibri"/>
                <a:ea typeface="+mn-ea"/>
                <a:cs typeface="Calibri"/>
              </a:rPr>
              <a:t>Operations or Departmental Manager Level 5 apprenticeship programme and includes the </a:t>
            </a:r>
            <a:r>
              <a:rPr kumimoji="0" lang="en-GB" sz="1800" b="0" i="0" u="none" strike="noStrike" kern="1200" cap="none" spc="0" normalizeH="0" baseline="0" noProof="0">
                <a:ln>
                  <a:noFill/>
                </a:ln>
                <a:solidFill>
                  <a:srgbClr val="000000"/>
                </a:solidFill>
                <a:effectLst/>
                <a:uLnTx/>
                <a:uFillTx/>
                <a:latin typeface="Calibri"/>
                <a:ea typeface="+mn-ea"/>
                <a:cs typeface="Calibri"/>
              </a:rPr>
              <a:t>Department for Education’s leadership qualification NPQSL. Candidates accepted on to the programme benefit from:</a:t>
            </a: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Calibri" panose="020F0502020204030204"/>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000000"/>
              </a:solidFill>
              <a:effectLst/>
              <a:uLnTx/>
              <a:uFillTx/>
              <a:latin typeface="Calibri" panose="020F0502020204030204"/>
              <a:ea typeface="+mn-ea"/>
              <a:cs typeface="Calibri" panose="020F0502020204030204"/>
            </a:endParaRPr>
          </a:p>
          <a:p>
            <a:pPr marL="285750" marR="0" lvl="0" indent="-285750" algn="l" defTabSz="914400" rtl="0" eaLnBrk="1" fontAlgn="auto" latinLnBrk="0" hangingPunct="1">
              <a:lnSpc>
                <a:spcPct val="150000"/>
              </a:lnSpc>
              <a:spcBef>
                <a:spcPts val="0"/>
              </a:spcBef>
              <a:spcAft>
                <a:spcPts val="0"/>
              </a:spcAft>
              <a:buClrTx/>
              <a:buSzTx/>
              <a:buFont typeface="Wingdings"/>
              <a:buChar char="ü"/>
              <a:tabLst/>
              <a:defRPr/>
            </a:pPr>
            <a:r>
              <a:rPr kumimoji="0" lang="en-GB" sz="1400" b="1" i="0" u="none" strike="noStrike" kern="1200" cap="none" spc="0" normalizeH="0" baseline="0" noProof="0">
                <a:ln>
                  <a:noFill/>
                </a:ln>
                <a:solidFill>
                  <a:srgbClr val="000000"/>
                </a:solidFill>
                <a:effectLst/>
                <a:uLnTx/>
                <a:uFillTx/>
                <a:latin typeface="Calibri"/>
                <a:ea typeface="+mn-ea"/>
                <a:cs typeface="Calibri"/>
              </a:rPr>
              <a:t>Completion of Level 5 Departmental or Operations Manager standard apprenticeship</a:t>
            </a:r>
            <a:r>
              <a:rPr kumimoji="0" lang="en-GB" sz="1400" b="0" i="0" u="none" strike="noStrike" kern="1200" cap="none" spc="0" normalizeH="0" baseline="0" noProof="0">
                <a:ln>
                  <a:noFill/>
                </a:ln>
                <a:solidFill>
                  <a:srgbClr val="000000"/>
                </a:solidFill>
                <a:effectLst/>
                <a:uLnTx/>
                <a:uFillTx/>
                <a:latin typeface="Calibri"/>
                <a:ea typeface="+mn-ea"/>
                <a:cs typeface="Calibri"/>
              </a:rPr>
              <a:t> </a:t>
            </a:r>
          </a:p>
          <a:p>
            <a:pPr marL="285750" marR="0" lvl="0" indent="-285750" algn="l" defTabSz="914400" rtl="0" eaLnBrk="1" fontAlgn="auto" latinLnBrk="0" hangingPunct="1">
              <a:lnSpc>
                <a:spcPct val="150000"/>
              </a:lnSpc>
              <a:spcBef>
                <a:spcPts val="0"/>
              </a:spcBef>
              <a:spcAft>
                <a:spcPts val="0"/>
              </a:spcAft>
              <a:buClrTx/>
              <a:buSzTx/>
              <a:buFont typeface="Wingdings"/>
              <a:buChar char="ü"/>
              <a:tabLst/>
              <a:defRPr/>
            </a:pPr>
            <a:r>
              <a:rPr lang="en-GB" sz="1400" b="1">
                <a:solidFill>
                  <a:srgbClr val="000000"/>
                </a:solidFill>
                <a:cs typeface="Calibri"/>
              </a:rPr>
              <a:t>Full National Professional Qualification for Senior Leadership</a:t>
            </a:r>
            <a:r>
              <a:rPr lang="en-GB" sz="1400">
                <a:solidFill>
                  <a:srgbClr val="000000"/>
                </a:solidFill>
                <a:cs typeface="Calibri"/>
              </a:rPr>
              <a:t> </a:t>
            </a:r>
          </a:p>
          <a:p>
            <a:r>
              <a:rPr lang="en-GB" sz="1400">
                <a:solidFill>
                  <a:srgbClr val="000000"/>
                </a:solidFill>
                <a:cs typeface="Calibri"/>
              </a:rPr>
              <a:t>Aligns with recognition by:</a:t>
            </a:r>
          </a:p>
          <a:p>
            <a:r>
              <a:rPr lang="en-GB" sz="1400">
                <a:solidFill>
                  <a:srgbClr val="000000"/>
                </a:solidFill>
                <a:cs typeface="Calibri"/>
              </a:rPr>
              <a:t>Chartered Management Institute – Full Member, The Institute of Leadership and Management – Full member</a:t>
            </a:r>
          </a:p>
          <a:p>
            <a:endParaRPr lang="en-GB"/>
          </a:p>
        </p:txBody>
      </p:sp>
    </p:spTree>
    <p:extLst>
      <p:ext uri="{BB962C8B-B14F-4D97-AF65-F5344CB8AC3E}">
        <p14:creationId xmlns:p14="http://schemas.microsoft.com/office/powerpoint/2010/main" val="1010107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187433-1A14-4036-9445-C00DE0B18E2A}"/>
              </a:ext>
            </a:extLst>
          </p:cNvPr>
          <p:cNvSpPr>
            <a:spLocks noGrp="1"/>
          </p:cNvSpPr>
          <p:nvPr>
            <p:ph type="title"/>
          </p:nvPr>
        </p:nvSpPr>
        <p:spPr/>
        <p:txBody>
          <a:bodyPr/>
          <a:lstStyle/>
          <a:p>
            <a:r>
              <a:rPr lang="en-GB"/>
              <a:t>Qualifications gained</a:t>
            </a:r>
          </a:p>
        </p:txBody>
      </p:sp>
      <p:sp>
        <p:nvSpPr>
          <p:cNvPr id="3" name="Content Placeholder 2">
            <a:extLst>
              <a:ext uri="{FF2B5EF4-FFF2-40B4-BE49-F238E27FC236}">
                <a16:creationId xmlns:a16="http://schemas.microsoft.com/office/drawing/2014/main" id="{7A6395BD-BAEE-4FA4-9252-54C61C3A316F}"/>
              </a:ext>
            </a:extLst>
          </p:cNvPr>
          <p:cNvSpPr>
            <a:spLocks noGrp="1"/>
          </p:cNvSpPr>
          <p:nvPr>
            <p:ph idx="1"/>
          </p:nvPr>
        </p:nvSpPr>
        <p:spPr>
          <a:xfrm>
            <a:off x="838200" y="1690688"/>
            <a:ext cx="10515600" cy="4093261"/>
          </a:xfrm>
        </p:spPr>
        <p: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en-GB" sz="1800" b="1" i="0" u="none" strike="noStrike" kern="1200" cap="none" spc="0" normalizeH="0" baseline="0" noProof="0" dirty="0">
                <a:ln>
                  <a:noFill/>
                </a:ln>
                <a:solidFill>
                  <a:schemeClr val="accent1"/>
                </a:solidFill>
                <a:effectLst/>
                <a:uLnTx/>
                <a:uFillTx/>
                <a:latin typeface="Calibri Light" panose="020F0302020204030204" pitchFamily="34" charset="0"/>
                <a:ea typeface="+mn-lt"/>
                <a:cs typeface="Calibri Light" panose="020F0302020204030204" pitchFamily="34" charset="0"/>
              </a:rPr>
              <a:t>Headship Apprenticeship with NPQH</a:t>
            </a: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Calibri" panose="020F0502020204030204"/>
                <a:ea typeface="+mn-lt"/>
                <a:cs typeface="Calibri" panose="020F0502020204030204"/>
              </a:rPr>
              <a:t>The Headship Apprenticeship with NPQH delivers the Senior Leaders Level 7 Apprenticeship and includes the Department for Education's leadership qualification NPQH. Candidates accepted on to the programme benefit from:</a:t>
            </a: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Calibri" panose="020F0502020204030204"/>
              <a:ea typeface="+mn-lt"/>
              <a:cs typeface="Calibri" panose="020F0502020204030204"/>
            </a:endParaRPr>
          </a:p>
          <a:p>
            <a:pPr marL="285750" marR="0" lvl="0" indent="-285750" algn="l" defTabSz="914400" rtl="0" eaLnBrk="1" fontAlgn="auto" latinLnBrk="0" hangingPunct="1">
              <a:lnSpc>
                <a:spcPct val="150000"/>
              </a:lnSpc>
              <a:spcBef>
                <a:spcPts val="0"/>
              </a:spcBef>
              <a:spcAft>
                <a:spcPts val="0"/>
              </a:spcAft>
              <a:buClrTx/>
              <a:buSzTx/>
              <a:buFont typeface="Wingdings"/>
              <a:buChar char="ü"/>
              <a:tabLst/>
              <a:defRPr/>
            </a:pPr>
            <a:r>
              <a:rPr kumimoji="0" lang="en-GB" sz="1400" b="1" i="0" u="none" strike="noStrike" kern="1200" cap="none" spc="0" normalizeH="0" baseline="0" noProof="0" dirty="0">
                <a:ln>
                  <a:noFill/>
                </a:ln>
                <a:solidFill>
                  <a:srgbClr val="000000"/>
                </a:solidFill>
                <a:effectLst/>
                <a:uLnTx/>
                <a:uFillTx/>
                <a:latin typeface="Calibri" panose="020F0502020204030204"/>
                <a:ea typeface="+mn-lt"/>
                <a:cs typeface="Calibri" panose="020F0502020204030204"/>
              </a:rPr>
              <a:t>Completion of Level 7 Senior Leader apprenticeship standard</a:t>
            </a:r>
            <a:endParaRPr lang="en-GB" sz="1400" dirty="0">
              <a:solidFill>
                <a:srgbClr val="000000"/>
              </a:solidFill>
              <a:latin typeface="Calibri" panose="020F0502020204030204"/>
              <a:ea typeface="+mn-lt"/>
              <a:cs typeface="Calibri" panose="020F0502020204030204"/>
            </a:endParaRPr>
          </a:p>
          <a:p>
            <a:pPr marL="285750" marR="0" lvl="0" indent="-285750" algn="l" defTabSz="914400" rtl="0" eaLnBrk="1" fontAlgn="auto" latinLnBrk="0" hangingPunct="1">
              <a:lnSpc>
                <a:spcPct val="150000"/>
              </a:lnSpc>
              <a:spcBef>
                <a:spcPts val="0"/>
              </a:spcBef>
              <a:spcAft>
                <a:spcPts val="0"/>
              </a:spcAft>
              <a:buClrTx/>
              <a:buSzTx/>
              <a:buFont typeface="Wingdings"/>
              <a:buChar char="ü"/>
              <a:tabLst/>
              <a:defRPr/>
            </a:pPr>
            <a:r>
              <a:rPr lang="en-GB" sz="1400" b="1" dirty="0">
                <a:solidFill>
                  <a:srgbClr val="000000"/>
                </a:solidFill>
                <a:ea typeface="+mn-lt"/>
                <a:cs typeface="Calibri" panose="020F0502020204030204"/>
              </a:rPr>
              <a:t>Full National Professional Qualification for Headship</a:t>
            </a:r>
            <a:endParaRPr lang="en-GB" sz="1400" dirty="0">
              <a:solidFill>
                <a:srgbClr val="000000"/>
              </a:solidFill>
              <a:ea typeface="+mn-lt"/>
              <a:cs typeface="Calibri" panose="020F0502020204030204"/>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1400" b="0" i="0" u="none" strike="noStrike" kern="1200" cap="none" spc="0" normalizeH="0" baseline="0" noProof="0" dirty="0">
                <a:ln>
                  <a:noFill/>
                </a:ln>
                <a:solidFill>
                  <a:srgbClr val="000000"/>
                </a:solidFill>
                <a:effectLst/>
                <a:uLnTx/>
                <a:uFillTx/>
                <a:latin typeface="Calibri" panose="020F0502020204030204"/>
                <a:ea typeface="+mn-ea"/>
                <a:cs typeface="Calibri"/>
              </a:rPr>
              <a:t>Aligns with recognition by:</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1400" b="0" i="0" u="none" strike="noStrike" kern="1200" cap="none" spc="0" normalizeH="0" baseline="0" noProof="0" dirty="0">
                <a:ln>
                  <a:noFill/>
                </a:ln>
                <a:solidFill>
                  <a:srgbClr val="000000"/>
                </a:solidFill>
                <a:effectLst/>
                <a:uLnTx/>
                <a:uFillTx/>
                <a:latin typeface="Calibri" panose="020F0502020204030204"/>
                <a:ea typeface="+mn-ea"/>
                <a:cs typeface="Calibri"/>
              </a:rPr>
              <a:t>Chartered Management Institute – Chartered Fellow, The Institute of Leadership and Management – Fellow</a:t>
            </a:r>
          </a:p>
          <a:p>
            <a:endParaRPr lang="en-GB" dirty="0"/>
          </a:p>
        </p:txBody>
      </p:sp>
    </p:spTree>
    <p:extLst>
      <p:ext uri="{BB962C8B-B14F-4D97-AF65-F5344CB8AC3E}">
        <p14:creationId xmlns:p14="http://schemas.microsoft.com/office/powerpoint/2010/main" val="29612153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187433-1A14-4036-9445-C00DE0B18E2A}"/>
              </a:ext>
            </a:extLst>
          </p:cNvPr>
          <p:cNvSpPr>
            <a:spLocks noGrp="1"/>
          </p:cNvSpPr>
          <p:nvPr>
            <p:ph type="title"/>
          </p:nvPr>
        </p:nvSpPr>
        <p:spPr/>
        <p:txBody>
          <a:bodyPr/>
          <a:lstStyle/>
          <a:p>
            <a:r>
              <a:rPr lang="en-GB"/>
              <a:t>Qualifications gained</a:t>
            </a:r>
          </a:p>
        </p:txBody>
      </p:sp>
      <p:sp>
        <p:nvSpPr>
          <p:cNvPr id="3" name="Content Placeholder 2">
            <a:extLst>
              <a:ext uri="{FF2B5EF4-FFF2-40B4-BE49-F238E27FC236}">
                <a16:creationId xmlns:a16="http://schemas.microsoft.com/office/drawing/2014/main" id="{7A6395BD-BAEE-4FA4-9252-54C61C3A316F}"/>
              </a:ext>
            </a:extLst>
          </p:cNvPr>
          <p:cNvSpPr>
            <a:spLocks noGrp="1"/>
          </p:cNvSpPr>
          <p:nvPr>
            <p:ph idx="1"/>
          </p:nvPr>
        </p:nvSpPr>
        <p:spPr>
          <a:xfrm>
            <a:off x="838200" y="1690688"/>
            <a:ext cx="10515600" cy="4093261"/>
          </a:xfrm>
        </p:spPr>
        <p: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en-GB" sz="1800" b="1" i="0" u="none" strike="noStrike" kern="1200" cap="none" spc="0" normalizeH="0" baseline="0" noProof="0">
                <a:ln>
                  <a:noFill/>
                </a:ln>
                <a:solidFill>
                  <a:schemeClr val="accent1"/>
                </a:solidFill>
                <a:effectLst/>
                <a:uLnTx/>
                <a:uFillTx/>
                <a:latin typeface="Calibri Light" panose="020F0302020204030204" pitchFamily="34" charset="0"/>
                <a:ea typeface="+mn-lt"/>
                <a:cs typeface="Calibri Light" panose="020F0302020204030204" pitchFamily="34" charset="0"/>
              </a:rPr>
              <a:t>Executive Leader Apprentice Programme</a:t>
            </a: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en-GB" sz="1800" b="0" i="0" u="none" strike="noStrike" kern="1200" cap="none" spc="0" normalizeH="0" baseline="0" noProof="0">
                <a:ln>
                  <a:noFill/>
                </a:ln>
                <a:solidFill>
                  <a:srgbClr val="000000"/>
                </a:solidFill>
                <a:effectLst/>
                <a:uLnTx/>
                <a:uFillTx/>
                <a:latin typeface="Calibri" panose="020F0502020204030204"/>
                <a:ea typeface="+mn-lt"/>
                <a:cs typeface="Calibri" panose="020F0502020204030204"/>
              </a:rPr>
              <a:t>The Executive Leader Apprentice with NPQEL delivers the Senior Leaders Level 7 Apprenticeship and includes the Department for Education's leadership qualification NPQEL. Candidates accepted on to the programme benefit from:</a:t>
            </a: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000000"/>
              </a:solidFill>
              <a:effectLst/>
              <a:uLnTx/>
              <a:uFillTx/>
              <a:latin typeface="Calibri" panose="020F0502020204030204"/>
              <a:ea typeface="+mn-lt"/>
              <a:cs typeface="Calibri" panose="020F0502020204030204"/>
            </a:endParaRPr>
          </a:p>
          <a:p>
            <a:pPr marL="285750" marR="0" lvl="0" indent="-285750" algn="l" defTabSz="914400" rtl="0" eaLnBrk="1" fontAlgn="auto" latinLnBrk="0" hangingPunct="1">
              <a:lnSpc>
                <a:spcPct val="150000"/>
              </a:lnSpc>
              <a:spcBef>
                <a:spcPts val="0"/>
              </a:spcBef>
              <a:spcAft>
                <a:spcPts val="0"/>
              </a:spcAft>
              <a:buClrTx/>
              <a:buSzTx/>
              <a:buFont typeface="Wingdings"/>
              <a:buChar char="ü"/>
              <a:tabLst/>
              <a:defRPr/>
            </a:pPr>
            <a:r>
              <a:rPr kumimoji="0" lang="en-GB" sz="1400" b="1" i="0" u="none" strike="noStrike" kern="1200" cap="none" spc="0" normalizeH="0" baseline="0" noProof="0">
                <a:ln>
                  <a:noFill/>
                </a:ln>
                <a:solidFill>
                  <a:srgbClr val="000000"/>
                </a:solidFill>
                <a:effectLst/>
                <a:uLnTx/>
                <a:uFillTx/>
                <a:latin typeface="Calibri" panose="020F0502020204030204"/>
                <a:ea typeface="+mn-lt"/>
                <a:cs typeface="Calibri" panose="020F0502020204030204"/>
              </a:rPr>
              <a:t>Completion of Level 7 Senior Leader apprenticeship standard</a:t>
            </a:r>
            <a:endParaRPr lang="en-GB" sz="1400">
              <a:solidFill>
                <a:srgbClr val="000000"/>
              </a:solidFill>
              <a:latin typeface="Calibri" panose="020F0502020204030204"/>
              <a:ea typeface="+mn-lt"/>
              <a:cs typeface="Calibri" panose="020F0502020204030204"/>
            </a:endParaRPr>
          </a:p>
          <a:p>
            <a:pPr marL="285750" marR="0" lvl="0" indent="-285750" algn="l" defTabSz="914400" rtl="0" eaLnBrk="1" fontAlgn="auto" latinLnBrk="0" hangingPunct="1">
              <a:lnSpc>
                <a:spcPct val="150000"/>
              </a:lnSpc>
              <a:spcBef>
                <a:spcPts val="0"/>
              </a:spcBef>
              <a:spcAft>
                <a:spcPts val="0"/>
              </a:spcAft>
              <a:buClrTx/>
              <a:buSzTx/>
              <a:buFont typeface="Wingdings"/>
              <a:buChar char="ü"/>
              <a:tabLst/>
              <a:defRPr/>
            </a:pPr>
            <a:r>
              <a:rPr lang="en-GB" sz="1400" b="1">
                <a:solidFill>
                  <a:srgbClr val="000000"/>
                </a:solidFill>
                <a:ea typeface="+mn-lt"/>
                <a:cs typeface="Calibri" panose="020F0502020204030204"/>
              </a:rPr>
              <a:t>Full National Professional Qualification for Executive Leadership</a:t>
            </a:r>
            <a:endParaRPr lang="en-GB" sz="1400">
              <a:solidFill>
                <a:srgbClr val="000000"/>
              </a:solidFill>
              <a:ea typeface="+mn-lt"/>
              <a:cs typeface="Calibri" panose="020F0502020204030204"/>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1400" b="0" i="0" u="none" strike="noStrike" kern="1200" cap="none" spc="0" normalizeH="0" baseline="0" noProof="0">
                <a:ln>
                  <a:noFill/>
                </a:ln>
                <a:solidFill>
                  <a:srgbClr val="000000"/>
                </a:solidFill>
                <a:effectLst/>
                <a:uLnTx/>
                <a:uFillTx/>
                <a:latin typeface="Calibri" panose="020F0502020204030204"/>
                <a:ea typeface="+mn-ea"/>
                <a:cs typeface="Calibri"/>
              </a:rPr>
              <a:t>Aligns with recognition by:</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1400" b="0" i="0" u="none" strike="noStrike" kern="1200" cap="none" spc="0" normalizeH="0" baseline="0" noProof="0">
                <a:ln>
                  <a:noFill/>
                </a:ln>
                <a:solidFill>
                  <a:srgbClr val="000000"/>
                </a:solidFill>
                <a:effectLst/>
                <a:uLnTx/>
                <a:uFillTx/>
                <a:latin typeface="Calibri" panose="020F0502020204030204"/>
                <a:ea typeface="+mn-ea"/>
                <a:cs typeface="Calibri"/>
              </a:rPr>
              <a:t>Chartered Management Institute – Chartered Fellow, The Institute of Leadership and Management – Fellow</a:t>
            </a:r>
          </a:p>
          <a:p>
            <a:endParaRPr lang="en-GB"/>
          </a:p>
        </p:txBody>
      </p:sp>
    </p:spTree>
    <p:extLst>
      <p:ext uri="{BB962C8B-B14F-4D97-AF65-F5344CB8AC3E}">
        <p14:creationId xmlns:p14="http://schemas.microsoft.com/office/powerpoint/2010/main" val="10671587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743794-35EF-4867-B041-8E5DDF487896}"/>
              </a:ext>
            </a:extLst>
          </p:cNvPr>
          <p:cNvSpPr>
            <a:spLocks noGrp="1"/>
          </p:cNvSpPr>
          <p:nvPr>
            <p:ph type="title"/>
          </p:nvPr>
        </p:nvSpPr>
        <p:spPr/>
        <p:txBody>
          <a:bodyPr/>
          <a:lstStyle/>
          <a:p>
            <a:r>
              <a:rPr lang="en-GB" dirty="0"/>
              <a:t>Cost difference</a:t>
            </a:r>
          </a:p>
        </p:txBody>
      </p:sp>
      <p:sp>
        <p:nvSpPr>
          <p:cNvPr id="3" name="Content Placeholder 2">
            <a:extLst>
              <a:ext uri="{FF2B5EF4-FFF2-40B4-BE49-F238E27FC236}">
                <a16:creationId xmlns:a16="http://schemas.microsoft.com/office/drawing/2014/main" id="{5C0F716D-FAFD-4451-B993-F61855103A64}"/>
              </a:ext>
            </a:extLst>
          </p:cNvPr>
          <p:cNvSpPr>
            <a:spLocks noGrp="1"/>
          </p:cNvSpPr>
          <p:nvPr>
            <p:ph idx="1"/>
          </p:nvPr>
        </p:nvSpPr>
        <p:spPr/>
        <p:txBody>
          <a:bodyPr>
            <a:normAutofit fontScale="85000" lnSpcReduction="20000"/>
          </a:bodyPr>
          <a:lstStyle/>
          <a:p>
            <a:r>
              <a:rPr lang="en-GB" sz="2400" dirty="0"/>
              <a:t>NPQEL standalone cost: £4095</a:t>
            </a:r>
          </a:p>
          <a:p>
            <a:r>
              <a:rPr lang="en-GB" sz="2400" dirty="0"/>
              <a:t>Senior Leaders Apprenticeship including NPQEL cost: £14,000 from levy funds or co-investment for non-levy payers where the government pays 95%</a:t>
            </a:r>
          </a:p>
          <a:p>
            <a:r>
              <a:rPr lang="en-GB" sz="1400" dirty="0"/>
              <a:t>£95.00 additional cost for NPQ certification</a:t>
            </a:r>
          </a:p>
          <a:p>
            <a:endParaRPr lang="en-GB" sz="1400" dirty="0"/>
          </a:p>
          <a:p>
            <a:r>
              <a:rPr lang="en-GB" sz="2400" dirty="0"/>
              <a:t>NPQH standalone cost: £1980</a:t>
            </a:r>
          </a:p>
          <a:p>
            <a:r>
              <a:rPr lang="en-GB" sz="2400" dirty="0"/>
              <a:t>Headship Apprenticeship with NPQH cost: £14,000 from levy funds or co-investment for non-levy payers where the government pays 95%</a:t>
            </a:r>
          </a:p>
          <a:p>
            <a:r>
              <a:rPr lang="en-GB" sz="1400" dirty="0"/>
              <a:t>£95.00 additional cost for NPQ certification</a:t>
            </a:r>
          </a:p>
          <a:p>
            <a:endParaRPr lang="en-GB" sz="2400" dirty="0"/>
          </a:p>
          <a:p>
            <a:r>
              <a:rPr lang="en-GB" sz="2400" dirty="0"/>
              <a:t>NPQSL standalone cost: £1140</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GB" sz="2400" dirty="0"/>
              <a:t>Operations or Departmental Manager Apprenticeship including NPQSL cost: </a:t>
            </a:r>
            <a:r>
              <a:rPr kumimoji="0" lang="en-GB" sz="2400" b="0" i="0" u="none" strike="noStrike" kern="1200" cap="none" spc="0" normalizeH="0" baseline="0" noProof="0" dirty="0">
                <a:ln>
                  <a:noFill/>
                </a:ln>
                <a:solidFill>
                  <a:srgbClr val="000000"/>
                </a:solidFill>
                <a:effectLst/>
                <a:uLnTx/>
                <a:uFillTx/>
                <a:latin typeface="Calibri" panose="020F0502020204030204"/>
                <a:ea typeface="+mn-ea"/>
                <a:cs typeface="+mn-cs"/>
              </a:rPr>
              <a:t>£7,000 from levy funds or co-investment for non-levy payers where the government pays 95%</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GB" sz="1400" dirty="0">
                <a:solidFill>
                  <a:srgbClr val="000000"/>
                </a:solidFill>
                <a:latin typeface="Calibri" panose="020F0502020204030204"/>
              </a:rPr>
              <a:t>£95.00 additional cost for NPQ certification</a:t>
            </a:r>
            <a:endParaRPr kumimoji="0" lang="en-GB" sz="1400" b="0" i="0" u="none" strike="noStrike" kern="1200" cap="none" spc="0" normalizeH="0" baseline="0" noProof="0" dirty="0">
              <a:ln>
                <a:noFill/>
              </a:ln>
              <a:solidFill>
                <a:srgbClr val="000000"/>
              </a:solidFill>
              <a:effectLst/>
              <a:uLnTx/>
              <a:uFillTx/>
              <a:latin typeface="Calibri" panose="020F0502020204030204"/>
              <a:ea typeface="+mn-ea"/>
              <a:cs typeface="+mn-cs"/>
            </a:endParaRPr>
          </a:p>
          <a:p>
            <a:endParaRPr lang="en-GB" dirty="0"/>
          </a:p>
        </p:txBody>
      </p:sp>
    </p:spTree>
    <p:extLst>
      <p:ext uri="{BB962C8B-B14F-4D97-AF65-F5344CB8AC3E}">
        <p14:creationId xmlns:p14="http://schemas.microsoft.com/office/powerpoint/2010/main" val="8810248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C6403-EEBA-4F28-9A2D-EC24E5A8DA55}"/>
              </a:ext>
            </a:extLst>
          </p:cNvPr>
          <p:cNvSpPr>
            <a:spLocks noGrp="1"/>
          </p:cNvSpPr>
          <p:nvPr>
            <p:ph type="title"/>
          </p:nvPr>
        </p:nvSpPr>
        <p:spPr/>
        <p:txBody>
          <a:bodyPr/>
          <a:lstStyle/>
          <a:p>
            <a:r>
              <a:rPr lang="en-GB"/>
              <a:t>Delivery hours</a:t>
            </a:r>
          </a:p>
        </p:txBody>
      </p:sp>
      <p:sp>
        <p:nvSpPr>
          <p:cNvPr id="3" name="TextBox 2">
            <a:extLst>
              <a:ext uri="{FF2B5EF4-FFF2-40B4-BE49-F238E27FC236}">
                <a16:creationId xmlns:a16="http://schemas.microsoft.com/office/drawing/2014/main" id="{75D07F34-945D-4D0E-8C58-DB06F3CC2D77}"/>
              </a:ext>
            </a:extLst>
          </p:cNvPr>
          <p:cNvSpPr txBox="1"/>
          <p:nvPr/>
        </p:nvSpPr>
        <p:spPr>
          <a:xfrm>
            <a:off x="838200" y="1952786"/>
            <a:ext cx="10615047" cy="1754326"/>
          </a:xfrm>
          <a:prstGeom prst="rect">
            <a:avLst/>
          </a:prstGeom>
          <a:noFill/>
        </p:spPr>
        <p:txBody>
          <a:bodyPr wrap="square" rtlCol="0">
            <a:spAutoFit/>
          </a:bodyPr>
          <a:lstStyle/>
          <a:p>
            <a:r>
              <a:rPr lang="en-GB" dirty="0">
                <a:latin typeface="Calibri" panose="020F0502020204030204" pitchFamily="34" charset="0"/>
                <a:ea typeface="Times New Roman" panose="02020603050405020304" pitchFamily="18" charset="0"/>
              </a:rPr>
              <a:t>Senior Leaders Apprenticeship including NPQEL – additional delivery of 80 hours</a:t>
            </a:r>
          </a:p>
          <a:p>
            <a:endParaRPr lang="en-GB" dirty="0">
              <a:latin typeface="Calibri" panose="020F0502020204030204" pitchFamily="34" charset="0"/>
              <a:ea typeface="Times New Roman" panose="02020603050405020304" pitchFamily="18" charset="0"/>
            </a:endParaRPr>
          </a:p>
          <a:p>
            <a:r>
              <a:rPr lang="en-GB" dirty="0">
                <a:latin typeface="Calibri" panose="020F0502020204030204" pitchFamily="34" charset="0"/>
                <a:ea typeface="Times New Roman" panose="02020603050405020304" pitchFamily="18" charset="0"/>
              </a:rPr>
              <a:t>Headteacher Apprenticeship with NPQH – additional delivery of 80 hours</a:t>
            </a:r>
          </a:p>
          <a:p>
            <a:endParaRPr lang="en-GB" dirty="0">
              <a:latin typeface="Calibri" panose="020F0502020204030204" pitchFamily="34" charset="0"/>
              <a:ea typeface="Times New Roman" panose="02020603050405020304" pitchFamily="18" charset="0"/>
            </a:endParaRPr>
          </a:p>
          <a:p>
            <a:r>
              <a:rPr lang="en-GB" dirty="0">
                <a:latin typeface="Calibri" panose="020F0502020204030204" pitchFamily="34" charset="0"/>
                <a:ea typeface="Times New Roman" panose="02020603050405020304" pitchFamily="18" charset="0"/>
              </a:rPr>
              <a:t>Operations or </a:t>
            </a:r>
            <a:r>
              <a:rPr lang="en-GB" dirty="0" err="1">
                <a:latin typeface="Calibri" panose="020F0502020204030204" pitchFamily="34" charset="0"/>
                <a:ea typeface="Times New Roman" panose="02020603050405020304" pitchFamily="18" charset="0"/>
              </a:rPr>
              <a:t>Deparmental</a:t>
            </a:r>
            <a:r>
              <a:rPr lang="en-GB" dirty="0">
                <a:latin typeface="Calibri" panose="020F0502020204030204" pitchFamily="34" charset="0"/>
                <a:ea typeface="Times New Roman" panose="02020603050405020304" pitchFamily="18" charset="0"/>
              </a:rPr>
              <a:t> Manager Apprenticeship including NPQSL – additional delivery of 78 hours.</a:t>
            </a:r>
          </a:p>
          <a:p>
            <a:endParaRPr lang="en-GB" dirty="0">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1688815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932E12-CCAF-46AB-B717-E5485D0F3FEC}"/>
              </a:ext>
            </a:extLst>
          </p:cNvPr>
          <p:cNvSpPr>
            <a:spLocks noGrp="1"/>
          </p:cNvSpPr>
          <p:nvPr>
            <p:ph type="title"/>
          </p:nvPr>
        </p:nvSpPr>
        <p:spPr/>
        <p:txBody>
          <a:bodyPr/>
          <a:lstStyle/>
          <a:p>
            <a:r>
              <a:rPr kumimoji="0" lang="en-GB" sz="4400" b="0" i="0" u="none" strike="noStrike" kern="1200" cap="none" spc="0" normalizeH="0" baseline="0" noProof="0">
                <a:ln>
                  <a:noFill/>
                </a:ln>
                <a:solidFill>
                  <a:srgbClr val="CE0F69"/>
                </a:solidFill>
                <a:effectLst/>
                <a:uLnTx/>
                <a:uFillTx/>
                <a:latin typeface="Calibri Light" panose="020F0302020204030204"/>
                <a:ea typeface="+mj-ea"/>
                <a:cs typeface="+mj-cs"/>
              </a:rPr>
              <a:t>Additionality</a:t>
            </a:r>
            <a:endParaRPr lang="en-GB"/>
          </a:p>
        </p:txBody>
      </p:sp>
      <p:sp>
        <p:nvSpPr>
          <p:cNvPr id="3" name="Content Placeholder 2">
            <a:extLst>
              <a:ext uri="{FF2B5EF4-FFF2-40B4-BE49-F238E27FC236}">
                <a16:creationId xmlns:a16="http://schemas.microsoft.com/office/drawing/2014/main" id="{80E833F1-282D-4A6A-946C-BFF0CEC64DD9}"/>
              </a:ext>
            </a:extLst>
          </p:cNvPr>
          <p:cNvSpPr>
            <a:spLocks noGrp="1"/>
          </p:cNvSpPr>
          <p:nvPr>
            <p:ph idx="1"/>
          </p:nvPr>
        </p:nvSpPr>
        <p:spPr>
          <a:xfrm>
            <a:off x="838200" y="1690688"/>
            <a:ext cx="10515600" cy="4093261"/>
          </a:xfrm>
        </p:spPr>
        <p:txBody>
          <a:bodyPr>
            <a:normAutofit/>
          </a:bodyPr>
          <a:lstStyle/>
          <a:p>
            <a:pPr algn="just">
              <a:lnSpc>
                <a:spcPct val="100000"/>
              </a:lnSpc>
              <a:spcBef>
                <a:spcPts val="0"/>
              </a:spcBef>
              <a:spcAft>
                <a:spcPts val="800"/>
              </a:spcAft>
              <a:defRPr/>
            </a:pPr>
            <a:r>
              <a:rPr lang="en-US" sz="1800">
                <a:solidFill>
                  <a:srgbClr val="000000"/>
                </a:solidFill>
                <a:latin typeface="Calibri"/>
                <a:cs typeface="Times New Roman"/>
              </a:rPr>
              <a:t>An apprenticeship focuses on the holistic development of the appropriate skills, knowledge and </a:t>
            </a:r>
            <a:r>
              <a:rPr lang="en-US" sz="1800" err="1">
                <a:solidFill>
                  <a:srgbClr val="000000"/>
                </a:solidFill>
                <a:latin typeface="Calibri"/>
                <a:cs typeface="Times New Roman"/>
              </a:rPr>
              <a:t>behaviours</a:t>
            </a:r>
            <a:r>
              <a:rPr lang="en-US" sz="1800">
                <a:solidFill>
                  <a:srgbClr val="000000"/>
                </a:solidFill>
                <a:latin typeface="Calibri"/>
                <a:cs typeface="Times New Roman"/>
              </a:rPr>
              <a:t>, designed in partnership with cross-sector industries, to ensure bespoke coverage of all the relevant requirement of leading and managing at a senior/executive level at your setting or across multiple </a:t>
            </a:r>
            <a:r>
              <a:rPr lang="en-US" sz="1800" err="1">
                <a:solidFill>
                  <a:srgbClr val="000000"/>
                </a:solidFill>
                <a:latin typeface="Calibri"/>
                <a:cs typeface="Times New Roman"/>
              </a:rPr>
              <a:t>organisations</a:t>
            </a:r>
            <a:r>
              <a:rPr lang="en-US" sz="1800">
                <a:solidFill>
                  <a:srgbClr val="000000"/>
                </a:solidFill>
                <a:latin typeface="Calibri"/>
                <a:cs typeface="Times New Roman"/>
              </a:rPr>
              <a:t>.</a:t>
            </a:r>
          </a:p>
          <a:p>
            <a:pPr algn="just">
              <a:lnSpc>
                <a:spcPct val="100000"/>
              </a:lnSpc>
              <a:spcBef>
                <a:spcPts val="0"/>
              </a:spcBef>
              <a:spcAft>
                <a:spcPts val="800"/>
              </a:spcAft>
              <a:defRPr/>
            </a:pPr>
            <a:r>
              <a:rPr lang="en-US" sz="1800">
                <a:solidFill>
                  <a:srgbClr val="000000"/>
                </a:solidFill>
                <a:latin typeface="Calibri"/>
                <a:cs typeface="Times New Roman"/>
              </a:rPr>
              <a:t>Engaging with an apprenticeship is both a challenging and rewarding commitment which will fully prepare you for the demands and rewards of senior/executive</a:t>
            </a:r>
            <a:r>
              <a:rPr lang="en-GB" sz="1800">
                <a:solidFill>
                  <a:srgbClr val="000000"/>
                </a:solidFill>
                <a:latin typeface="Calibri"/>
                <a:cs typeface="Times New Roman"/>
              </a:rPr>
              <a:t> </a:t>
            </a:r>
            <a:r>
              <a:rPr lang="en-US" sz="1800">
                <a:solidFill>
                  <a:srgbClr val="000000"/>
                </a:solidFill>
                <a:latin typeface="Calibri"/>
                <a:cs typeface="Times New Roman"/>
              </a:rPr>
              <a:t>leadership. </a:t>
            </a:r>
          </a:p>
          <a:p>
            <a:pPr algn="just">
              <a:lnSpc>
                <a:spcPct val="100000"/>
              </a:lnSpc>
              <a:spcBef>
                <a:spcPts val="0"/>
              </a:spcBef>
              <a:spcAft>
                <a:spcPts val="800"/>
              </a:spcAft>
              <a:defRPr/>
            </a:pPr>
            <a:r>
              <a:rPr lang="en-US" sz="1800">
                <a:solidFill>
                  <a:srgbClr val="000000"/>
                </a:solidFill>
                <a:latin typeface="Calibri"/>
                <a:cs typeface="Times New Roman"/>
              </a:rPr>
              <a:t>Reading and engagement with research is a key asp</a:t>
            </a:r>
            <a:r>
              <a:rPr kumimoji="0" lang="en-US" sz="1800" b="0" i="0" u="none" strike="noStrike" kern="1200" cap="none" spc="0" normalizeH="0" baseline="0" noProof="0" err="1">
                <a:ln>
                  <a:noFill/>
                </a:ln>
                <a:solidFill>
                  <a:srgbClr val="000000"/>
                </a:solidFill>
                <a:effectLst/>
                <a:uLnTx/>
                <a:uFillTx/>
                <a:latin typeface="Calibri"/>
                <a:ea typeface="Calibri" panose="020F0502020204030204" pitchFamily="34" charset="0"/>
                <a:cs typeface="Times New Roman"/>
              </a:rPr>
              <a:t>ect</a:t>
            </a:r>
            <a:r>
              <a:rPr kumimoji="0" lang="en-US" sz="1800" b="0" i="0" u="none" strike="noStrike" kern="1200" cap="none" spc="0" normalizeH="0" baseline="0" noProof="0">
                <a:ln>
                  <a:noFill/>
                </a:ln>
                <a:solidFill>
                  <a:srgbClr val="000000"/>
                </a:solidFill>
                <a:effectLst/>
                <a:uLnTx/>
                <a:uFillTx/>
                <a:latin typeface="Calibri"/>
                <a:ea typeface="Calibri" panose="020F0502020204030204" pitchFamily="34" charset="0"/>
                <a:cs typeface="Times New Roman"/>
              </a:rPr>
              <a:t> of developing as a leader and an apprenticeship further enhances this through practical application in areas such as Corporate Social Responsibility, Health &amp; Safety legislation and Human Resource Management.</a:t>
            </a:r>
            <a:r>
              <a:rPr kumimoji="0" lang="en-GB" sz="1800" b="0" i="0" u="none" strike="noStrike" kern="1200" cap="none" spc="0" normalizeH="0" baseline="0" noProof="0">
                <a:ln>
                  <a:noFill/>
                </a:ln>
                <a:solidFill>
                  <a:srgbClr val="000000"/>
                </a:solidFill>
                <a:effectLst/>
                <a:uLnTx/>
                <a:uFillTx/>
                <a:latin typeface="Calibri"/>
                <a:ea typeface="Calibri" panose="020F0502020204030204" pitchFamily="34" charset="0"/>
                <a:cs typeface="Times New Roman"/>
              </a:rPr>
              <a:t>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Calibri"/>
                <a:ea typeface="Calibri" panose="020F0502020204030204" pitchFamily="34" charset="0"/>
                <a:cs typeface="Times New Roman"/>
              </a:rPr>
              <a:t>In addition, you will develop and consolidate your skills and knowledge in areas such as risk mitigation and contingency, contract terms and conditions, strategic financial planning along with funding and financial regulation. You will learn about, and apply, tools and techniques to develop and implement effective </a:t>
            </a:r>
            <a:r>
              <a:rPr kumimoji="0" lang="en-US" sz="1800" b="0" i="0" u="none" strike="noStrike" kern="1200" cap="none" spc="0" normalizeH="0" baseline="0" noProof="0" err="1">
                <a:ln>
                  <a:noFill/>
                </a:ln>
                <a:solidFill>
                  <a:srgbClr val="000000"/>
                </a:solidFill>
                <a:effectLst/>
                <a:uLnTx/>
                <a:uFillTx/>
                <a:latin typeface="Calibri"/>
                <a:ea typeface="Calibri" panose="020F0502020204030204" pitchFamily="34" charset="0"/>
                <a:cs typeface="Times New Roman"/>
              </a:rPr>
              <a:t>organisational</a:t>
            </a:r>
            <a:r>
              <a:rPr kumimoji="0" lang="en-US" sz="1800" b="0" i="0" u="none" strike="noStrike" kern="1200" cap="none" spc="0" normalizeH="0" baseline="0" noProof="0">
                <a:ln>
                  <a:noFill/>
                </a:ln>
                <a:solidFill>
                  <a:srgbClr val="000000"/>
                </a:solidFill>
                <a:effectLst/>
                <a:uLnTx/>
                <a:uFillTx/>
                <a:latin typeface="Calibri"/>
                <a:ea typeface="Calibri" panose="020F0502020204030204" pitchFamily="34" charset="0"/>
                <a:cs typeface="Times New Roman"/>
              </a:rPr>
              <a:t> projects, business continuity design and essential time and self-management techniques.</a:t>
            </a:r>
            <a:r>
              <a:rPr kumimoji="0" lang="en-GB" sz="1800" b="0" i="0" u="none" strike="noStrike" kern="1200" cap="none" spc="0" normalizeH="0" baseline="0" noProof="0">
                <a:ln>
                  <a:noFill/>
                </a:ln>
                <a:solidFill>
                  <a:srgbClr val="000000"/>
                </a:solidFill>
                <a:effectLst/>
                <a:uLnTx/>
                <a:uFillTx/>
                <a:latin typeface="Calibri"/>
                <a:ea typeface="Calibri" panose="020F0502020204030204" pitchFamily="34" charset="0"/>
                <a:cs typeface="Times New Roman"/>
              </a:rPr>
              <a:t> </a:t>
            </a:r>
          </a:p>
          <a:p>
            <a:pPr marL="0" marR="0" lvl="0" indent="0" algn="just" defTabSz="914400" rtl="0" eaLnBrk="1" fontAlgn="auto" latinLnBrk="0" hangingPunct="1">
              <a:lnSpc>
                <a:spcPct val="100000"/>
              </a:lnSpc>
              <a:spcBef>
                <a:spcPts val="0"/>
              </a:spcBef>
              <a:spcAft>
                <a:spcPts val="800"/>
              </a:spcAft>
              <a:buClrTx/>
              <a:buSzTx/>
              <a:buFontTx/>
              <a:buNone/>
              <a:tabLst/>
              <a:defRPr/>
            </a:pPr>
            <a:endParaRPr lang="en-GB"/>
          </a:p>
        </p:txBody>
      </p:sp>
    </p:spTree>
    <p:extLst>
      <p:ext uri="{BB962C8B-B14F-4D97-AF65-F5344CB8AC3E}">
        <p14:creationId xmlns:p14="http://schemas.microsoft.com/office/powerpoint/2010/main" val="1077620990"/>
      </p:ext>
    </p:extLst>
  </p:cSld>
  <p:clrMapOvr>
    <a:masterClrMapping/>
  </p:clrMapOvr>
</p:sld>
</file>

<file path=ppt/theme/theme1.xml><?xml version="1.0" encoding="utf-8"?>
<a:theme xmlns:a="http://schemas.openxmlformats.org/drawingml/2006/main" name="1_Office Theme">
  <a:themeElements>
    <a:clrScheme name="BPN-OLP">
      <a:dk1>
        <a:srgbClr val="000000"/>
      </a:dk1>
      <a:lt1>
        <a:srgbClr val="FFFFFF"/>
      </a:lt1>
      <a:dk2>
        <a:srgbClr val="002855"/>
      </a:dk2>
      <a:lt2>
        <a:srgbClr val="D9D9D6"/>
      </a:lt2>
      <a:accent1>
        <a:srgbClr val="CE0F69"/>
      </a:accent1>
      <a:accent2>
        <a:srgbClr val="002855"/>
      </a:accent2>
      <a:accent3>
        <a:srgbClr val="0085CA"/>
      </a:accent3>
      <a:accent4>
        <a:srgbClr val="862550"/>
      </a:accent4>
      <a:accent5>
        <a:srgbClr val="97999B"/>
      </a:accent5>
      <a:accent6>
        <a:srgbClr val="3EB1C8"/>
      </a:accent6>
      <a:hlink>
        <a:srgbClr val="CE0F69"/>
      </a:hlink>
      <a:folHlink>
        <a:srgbClr val="AE2473"/>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1089</TotalTime>
  <Words>926</Words>
  <Application>Microsoft Office PowerPoint</Application>
  <PresentationFormat>Widescreen</PresentationFormat>
  <Paragraphs>141</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Wingdings</vt:lpstr>
      <vt:lpstr>1_Office Theme</vt:lpstr>
      <vt:lpstr>Comparison between NPQ stand alone programmes and Apprenticeship programmes with NPQ’s</vt:lpstr>
      <vt:lpstr> Apprenticeships with NPQ’s overview</vt:lpstr>
      <vt:lpstr>PowerPoint Presentation</vt:lpstr>
      <vt:lpstr>Qualifications gained</vt:lpstr>
      <vt:lpstr>Qualifications gained</vt:lpstr>
      <vt:lpstr>Qualifications gained</vt:lpstr>
      <vt:lpstr>Cost difference</vt:lpstr>
      <vt:lpstr>Delivery hours</vt:lpstr>
      <vt:lpstr>Additionality</vt:lpstr>
      <vt:lpstr>Summary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Anthony Welch</dc:creator>
  <cp:lastModifiedBy>Thomas Bullock</cp:lastModifiedBy>
  <cp:revision>9</cp:revision>
  <dcterms:created xsi:type="dcterms:W3CDTF">2021-05-23T13:45:05Z</dcterms:created>
  <dcterms:modified xsi:type="dcterms:W3CDTF">2021-07-01T10:59:24Z</dcterms:modified>
</cp:coreProperties>
</file>